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Play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Play-regular.fntdata"/><Relationship Id="rId10" Type="http://schemas.openxmlformats.org/officeDocument/2006/relationships/slide" Target="slides/slide6.xml"/><Relationship Id="rId12" Type="http://schemas.openxmlformats.org/officeDocument/2006/relationships/font" Target="fonts/Play-bold.fnt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616ed501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3616ed501c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pewresearch.org/internet/2009/09/01/the-current-state-of-civic-engagement-in-america/" TargetMode="External"/><Relationship Id="rId4" Type="http://schemas.openxmlformats.org/officeDocument/2006/relationships/hyperlink" Target="https://millercenter.org/sites/default/files/2021-09/civic_health_index_2021.pdf" TargetMode="External"/><Relationship Id="rId5" Type="http://schemas.openxmlformats.org/officeDocument/2006/relationships/hyperlink" Target="https://www.conference-board.org/pdfdownload.cfm?masterProductID=49100" TargetMode="External"/><Relationship Id="rId6" Type="http://schemas.openxmlformats.org/officeDocument/2006/relationships/hyperlink" Target="https://www.annenbergpublicpolicycenter.org/political-communication/civics-knowledge-survey/" TargetMode="External"/><Relationship Id="rId7" Type="http://schemas.openxmlformats.org/officeDocument/2006/relationships/hyperlink" Target="https://news.gallup.com/poll/1597/confidence-institutions.aspx" TargetMode="External"/><Relationship Id="rId8" Type="http://schemas.openxmlformats.org/officeDocument/2006/relationships/hyperlink" Target="https://www.nationsreportcard.gov/civics/results/scor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3"/>
          <p:cNvSpPr/>
          <p:nvPr/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3"/>
          <p:cNvSpPr txBox="1"/>
          <p:nvPr>
            <p:ph type="ctrTitle"/>
          </p:nvPr>
        </p:nvSpPr>
        <p:spPr>
          <a:xfrm>
            <a:off x="275550" y="2495650"/>
            <a:ext cx="57243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Play"/>
              <a:buNone/>
            </a:pPr>
            <a:r>
              <a:rPr b="1" lang="en-US" sz="5300">
                <a:solidFill>
                  <a:schemeClr val="dk2"/>
                </a:solidFill>
              </a:rPr>
              <a:t>Civics Education</a:t>
            </a:r>
            <a:endParaRPr b="1" sz="53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Play"/>
              <a:buNone/>
            </a:pPr>
            <a:r>
              <a:t/>
            </a:r>
            <a:endParaRPr b="1" sz="5300">
              <a:solidFill>
                <a:schemeClr val="dk2"/>
              </a:solidFill>
            </a:endParaRPr>
          </a:p>
        </p:txBody>
      </p:sp>
      <p:grpSp>
        <p:nvGrpSpPr>
          <p:cNvPr id="87" name="Google Shape;87;p13"/>
          <p:cNvGrpSpPr/>
          <p:nvPr/>
        </p:nvGrpSpPr>
        <p:grpSpPr>
          <a:xfrm>
            <a:off x="6101023" y="52996"/>
            <a:ext cx="6093363" cy="6805005"/>
            <a:chOff x="6101023" y="52996"/>
            <a:chExt cx="6093363" cy="6805005"/>
          </a:xfrm>
        </p:grpSpPr>
        <p:sp>
          <p:nvSpPr>
            <p:cNvPr id="88" name="Google Shape;88;p13"/>
            <p:cNvSpPr/>
            <p:nvPr/>
          </p:nvSpPr>
          <p:spPr>
            <a:xfrm>
              <a:off x="6101024" y="52997"/>
              <a:ext cx="6093362" cy="6805004"/>
            </a:xfrm>
            <a:custGeom>
              <a:rect b="b" l="l" r="r" t="t"/>
              <a:pathLst>
                <a:path extrusionOk="0" h="6578439" w="5890490">
                  <a:moveTo>
                    <a:pt x="3517682" y="0"/>
                  </a:moveTo>
                  <a:cubicBezTo>
                    <a:pt x="4402016" y="0"/>
                    <a:pt x="5213741" y="315483"/>
                    <a:pt x="5849513" y="841730"/>
                  </a:cubicBezTo>
                  <a:lnTo>
                    <a:pt x="5890490" y="879060"/>
                  </a:lnTo>
                  <a:lnTo>
                    <a:pt x="5890490" y="1816052"/>
                  </a:lnTo>
                  <a:lnTo>
                    <a:pt x="5856961" y="1771023"/>
                  </a:lnTo>
                  <a:cubicBezTo>
                    <a:pt x="5793650" y="1694076"/>
                    <a:pt x="5726429" y="1619959"/>
                    <a:pt x="5655397" y="1548813"/>
                  </a:cubicBezTo>
                  <a:cubicBezTo>
                    <a:pt x="5082208" y="974906"/>
                    <a:pt x="4322973" y="658717"/>
                    <a:pt x="3517682" y="658717"/>
                  </a:cubicBezTo>
                  <a:cubicBezTo>
                    <a:pt x="3085520" y="658717"/>
                    <a:pt x="2718488" y="721533"/>
                    <a:pt x="2395696" y="850721"/>
                  </a:cubicBezTo>
                  <a:cubicBezTo>
                    <a:pt x="2079132" y="977407"/>
                    <a:pt x="1792668" y="1173626"/>
                    <a:pt x="1519955" y="1450441"/>
                  </a:cubicBezTo>
                  <a:cubicBezTo>
                    <a:pt x="1330275" y="1642840"/>
                    <a:pt x="1263719" y="1756094"/>
                    <a:pt x="1223630" y="1841430"/>
                  </a:cubicBezTo>
                  <a:cubicBezTo>
                    <a:pt x="1166545" y="1962981"/>
                    <a:pt x="1128532" y="2116663"/>
                    <a:pt x="1075857" y="2329343"/>
                  </a:cubicBezTo>
                  <a:cubicBezTo>
                    <a:pt x="1008652" y="2601153"/>
                    <a:pt x="916537" y="2973574"/>
                    <a:pt x="731010" y="3483744"/>
                  </a:cubicBezTo>
                  <a:cubicBezTo>
                    <a:pt x="617488" y="3795981"/>
                    <a:pt x="620731" y="4121653"/>
                    <a:pt x="741000" y="4479719"/>
                  </a:cubicBezTo>
                  <a:cubicBezTo>
                    <a:pt x="847257" y="4796172"/>
                    <a:pt x="1045888" y="5129481"/>
                    <a:pt x="1315615" y="5443827"/>
                  </a:cubicBezTo>
                  <a:cubicBezTo>
                    <a:pt x="1630753" y="5810980"/>
                    <a:pt x="1945371" y="6077784"/>
                    <a:pt x="2277503" y="6259386"/>
                  </a:cubicBezTo>
                  <a:cubicBezTo>
                    <a:pt x="2637530" y="6456133"/>
                    <a:pt x="3017536" y="6551739"/>
                    <a:pt x="3439448" y="6551739"/>
                  </a:cubicBezTo>
                  <a:cubicBezTo>
                    <a:pt x="3781571" y="6551739"/>
                    <a:pt x="4089573" y="6457449"/>
                    <a:pt x="4408732" y="6255172"/>
                  </a:cubicBezTo>
                  <a:cubicBezTo>
                    <a:pt x="4738010" y="6046310"/>
                    <a:pt x="5050941" y="5739207"/>
                    <a:pt x="5343243" y="5442509"/>
                  </a:cubicBezTo>
                  <a:cubicBezTo>
                    <a:pt x="5479860" y="5303970"/>
                    <a:pt x="5614918" y="5178206"/>
                    <a:pt x="5745566" y="5056656"/>
                  </a:cubicBezTo>
                  <a:lnTo>
                    <a:pt x="5890490" y="4920880"/>
                  </a:lnTo>
                  <a:lnTo>
                    <a:pt x="5890490" y="5821966"/>
                  </a:lnTo>
                  <a:lnTo>
                    <a:pt x="5802002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4705"/>
                  </a:srgbClr>
                </a:gs>
                <a:gs pos="85000">
                  <a:srgbClr val="156082">
                    <a:alpha val="4705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6101025" y="52996"/>
              <a:ext cx="6093361" cy="6805003"/>
            </a:xfrm>
            <a:custGeom>
              <a:rect b="b" l="l" r="r" t="t"/>
              <a:pathLst>
                <a:path extrusionOk="0" h="6578438" w="5890489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4705"/>
                  </a:srgbClr>
                </a:gs>
                <a:gs pos="85000">
                  <a:srgbClr val="156082">
                    <a:alpha val="4705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6101023" y="52997"/>
              <a:ext cx="6093363" cy="6805004"/>
            </a:xfrm>
            <a:custGeom>
              <a:rect b="b" l="l" r="r" t="t"/>
              <a:pathLst>
                <a:path extrusionOk="0" h="6578439" w="5890491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2000">
                  <a:schemeClr val="lt1"/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6101024" y="52997"/>
              <a:ext cx="6093362" cy="6805004"/>
            </a:xfrm>
            <a:custGeom>
              <a:rect b="b" l="l" r="r" t="t"/>
              <a:pathLst>
                <a:path extrusionOk="0" h="6578439" w="5890490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4705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Rows of American flags in twilight" id="92" name="Google Shape;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29652" y="2495648"/>
            <a:ext cx="3821102" cy="2547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en-US"/>
              <a:t>Looking to the past</a:t>
            </a:r>
            <a:endParaRPr/>
          </a:p>
        </p:txBody>
      </p:sp>
      <p:grpSp>
        <p:nvGrpSpPr>
          <p:cNvPr id="98" name="Google Shape;98;p14"/>
          <p:cNvGrpSpPr/>
          <p:nvPr/>
        </p:nvGrpSpPr>
        <p:grpSpPr>
          <a:xfrm>
            <a:off x="838200" y="1013081"/>
            <a:ext cx="10515600" cy="4350274"/>
            <a:chOff x="0" y="531"/>
            <a:chExt cx="10515600" cy="4350274"/>
          </a:xfrm>
        </p:grpSpPr>
        <p:sp>
          <p:nvSpPr>
            <p:cNvPr id="99" name="Google Shape;99;p14"/>
            <p:cNvSpPr/>
            <p:nvPr/>
          </p:nvSpPr>
          <p:spPr>
            <a:xfrm>
              <a:off x="0" y="531"/>
              <a:ext cx="10515600" cy="1242935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4"/>
            <p:cNvSpPr/>
            <p:nvPr/>
          </p:nvSpPr>
          <p:spPr>
            <a:xfrm>
              <a:off x="375988" y="280191"/>
              <a:ext cx="683614" cy="68361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4"/>
            <p:cNvSpPr/>
            <p:nvPr/>
          </p:nvSpPr>
          <p:spPr>
            <a:xfrm>
              <a:off x="1435590" y="53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4"/>
            <p:cNvSpPr txBox="1"/>
            <p:nvPr/>
          </p:nvSpPr>
          <p:spPr>
            <a:xfrm>
              <a:off x="1435590" y="53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>
                  <a:solidFill>
                    <a:schemeClr val="dk1"/>
                  </a:solidFill>
                </a:rPr>
                <a:t>According to a 2008 Pew Research Survey: 63% said they were civically or politically involved in the last 12 months. The top response was for signing a petition (32%)</a:t>
              </a:r>
              <a:endPara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4"/>
            <p:cNvSpPr/>
            <p:nvPr/>
          </p:nvSpPr>
          <p:spPr>
            <a:xfrm>
              <a:off x="0" y="1554201"/>
              <a:ext cx="10515600" cy="1242935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4"/>
            <p:cNvSpPr/>
            <p:nvPr/>
          </p:nvSpPr>
          <p:spPr>
            <a:xfrm>
              <a:off x="375988" y="1833861"/>
              <a:ext cx="683614" cy="68361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4"/>
            <p:cNvSpPr/>
            <p:nvPr/>
          </p:nvSpPr>
          <p:spPr>
            <a:xfrm>
              <a:off x="1435590" y="155420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4"/>
            <p:cNvSpPr txBox="1"/>
            <p:nvPr/>
          </p:nvSpPr>
          <p:spPr>
            <a:xfrm>
              <a:off x="1435590" y="155420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>
                  <a:solidFill>
                    <a:schemeClr val="dk1"/>
                  </a:solidFill>
                </a:rPr>
                <a:t>Gallup survey conducted in 2010: only 4 percent, 15 percent, and 16 percent of Americans have a “great deal” of confidence in Congress, the Supreme Court, and the presidency, respectively.</a:t>
              </a:r>
              <a:endParaRPr sz="2100">
                <a:solidFill>
                  <a:schemeClr val="dk1"/>
                </a:solidFill>
              </a:endParaRPr>
            </a:p>
          </p:txBody>
        </p:sp>
        <p:sp>
          <p:nvSpPr>
            <p:cNvPr id="107" name="Google Shape;107;p14"/>
            <p:cNvSpPr/>
            <p:nvPr/>
          </p:nvSpPr>
          <p:spPr>
            <a:xfrm>
              <a:off x="0" y="3107870"/>
              <a:ext cx="10515600" cy="1242935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4"/>
            <p:cNvSpPr/>
            <p:nvPr/>
          </p:nvSpPr>
          <p:spPr>
            <a:xfrm>
              <a:off x="375988" y="3387531"/>
              <a:ext cx="683614" cy="683614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4"/>
            <p:cNvSpPr/>
            <p:nvPr/>
          </p:nvSpPr>
          <p:spPr>
            <a:xfrm>
              <a:off x="1435590" y="3107870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4"/>
            <p:cNvSpPr txBox="1"/>
            <p:nvPr/>
          </p:nvSpPr>
          <p:spPr>
            <a:xfrm>
              <a:off x="1435590" y="3107870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>
                  <a:solidFill>
                    <a:schemeClr val="dk1"/>
                  </a:solidFill>
                </a:rPr>
                <a:t>2011 survey conducted by the Annenberg Public Policy Center: 38% of U.S. adults could name the three branches of government; 13% knew the Constitution was signed in 1787.</a:t>
              </a:r>
              <a:endParaRPr/>
            </a:p>
          </p:txBody>
        </p:sp>
      </p:grpSp>
      <p:sp>
        <p:nvSpPr>
          <p:cNvPr id="111" name="Google Shape;111;p14"/>
          <p:cNvSpPr/>
          <p:nvPr/>
        </p:nvSpPr>
        <p:spPr>
          <a:xfrm>
            <a:off x="838200" y="5540120"/>
            <a:ext cx="10515600" cy="1242900"/>
          </a:xfrm>
          <a:prstGeom prst="roundRect">
            <a:avLst>
              <a:gd fmla="val 10000" name="adj"/>
            </a:avLst>
          </a:prstGeom>
          <a:solidFill>
            <a:srgbClr val="CAD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4"/>
          <p:cNvSpPr/>
          <p:nvPr/>
        </p:nvSpPr>
        <p:spPr>
          <a:xfrm>
            <a:off x="1225163" y="5819716"/>
            <a:ext cx="683700" cy="683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4"/>
          <p:cNvSpPr txBox="1"/>
          <p:nvPr/>
        </p:nvSpPr>
        <p:spPr>
          <a:xfrm>
            <a:off x="2331175" y="5693275"/>
            <a:ext cx="8661000" cy="9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Prior to the 1960s, the average secondary student had three courses in civics. Post the 1960s most students were lucky to have one.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en-US"/>
              <a:t>What about recently?</a:t>
            </a:r>
            <a:endParaRPr/>
          </a:p>
        </p:txBody>
      </p:sp>
      <p:grpSp>
        <p:nvGrpSpPr>
          <p:cNvPr id="119" name="Google Shape;119;p15"/>
          <p:cNvGrpSpPr/>
          <p:nvPr/>
        </p:nvGrpSpPr>
        <p:grpSpPr>
          <a:xfrm>
            <a:off x="838200" y="1826156"/>
            <a:ext cx="10515690" cy="4350239"/>
            <a:chOff x="0" y="531"/>
            <a:chExt cx="10515690" cy="4350239"/>
          </a:xfrm>
        </p:grpSpPr>
        <p:sp>
          <p:nvSpPr>
            <p:cNvPr id="120" name="Google Shape;120;p15"/>
            <p:cNvSpPr/>
            <p:nvPr/>
          </p:nvSpPr>
          <p:spPr>
            <a:xfrm>
              <a:off x="0" y="531"/>
              <a:ext cx="10515600" cy="1242900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375988" y="280191"/>
              <a:ext cx="683700" cy="6837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1435590" y="531"/>
              <a:ext cx="9080100" cy="12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5"/>
            <p:cNvSpPr txBox="1"/>
            <p:nvPr/>
          </p:nvSpPr>
          <p:spPr>
            <a:xfrm>
              <a:off x="1435590" y="531"/>
              <a:ext cx="9080100" cy="12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en-US" sz="2100" cap="none" strike="noStrike">
                  <a:latin typeface="Arial"/>
                  <a:ea typeface="Arial"/>
                  <a:cs typeface="Arial"/>
                  <a:sym typeface="Arial"/>
                </a:rPr>
                <a:t>2022 survey conducted by the Annenberg Public Policy Center</a:t>
              </a: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: Less than half of U.S. adults (47%) could name all three branches of government.</a:t>
              </a:r>
              <a:endPara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5"/>
            <p:cNvSpPr/>
            <p:nvPr/>
          </p:nvSpPr>
          <p:spPr>
            <a:xfrm>
              <a:off x="0" y="1554201"/>
              <a:ext cx="10515600" cy="1242900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375988" y="1833861"/>
              <a:ext cx="683700" cy="6837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5"/>
            <p:cNvSpPr/>
            <p:nvPr/>
          </p:nvSpPr>
          <p:spPr>
            <a:xfrm>
              <a:off x="1435590" y="1554201"/>
              <a:ext cx="9080100" cy="12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5"/>
            <p:cNvSpPr txBox="1"/>
            <p:nvPr/>
          </p:nvSpPr>
          <p:spPr>
            <a:xfrm>
              <a:off x="1435590" y="1554201"/>
              <a:ext cx="9080100" cy="12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en-US" sz="2100" cap="none" strike="noStrike">
                  <a:latin typeface="Arial"/>
                  <a:ea typeface="Arial"/>
                  <a:cs typeface="Arial"/>
                  <a:sym typeface="Arial"/>
                </a:rPr>
                <a:t>Gallup survey conducted in 2021</a:t>
              </a: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: only </a:t>
              </a:r>
              <a:r>
                <a:rPr lang="en-US" sz="2100">
                  <a:solidFill>
                    <a:schemeClr val="dk1"/>
                  </a:solidFill>
                </a:rPr>
                <a:t>5</a:t>
              </a: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percent, 13 percent, and 16 percent of Americans have a “great deal” of confidence in Congress, the Supreme Court, and the presidency, respectively.</a:t>
              </a:r>
              <a:endPara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5"/>
            <p:cNvSpPr/>
            <p:nvPr/>
          </p:nvSpPr>
          <p:spPr>
            <a:xfrm>
              <a:off x="0" y="3107870"/>
              <a:ext cx="10515600" cy="1242900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5"/>
            <p:cNvSpPr/>
            <p:nvPr/>
          </p:nvSpPr>
          <p:spPr>
            <a:xfrm>
              <a:off x="375988" y="3387531"/>
              <a:ext cx="683700" cy="68370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5"/>
            <p:cNvSpPr/>
            <p:nvPr/>
          </p:nvSpPr>
          <p:spPr>
            <a:xfrm>
              <a:off x="1435590" y="3107870"/>
              <a:ext cx="9080100" cy="12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5"/>
            <p:cNvSpPr txBox="1"/>
            <p:nvPr/>
          </p:nvSpPr>
          <p:spPr>
            <a:xfrm>
              <a:off x="1435590" y="3107870"/>
              <a:ext cx="9080100" cy="12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en-US" sz="2100" cap="none" strike="noStrike">
                  <a:latin typeface="Arial"/>
                  <a:ea typeface="Arial"/>
                  <a:cs typeface="Arial"/>
                  <a:sym typeface="Arial"/>
                </a:rPr>
                <a:t>2023 survey conducted by the Annenberg Public Policy Center</a:t>
              </a: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: 1 in 20 adults could name the five rights protected by the first amendment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en-US"/>
              <a:t>According to the Committee on Economic Development</a:t>
            </a:r>
            <a:r>
              <a:rPr lang="en-US"/>
              <a:t> (2023)</a:t>
            </a:r>
            <a:endParaRPr/>
          </a:p>
        </p:txBody>
      </p:sp>
      <p:grpSp>
        <p:nvGrpSpPr>
          <p:cNvPr id="137" name="Google Shape;137;p16"/>
          <p:cNvGrpSpPr/>
          <p:nvPr/>
        </p:nvGrpSpPr>
        <p:grpSpPr>
          <a:xfrm>
            <a:off x="838200" y="1826156"/>
            <a:ext cx="10515600" cy="4350274"/>
            <a:chOff x="0" y="531"/>
            <a:chExt cx="10515600" cy="4350274"/>
          </a:xfrm>
        </p:grpSpPr>
        <p:sp>
          <p:nvSpPr>
            <p:cNvPr id="138" name="Google Shape;138;p16"/>
            <p:cNvSpPr/>
            <p:nvPr/>
          </p:nvSpPr>
          <p:spPr>
            <a:xfrm>
              <a:off x="0" y="531"/>
              <a:ext cx="10515600" cy="1242935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6"/>
            <p:cNvSpPr/>
            <p:nvPr/>
          </p:nvSpPr>
          <p:spPr>
            <a:xfrm>
              <a:off x="375988" y="280191"/>
              <a:ext cx="683614" cy="68361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6"/>
            <p:cNvSpPr/>
            <p:nvPr/>
          </p:nvSpPr>
          <p:spPr>
            <a:xfrm>
              <a:off x="1435590" y="53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6"/>
            <p:cNvSpPr txBox="1"/>
            <p:nvPr/>
          </p:nvSpPr>
          <p:spPr>
            <a:xfrm>
              <a:off x="1435590" y="53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At the high school level, 13 states do not have civics course requirements and only 7 states require a full year of civics or government.</a:t>
              </a:r>
              <a:endParaRPr/>
            </a:p>
          </p:txBody>
        </p:sp>
        <p:sp>
          <p:nvSpPr>
            <p:cNvPr id="142" name="Google Shape;142;p16"/>
            <p:cNvSpPr/>
            <p:nvPr/>
          </p:nvSpPr>
          <p:spPr>
            <a:xfrm>
              <a:off x="0" y="1554201"/>
              <a:ext cx="10515600" cy="1242935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6"/>
            <p:cNvSpPr/>
            <p:nvPr/>
          </p:nvSpPr>
          <p:spPr>
            <a:xfrm>
              <a:off x="375988" y="1833861"/>
              <a:ext cx="683614" cy="68361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6"/>
            <p:cNvSpPr/>
            <p:nvPr/>
          </p:nvSpPr>
          <p:spPr>
            <a:xfrm>
              <a:off x="1435590" y="155420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6"/>
            <p:cNvSpPr txBox="1"/>
            <p:nvPr/>
          </p:nvSpPr>
          <p:spPr>
            <a:xfrm>
              <a:off x="1435590" y="1554201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Fewer than one quarter of U.S. eighth-graders performed at or above proficiency level on the recent National Assessment of Educational Progress (NAEP) exam in civics. </a:t>
              </a:r>
              <a:endParaRPr/>
            </a:p>
          </p:txBody>
        </p:sp>
        <p:sp>
          <p:nvSpPr>
            <p:cNvPr id="146" name="Google Shape;146;p16"/>
            <p:cNvSpPr/>
            <p:nvPr/>
          </p:nvSpPr>
          <p:spPr>
            <a:xfrm>
              <a:off x="0" y="3107870"/>
              <a:ext cx="10515600" cy="1242935"/>
            </a:xfrm>
            <a:prstGeom prst="roundRect">
              <a:avLst>
                <a:gd fmla="val 10000" name="adj"/>
              </a:avLst>
            </a:prstGeom>
            <a:solidFill>
              <a:srgbClr val="CAD1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6"/>
            <p:cNvSpPr/>
            <p:nvPr/>
          </p:nvSpPr>
          <p:spPr>
            <a:xfrm>
              <a:off x="375988" y="3387531"/>
              <a:ext cx="683614" cy="683614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6"/>
            <p:cNvSpPr/>
            <p:nvPr/>
          </p:nvSpPr>
          <p:spPr>
            <a:xfrm>
              <a:off x="1435590" y="3107870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6"/>
            <p:cNvSpPr txBox="1"/>
            <p:nvPr/>
          </p:nvSpPr>
          <p:spPr>
            <a:xfrm>
              <a:off x="1435590" y="3107870"/>
              <a:ext cx="9080009" cy="12429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1525" lIns="131525" spcFirstLastPara="1" rIns="131525" wrap="square" tIns="1315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b="0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While nearly half of the students assessed reported taking a class in 8th grade mainly focused on civics, only 29 percent had teachers whose primary responsibility was teaching civics and/or U.S. government.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7"/>
          <p:cNvSpPr txBox="1"/>
          <p:nvPr>
            <p:ph type="title"/>
          </p:nvPr>
        </p:nvSpPr>
        <p:spPr>
          <a:xfrm>
            <a:off x="563650" y="365125"/>
            <a:ext cx="6186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Play"/>
              <a:buNone/>
            </a:pPr>
            <a:r>
              <a:rPr lang="en-US"/>
              <a:t>According to the 2021 Civic Health Index Report</a:t>
            </a:r>
            <a:endParaRPr/>
          </a:p>
        </p:txBody>
      </p:sp>
      <p:pic>
        <p:nvPicPr>
          <p:cNvPr id="156" name="Google Shape;156;p17"/>
          <p:cNvPicPr preferRelativeResize="0"/>
          <p:nvPr/>
        </p:nvPicPr>
        <p:blipFill rotWithShape="1">
          <a:blip r:embed="rId3">
            <a:alphaModFix/>
          </a:blip>
          <a:srcRect b="16758" l="0" r="0" t="16758"/>
          <a:stretch/>
        </p:blipFill>
        <p:spPr>
          <a:xfrm>
            <a:off x="6374920" y="758514"/>
            <a:ext cx="5122238" cy="5122238"/>
          </a:xfrm>
          <a:custGeom>
            <a:rect b="b" l="l" r="r" t="t"/>
            <a:pathLst>
              <a:path extrusionOk="0" h="2663168" w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57" name="Google Shape;157;p17"/>
          <p:cNvSpPr/>
          <p:nvPr/>
        </p:nvSpPr>
        <p:spPr>
          <a:xfrm flipH="1" rot="10389197">
            <a:off x="6261882" y="687822"/>
            <a:ext cx="5471147" cy="5471147"/>
          </a:xfrm>
          <a:prstGeom prst="arc">
            <a:avLst>
              <a:gd fmla="val 16200000" name="adj1"/>
              <a:gd fmla="val 20093138" name="adj2"/>
            </a:avLst>
          </a:prstGeom>
          <a:noFill/>
          <a:ln cap="rnd" cmpd="sng" w="127000">
            <a:solidFill>
              <a:schemeClr val="accent4">
                <a:alpha val="94901"/>
              </a:schemeClr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7"/>
          <p:cNvSpPr/>
          <p:nvPr/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9" name="Google Shape;159;p17"/>
          <p:cNvGrpSpPr/>
          <p:nvPr/>
        </p:nvGrpSpPr>
        <p:grpSpPr>
          <a:xfrm>
            <a:off x="1359211" y="1825625"/>
            <a:ext cx="4351338" cy="4351338"/>
            <a:chOff x="521011" y="0"/>
            <a:chExt cx="4351338" cy="4351338"/>
          </a:xfrm>
        </p:grpSpPr>
        <p:sp>
          <p:nvSpPr>
            <p:cNvPr id="160" name="Google Shape;160;p17"/>
            <p:cNvSpPr/>
            <p:nvPr/>
          </p:nvSpPr>
          <p:spPr>
            <a:xfrm>
              <a:off x="521011" y="0"/>
              <a:ext cx="4351338" cy="4351338"/>
            </a:xfrm>
            <a:prstGeom prst="diamond">
              <a:avLst/>
            </a:prstGeom>
            <a:solidFill>
              <a:srgbClr val="F6D4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934388" y="413377"/>
              <a:ext cx="1697021" cy="1697021"/>
            </a:xfrm>
            <a:prstGeom prst="roundRect">
              <a:avLst>
                <a:gd fmla="val 16667" name="adj"/>
              </a:avLst>
            </a:prstGeom>
            <a:solidFill>
              <a:srgbClr val="E97131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7"/>
            <p:cNvSpPr txBox="1"/>
            <p:nvPr/>
          </p:nvSpPr>
          <p:spPr>
            <a:xfrm>
              <a:off x="1017230" y="496219"/>
              <a:ext cx="1531337" cy="15313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Americans feel less confident in government</a:t>
              </a: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2761950" y="413377"/>
              <a:ext cx="1697021" cy="1697021"/>
            </a:xfrm>
            <a:prstGeom prst="roundRect">
              <a:avLst>
                <a:gd fmla="val 16667" name="adj"/>
              </a:avLst>
            </a:prstGeom>
            <a:solidFill>
              <a:srgbClr val="C8BE1E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7"/>
            <p:cNvSpPr txBox="1"/>
            <p:nvPr/>
          </p:nvSpPr>
          <p:spPr>
            <a:xfrm>
              <a:off x="2844792" y="496219"/>
              <a:ext cx="1531337" cy="15313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Less likely to engage with neighbors or work together to seek solutions</a:t>
              </a: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934388" y="2240939"/>
              <a:ext cx="1697021" cy="1697021"/>
            </a:xfrm>
            <a:prstGeom prst="roundRect">
              <a:avLst>
                <a:gd fmla="val 16667" name="adj"/>
              </a:avLst>
            </a:prstGeom>
            <a:solidFill>
              <a:srgbClr val="55971D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7"/>
            <p:cNvSpPr txBox="1"/>
            <p:nvPr/>
          </p:nvSpPr>
          <p:spPr>
            <a:xfrm>
              <a:off x="879275" y="2323775"/>
              <a:ext cx="1752300" cy="153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Membership in civically</a:t>
              </a:r>
              <a:r>
                <a:rPr lang="en-US" sz="1600">
                  <a:solidFill>
                    <a:schemeClr val="lt1"/>
                  </a:solidFill>
                </a:rPr>
                <a:t>-</a:t>
              </a: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oriented organizations like the Scouts declined</a:t>
              </a: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2761950" y="2240939"/>
              <a:ext cx="1697021" cy="1697021"/>
            </a:xfrm>
            <a:prstGeom prst="roundRect">
              <a:avLst>
                <a:gd fmla="val 16667" name="adj"/>
              </a:avLst>
            </a:prstGeom>
            <a:solidFill>
              <a:srgbClr val="186923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7"/>
            <p:cNvSpPr txBox="1"/>
            <p:nvPr/>
          </p:nvSpPr>
          <p:spPr>
            <a:xfrm>
              <a:off x="2844792" y="2323781"/>
              <a:ext cx="1531337" cy="15313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Trust in democracy and in each other is not high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/>
          <p:nvPr/>
        </p:nvSpPr>
        <p:spPr>
          <a:xfrm>
            <a:off x="0" y="1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8"/>
          <p:cNvSpPr/>
          <p:nvPr/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" name="Google Shape;175;p18"/>
          <p:cNvGrpSpPr/>
          <p:nvPr/>
        </p:nvGrpSpPr>
        <p:grpSpPr>
          <a:xfrm>
            <a:off x="-8137" y="0"/>
            <a:ext cx="5646974" cy="6483075"/>
            <a:chOff x="-19221" y="0"/>
            <a:chExt cx="5646974" cy="6483075"/>
          </a:xfrm>
        </p:grpSpPr>
        <p:sp>
          <p:nvSpPr>
            <p:cNvPr id="176" name="Google Shape;176;p18"/>
            <p:cNvSpPr/>
            <p:nvPr/>
          </p:nvSpPr>
          <p:spPr>
            <a:xfrm>
              <a:off x="-19220" y="116610"/>
              <a:ext cx="5535001" cy="6250127"/>
            </a:xfrm>
            <a:custGeom>
              <a:rect b="b" l="l" r="r" t="t"/>
              <a:pathLst>
                <a:path extrusionOk="0" h="6250127" w="5535001">
                  <a:moveTo>
                    <a:pt x="2510242" y="174"/>
                  </a:moveTo>
                  <a:cubicBezTo>
                    <a:pt x="2523902" y="-50"/>
                    <a:pt x="2537562" y="-162"/>
                    <a:pt x="2550551" y="510"/>
                  </a:cubicBezTo>
                  <a:lnTo>
                    <a:pt x="2629490" y="3757"/>
                  </a:lnTo>
                  <a:lnTo>
                    <a:pt x="2708317" y="7229"/>
                  </a:lnTo>
                  <a:cubicBezTo>
                    <a:pt x="2734630" y="8572"/>
                    <a:pt x="2760943" y="12155"/>
                    <a:pt x="2787256" y="14619"/>
                  </a:cubicBezTo>
                  <a:cubicBezTo>
                    <a:pt x="2997536" y="34885"/>
                    <a:pt x="3207144" y="77994"/>
                    <a:pt x="3408467" y="145064"/>
                  </a:cubicBezTo>
                  <a:lnTo>
                    <a:pt x="3557723" y="199593"/>
                  </a:lnTo>
                  <a:cubicBezTo>
                    <a:pt x="3570264" y="203848"/>
                    <a:pt x="3582245" y="209447"/>
                    <a:pt x="3594337" y="214597"/>
                  </a:cubicBezTo>
                  <a:lnTo>
                    <a:pt x="3630616" y="230385"/>
                  </a:lnTo>
                  <a:lnTo>
                    <a:pt x="3703172" y="262073"/>
                  </a:lnTo>
                  <a:cubicBezTo>
                    <a:pt x="3715265" y="267335"/>
                    <a:pt x="3727358" y="272598"/>
                    <a:pt x="3739003" y="278756"/>
                  </a:cubicBezTo>
                  <a:cubicBezTo>
                    <a:pt x="3744937" y="281667"/>
                    <a:pt x="3750984" y="284131"/>
                    <a:pt x="3756806" y="287266"/>
                  </a:cubicBezTo>
                  <a:cubicBezTo>
                    <a:pt x="3762517" y="290513"/>
                    <a:pt x="3768115" y="294208"/>
                    <a:pt x="3773714" y="297567"/>
                  </a:cubicBezTo>
                  <a:lnTo>
                    <a:pt x="3840784" y="339332"/>
                  </a:lnTo>
                  <a:cubicBezTo>
                    <a:pt x="3851869" y="346386"/>
                    <a:pt x="3863290" y="352881"/>
                    <a:pt x="3873927" y="360495"/>
                  </a:cubicBezTo>
                  <a:lnTo>
                    <a:pt x="3906062" y="383001"/>
                  </a:lnTo>
                  <a:lnTo>
                    <a:pt x="3969662" y="428572"/>
                  </a:lnTo>
                  <a:cubicBezTo>
                    <a:pt x="4137281" y="552188"/>
                    <a:pt x="4285417" y="693270"/>
                    <a:pt x="4423029" y="837600"/>
                  </a:cubicBezTo>
                  <a:cubicBezTo>
                    <a:pt x="4440160" y="855739"/>
                    <a:pt x="4457404" y="873766"/>
                    <a:pt x="4474647" y="891569"/>
                  </a:cubicBezTo>
                  <a:lnTo>
                    <a:pt x="4524250" y="946883"/>
                  </a:lnTo>
                  <a:lnTo>
                    <a:pt x="4573965" y="1001748"/>
                  </a:lnTo>
                  <a:cubicBezTo>
                    <a:pt x="4590760" y="1019887"/>
                    <a:pt x="4605988" y="1039146"/>
                    <a:pt x="4622224" y="1057509"/>
                  </a:cubicBezTo>
                  <a:cubicBezTo>
                    <a:pt x="4653911" y="1094907"/>
                    <a:pt x="4686831" y="1131409"/>
                    <a:pt x="4717510" y="1169143"/>
                  </a:cubicBezTo>
                  <a:cubicBezTo>
                    <a:pt x="4733186" y="1187730"/>
                    <a:pt x="4748862" y="1206430"/>
                    <a:pt x="4764986" y="1224681"/>
                  </a:cubicBezTo>
                  <a:cubicBezTo>
                    <a:pt x="4780886" y="1243044"/>
                    <a:pt x="4797233" y="1261071"/>
                    <a:pt x="4813021" y="1279994"/>
                  </a:cubicBezTo>
                  <a:cubicBezTo>
                    <a:pt x="4877292" y="1354230"/>
                    <a:pt x="4941339" y="1428914"/>
                    <a:pt x="5001915" y="1506846"/>
                  </a:cubicBezTo>
                  <a:cubicBezTo>
                    <a:pt x="5062603" y="1584665"/>
                    <a:pt x="5118252" y="1666739"/>
                    <a:pt x="5170542" y="1751165"/>
                  </a:cubicBezTo>
                  <a:cubicBezTo>
                    <a:pt x="5274898" y="1920240"/>
                    <a:pt x="5363579" y="2101295"/>
                    <a:pt x="5428969" y="2293660"/>
                  </a:cubicBezTo>
                  <a:cubicBezTo>
                    <a:pt x="5494136" y="2485801"/>
                    <a:pt x="5533102" y="2690819"/>
                    <a:pt x="5534893" y="2899307"/>
                  </a:cubicBezTo>
                  <a:cubicBezTo>
                    <a:pt x="5536124" y="3003439"/>
                    <a:pt x="5526831" y="3108132"/>
                    <a:pt x="5508804" y="3211144"/>
                  </a:cubicBezTo>
                  <a:cubicBezTo>
                    <a:pt x="5490441" y="3314157"/>
                    <a:pt x="5462336" y="3415490"/>
                    <a:pt x="5426282" y="3513352"/>
                  </a:cubicBezTo>
                  <a:cubicBezTo>
                    <a:pt x="5363355" y="3684890"/>
                    <a:pt x="5302219" y="3856428"/>
                    <a:pt x="5248250" y="4030542"/>
                  </a:cubicBezTo>
                  <a:lnTo>
                    <a:pt x="5208612" y="4161771"/>
                  </a:lnTo>
                  <a:lnTo>
                    <a:pt x="5170318" y="4294680"/>
                  </a:lnTo>
                  <a:lnTo>
                    <a:pt x="5132248" y="4430164"/>
                  </a:lnTo>
                  <a:lnTo>
                    <a:pt x="5112765" y="4498914"/>
                  </a:lnTo>
                  <a:lnTo>
                    <a:pt x="5091715" y="4569119"/>
                  </a:lnTo>
                  <a:cubicBezTo>
                    <a:pt x="5085221" y="4592297"/>
                    <a:pt x="5076823" y="4616482"/>
                    <a:pt x="5068985" y="4640220"/>
                  </a:cubicBezTo>
                  <a:cubicBezTo>
                    <a:pt x="5060699" y="4664182"/>
                    <a:pt x="5053981" y="4687807"/>
                    <a:pt x="5043904" y="4712105"/>
                  </a:cubicBezTo>
                  <a:lnTo>
                    <a:pt x="5015799" y="4784438"/>
                  </a:lnTo>
                  <a:cubicBezTo>
                    <a:pt x="5005274" y="4808511"/>
                    <a:pt x="4993965" y="4832473"/>
                    <a:pt x="4982880" y="4856435"/>
                  </a:cubicBezTo>
                  <a:cubicBezTo>
                    <a:pt x="4936524" y="4951273"/>
                    <a:pt x="4881099" y="5044096"/>
                    <a:pt x="4817276" y="5125275"/>
                  </a:cubicBezTo>
                  <a:cubicBezTo>
                    <a:pt x="4755244" y="5208805"/>
                    <a:pt x="4686943" y="5282817"/>
                    <a:pt x="4618753" y="5355374"/>
                  </a:cubicBezTo>
                  <a:cubicBezTo>
                    <a:pt x="4602069" y="5374073"/>
                    <a:pt x="4584154" y="5391092"/>
                    <a:pt x="4566575" y="5408560"/>
                  </a:cubicBezTo>
                  <a:lnTo>
                    <a:pt x="4513837" y="5461186"/>
                  </a:lnTo>
                  <a:cubicBezTo>
                    <a:pt x="4496593" y="5479101"/>
                    <a:pt x="4477894" y="5495560"/>
                    <a:pt x="4459531" y="5512580"/>
                  </a:cubicBezTo>
                  <a:lnTo>
                    <a:pt x="4404554" y="5563526"/>
                  </a:lnTo>
                  <a:cubicBezTo>
                    <a:pt x="4386527" y="5580770"/>
                    <a:pt x="4366932" y="5596670"/>
                    <a:pt x="4348009" y="5613017"/>
                  </a:cubicBezTo>
                  <a:lnTo>
                    <a:pt x="4290568" y="5661948"/>
                  </a:lnTo>
                  <a:lnTo>
                    <a:pt x="4276124" y="5674153"/>
                  </a:lnTo>
                  <a:lnTo>
                    <a:pt x="4261120" y="5685798"/>
                  </a:lnTo>
                  <a:lnTo>
                    <a:pt x="4231112" y="5708976"/>
                  </a:lnTo>
                  <a:lnTo>
                    <a:pt x="4170984" y="5755443"/>
                  </a:lnTo>
                  <a:cubicBezTo>
                    <a:pt x="4130227" y="5785563"/>
                    <a:pt x="4087790" y="5813892"/>
                    <a:pt x="4046025" y="5843228"/>
                  </a:cubicBezTo>
                  <a:cubicBezTo>
                    <a:pt x="4002917" y="5870437"/>
                    <a:pt x="3959248" y="5897309"/>
                    <a:pt x="3915356" y="5923735"/>
                  </a:cubicBezTo>
                  <a:cubicBezTo>
                    <a:pt x="3737659" y="6026299"/>
                    <a:pt x="3544847" y="6106022"/>
                    <a:pt x="3346323" y="6158872"/>
                  </a:cubicBezTo>
                  <a:cubicBezTo>
                    <a:pt x="3147800" y="6211946"/>
                    <a:pt x="2944462" y="6239714"/>
                    <a:pt x="2743476" y="6247328"/>
                  </a:cubicBezTo>
                  <a:lnTo>
                    <a:pt x="2668120" y="6249344"/>
                  </a:lnTo>
                  <a:lnTo>
                    <a:pt x="2630498" y="6250127"/>
                  </a:lnTo>
                  <a:lnTo>
                    <a:pt x="2592988" y="6249568"/>
                  </a:lnTo>
                  <a:lnTo>
                    <a:pt x="2518080" y="6247777"/>
                  </a:lnTo>
                  <a:cubicBezTo>
                    <a:pt x="2493110" y="6247105"/>
                    <a:pt x="2468365" y="6246881"/>
                    <a:pt x="2442948" y="6244529"/>
                  </a:cubicBezTo>
                  <a:cubicBezTo>
                    <a:pt x="2392337" y="6240722"/>
                    <a:pt x="2341950" y="6237699"/>
                    <a:pt x="2291676" y="6232213"/>
                  </a:cubicBezTo>
                  <a:lnTo>
                    <a:pt x="2141412" y="6212394"/>
                  </a:lnTo>
                  <a:lnTo>
                    <a:pt x="1992715" y="6184961"/>
                  </a:lnTo>
                  <a:cubicBezTo>
                    <a:pt x="1943561" y="6173988"/>
                    <a:pt x="1894630" y="6162231"/>
                    <a:pt x="1845811" y="6151034"/>
                  </a:cubicBezTo>
                  <a:cubicBezTo>
                    <a:pt x="1797215" y="6138829"/>
                    <a:pt x="1749180" y="6123938"/>
                    <a:pt x="1701033" y="6110724"/>
                  </a:cubicBezTo>
                  <a:cubicBezTo>
                    <a:pt x="1676847" y="6104566"/>
                    <a:pt x="1653334" y="6095833"/>
                    <a:pt x="1629484" y="6088219"/>
                  </a:cubicBezTo>
                  <a:lnTo>
                    <a:pt x="1558383" y="6064929"/>
                  </a:lnTo>
                  <a:cubicBezTo>
                    <a:pt x="1369713" y="6000210"/>
                    <a:pt x="1186978" y="5921271"/>
                    <a:pt x="1011968" y="5828896"/>
                  </a:cubicBezTo>
                  <a:cubicBezTo>
                    <a:pt x="837071" y="5736408"/>
                    <a:pt x="668556" y="5631940"/>
                    <a:pt x="511237" y="5512356"/>
                  </a:cubicBezTo>
                  <a:cubicBezTo>
                    <a:pt x="471152" y="5483468"/>
                    <a:pt x="433642" y="5451220"/>
                    <a:pt x="395572" y="5419757"/>
                  </a:cubicBezTo>
                  <a:cubicBezTo>
                    <a:pt x="356831" y="5388965"/>
                    <a:pt x="321112" y="5354926"/>
                    <a:pt x="284722" y="5321559"/>
                  </a:cubicBezTo>
                  <a:lnTo>
                    <a:pt x="257513" y="5296477"/>
                  </a:lnTo>
                  <a:lnTo>
                    <a:pt x="243853" y="5283937"/>
                  </a:lnTo>
                  <a:lnTo>
                    <a:pt x="230752" y="5270836"/>
                  </a:lnTo>
                  <a:lnTo>
                    <a:pt x="178574" y="5218322"/>
                  </a:lnTo>
                  <a:cubicBezTo>
                    <a:pt x="161331" y="5200631"/>
                    <a:pt x="143191" y="5183948"/>
                    <a:pt x="126508" y="5165584"/>
                  </a:cubicBezTo>
                  <a:lnTo>
                    <a:pt x="76345" y="5111167"/>
                  </a:lnTo>
                  <a:cubicBezTo>
                    <a:pt x="59774" y="5092916"/>
                    <a:pt x="42530" y="5075112"/>
                    <a:pt x="26407" y="5056413"/>
                  </a:cubicBezTo>
                  <a:lnTo>
                    <a:pt x="0" y="5024776"/>
                  </a:lnTo>
                  <a:lnTo>
                    <a:pt x="0" y="4492798"/>
                  </a:lnTo>
                  <a:lnTo>
                    <a:pt x="28534" y="4537879"/>
                  </a:lnTo>
                  <a:cubicBezTo>
                    <a:pt x="41299" y="4556130"/>
                    <a:pt x="54175" y="4574382"/>
                    <a:pt x="66604" y="4592745"/>
                  </a:cubicBezTo>
                  <a:lnTo>
                    <a:pt x="104114" y="4647834"/>
                  </a:lnTo>
                  <a:lnTo>
                    <a:pt x="143751" y="4701580"/>
                  </a:lnTo>
                  <a:cubicBezTo>
                    <a:pt x="156964" y="4719495"/>
                    <a:pt x="169728" y="4737746"/>
                    <a:pt x="182717" y="4755773"/>
                  </a:cubicBezTo>
                  <a:lnTo>
                    <a:pt x="223810" y="4808399"/>
                  </a:lnTo>
                  <a:lnTo>
                    <a:pt x="264679" y="4861249"/>
                  </a:lnTo>
                  <a:cubicBezTo>
                    <a:pt x="278563" y="4878717"/>
                    <a:pt x="293455" y="4895288"/>
                    <a:pt x="307788" y="4912420"/>
                  </a:cubicBezTo>
                  <a:lnTo>
                    <a:pt x="351232" y="4963254"/>
                  </a:lnTo>
                  <a:cubicBezTo>
                    <a:pt x="365788" y="4980162"/>
                    <a:pt x="381688" y="4995837"/>
                    <a:pt x="397028" y="5012185"/>
                  </a:cubicBezTo>
                  <a:lnTo>
                    <a:pt x="443496" y="5060444"/>
                  </a:lnTo>
                  <a:lnTo>
                    <a:pt x="455140" y="5072537"/>
                  </a:lnTo>
                  <a:lnTo>
                    <a:pt x="467345" y="5083958"/>
                  </a:lnTo>
                  <a:lnTo>
                    <a:pt x="491755" y="5106912"/>
                  </a:lnTo>
                  <a:lnTo>
                    <a:pt x="540686" y="5152819"/>
                  </a:lnTo>
                  <a:lnTo>
                    <a:pt x="552890" y="5164353"/>
                  </a:lnTo>
                  <a:lnTo>
                    <a:pt x="565655" y="5175214"/>
                  </a:lnTo>
                  <a:lnTo>
                    <a:pt x="591072" y="5197048"/>
                  </a:lnTo>
                  <a:cubicBezTo>
                    <a:pt x="624999" y="5226160"/>
                    <a:pt x="658366" y="5256056"/>
                    <a:pt x="694197" y="5283041"/>
                  </a:cubicBezTo>
                  <a:cubicBezTo>
                    <a:pt x="834272" y="5394675"/>
                    <a:pt x="985207" y="5493881"/>
                    <a:pt x="1146221" y="5573716"/>
                  </a:cubicBezTo>
                  <a:cubicBezTo>
                    <a:pt x="1307122" y="5653774"/>
                    <a:pt x="1476869" y="5715918"/>
                    <a:pt x="1650982" y="5758130"/>
                  </a:cubicBezTo>
                  <a:lnTo>
                    <a:pt x="1716485" y="5772798"/>
                  </a:lnTo>
                  <a:cubicBezTo>
                    <a:pt x="1738431" y="5777390"/>
                    <a:pt x="1759929" y="5783100"/>
                    <a:pt x="1782211" y="5786235"/>
                  </a:cubicBezTo>
                  <a:lnTo>
                    <a:pt x="1848386" y="5796984"/>
                  </a:lnTo>
                  <a:lnTo>
                    <a:pt x="1881417" y="5802359"/>
                  </a:lnTo>
                  <a:cubicBezTo>
                    <a:pt x="1892390" y="5804151"/>
                    <a:pt x="1903363" y="5806054"/>
                    <a:pt x="1914560" y="5807061"/>
                  </a:cubicBezTo>
                  <a:cubicBezTo>
                    <a:pt x="1959012" y="5811765"/>
                    <a:pt x="2003241" y="5817251"/>
                    <a:pt x="2047469" y="5821282"/>
                  </a:cubicBezTo>
                  <a:lnTo>
                    <a:pt x="2180601" y="5828896"/>
                  </a:lnTo>
                  <a:lnTo>
                    <a:pt x="2313622" y="5830463"/>
                  </a:lnTo>
                  <a:cubicBezTo>
                    <a:pt x="2335680" y="5830799"/>
                    <a:pt x="2357962" y="5829008"/>
                    <a:pt x="2380021" y="5828448"/>
                  </a:cubicBezTo>
                  <a:lnTo>
                    <a:pt x="2446195" y="5826433"/>
                  </a:lnTo>
                  <a:cubicBezTo>
                    <a:pt x="2468029" y="5826208"/>
                    <a:pt x="2490647" y="5824193"/>
                    <a:pt x="2513041" y="5822737"/>
                  </a:cubicBezTo>
                  <a:lnTo>
                    <a:pt x="2580111" y="5818258"/>
                  </a:lnTo>
                  <a:lnTo>
                    <a:pt x="2613590" y="5816355"/>
                  </a:lnTo>
                  <a:lnTo>
                    <a:pt x="2646845" y="5813108"/>
                  </a:lnTo>
                  <a:cubicBezTo>
                    <a:pt x="2669016" y="5810869"/>
                    <a:pt x="2691074" y="5808741"/>
                    <a:pt x="2713244" y="5806838"/>
                  </a:cubicBezTo>
                  <a:cubicBezTo>
                    <a:pt x="2889933" y="5789371"/>
                    <a:pt x="3062815" y="5762050"/>
                    <a:pt x="3230882" y="5721292"/>
                  </a:cubicBezTo>
                  <a:cubicBezTo>
                    <a:pt x="3398837" y="5680423"/>
                    <a:pt x="3562426" y="5626902"/>
                    <a:pt x="3720416" y="5556472"/>
                  </a:cubicBezTo>
                  <a:cubicBezTo>
                    <a:pt x="3759381" y="5537997"/>
                    <a:pt x="3798347" y="5518962"/>
                    <a:pt x="3837425" y="5499927"/>
                  </a:cubicBezTo>
                  <a:cubicBezTo>
                    <a:pt x="3875271" y="5478765"/>
                    <a:pt x="3913900" y="5458610"/>
                    <a:pt x="3951634" y="5436552"/>
                  </a:cubicBezTo>
                  <a:lnTo>
                    <a:pt x="4007284" y="5401841"/>
                  </a:lnTo>
                  <a:lnTo>
                    <a:pt x="4035164" y="5384374"/>
                  </a:lnTo>
                  <a:lnTo>
                    <a:pt x="4049049" y="5375640"/>
                  </a:lnTo>
                  <a:lnTo>
                    <a:pt x="4062485" y="5366123"/>
                  </a:lnTo>
                  <a:lnTo>
                    <a:pt x="4116567" y="5328277"/>
                  </a:lnTo>
                  <a:cubicBezTo>
                    <a:pt x="4134594" y="5315624"/>
                    <a:pt x="4152957" y="5303420"/>
                    <a:pt x="4169976" y="5289199"/>
                  </a:cubicBezTo>
                  <a:lnTo>
                    <a:pt x="4222042" y="5247994"/>
                  </a:lnTo>
                  <a:cubicBezTo>
                    <a:pt x="4239398" y="5234222"/>
                    <a:pt x="4256865" y="5220562"/>
                    <a:pt x="4273213" y="5205558"/>
                  </a:cubicBezTo>
                  <a:lnTo>
                    <a:pt x="4323151" y="5161329"/>
                  </a:lnTo>
                  <a:cubicBezTo>
                    <a:pt x="4339611" y="5146437"/>
                    <a:pt x="4356631" y="5131881"/>
                    <a:pt x="4371971" y="5116093"/>
                  </a:cubicBezTo>
                  <a:cubicBezTo>
                    <a:pt x="4435457" y="5054398"/>
                    <a:pt x="4496258" y="4991135"/>
                    <a:pt x="4546868" y="4924400"/>
                  </a:cubicBezTo>
                  <a:cubicBezTo>
                    <a:pt x="4600054" y="4858450"/>
                    <a:pt x="4640699" y="4788916"/>
                    <a:pt x="4675634" y="4715352"/>
                  </a:cubicBezTo>
                  <a:lnTo>
                    <a:pt x="4700155" y="4659255"/>
                  </a:lnTo>
                  <a:lnTo>
                    <a:pt x="4721206" y="4600135"/>
                  </a:lnTo>
                  <a:cubicBezTo>
                    <a:pt x="4728707" y="4580988"/>
                    <a:pt x="4733970" y="4559266"/>
                    <a:pt x="4740465" y="4538887"/>
                  </a:cubicBezTo>
                  <a:cubicBezTo>
                    <a:pt x="4746623" y="4518061"/>
                    <a:pt x="4753005" y="4497906"/>
                    <a:pt x="4758492" y="4475848"/>
                  </a:cubicBezTo>
                  <a:cubicBezTo>
                    <a:pt x="4803168" y="4303637"/>
                    <a:pt x="4840902" y="4115080"/>
                    <a:pt x="4891288" y="3930329"/>
                  </a:cubicBezTo>
                  <a:cubicBezTo>
                    <a:pt x="4940891" y="3744906"/>
                    <a:pt x="5000235" y="3562059"/>
                    <a:pt x="5066298" y="3382235"/>
                  </a:cubicBezTo>
                  <a:cubicBezTo>
                    <a:pt x="5124186" y="3226932"/>
                    <a:pt x="5154530" y="3064015"/>
                    <a:pt x="5156994" y="2898635"/>
                  </a:cubicBezTo>
                  <a:cubicBezTo>
                    <a:pt x="5159681" y="2733255"/>
                    <a:pt x="5132920" y="2565636"/>
                    <a:pt x="5083317" y="2402047"/>
                  </a:cubicBezTo>
                  <a:cubicBezTo>
                    <a:pt x="5033938" y="2238123"/>
                    <a:pt x="4960150" y="2079013"/>
                    <a:pt x="4871022" y="1926958"/>
                  </a:cubicBezTo>
                  <a:cubicBezTo>
                    <a:pt x="4826570" y="1850818"/>
                    <a:pt x="4777415" y="1776918"/>
                    <a:pt x="4727028" y="1703577"/>
                  </a:cubicBezTo>
                  <a:cubicBezTo>
                    <a:pt x="4676418" y="1630349"/>
                    <a:pt x="4622784" y="1558464"/>
                    <a:pt x="4563776" y="1490834"/>
                  </a:cubicBezTo>
                  <a:cubicBezTo>
                    <a:pt x="4503647" y="1423764"/>
                    <a:pt x="4439041" y="1359157"/>
                    <a:pt x="4370291" y="1300596"/>
                  </a:cubicBezTo>
                  <a:cubicBezTo>
                    <a:pt x="4336812" y="1270141"/>
                    <a:pt x="4301541" y="1242148"/>
                    <a:pt x="4266046" y="1214491"/>
                  </a:cubicBezTo>
                  <a:cubicBezTo>
                    <a:pt x="4248355" y="1200607"/>
                    <a:pt x="4230776" y="1186611"/>
                    <a:pt x="4212973" y="1173062"/>
                  </a:cubicBezTo>
                  <a:cubicBezTo>
                    <a:pt x="4194722" y="1160074"/>
                    <a:pt x="4176359" y="1147197"/>
                    <a:pt x="4157995" y="1134545"/>
                  </a:cubicBezTo>
                  <a:cubicBezTo>
                    <a:pt x="4011426" y="1031980"/>
                    <a:pt x="3855004" y="948562"/>
                    <a:pt x="3697126" y="881044"/>
                  </a:cubicBezTo>
                  <a:lnTo>
                    <a:pt x="3637670" y="856747"/>
                  </a:lnTo>
                  <a:lnTo>
                    <a:pt x="3608222" y="844318"/>
                  </a:lnTo>
                  <a:cubicBezTo>
                    <a:pt x="3598480" y="840063"/>
                    <a:pt x="3588179" y="837040"/>
                    <a:pt x="3578214" y="833457"/>
                  </a:cubicBezTo>
                  <a:lnTo>
                    <a:pt x="3518309" y="812294"/>
                  </a:lnTo>
                  <a:cubicBezTo>
                    <a:pt x="3513383" y="810503"/>
                    <a:pt x="3508344" y="808823"/>
                    <a:pt x="3503417" y="806920"/>
                  </a:cubicBezTo>
                  <a:cubicBezTo>
                    <a:pt x="3498603" y="804792"/>
                    <a:pt x="3494236" y="801993"/>
                    <a:pt x="3489533" y="799642"/>
                  </a:cubicBezTo>
                  <a:cubicBezTo>
                    <a:pt x="3480240" y="794827"/>
                    <a:pt x="3470498" y="791020"/>
                    <a:pt x="3460869" y="787101"/>
                  </a:cubicBezTo>
                  <a:lnTo>
                    <a:pt x="3402980" y="763475"/>
                  </a:lnTo>
                  <a:lnTo>
                    <a:pt x="3374092" y="751606"/>
                  </a:lnTo>
                  <a:cubicBezTo>
                    <a:pt x="3364462" y="747688"/>
                    <a:pt x="3354945" y="743433"/>
                    <a:pt x="3344980" y="740409"/>
                  </a:cubicBezTo>
                  <a:lnTo>
                    <a:pt x="3226627" y="700772"/>
                  </a:lnTo>
                  <a:cubicBezTo>
                    <a:pt x="3067405" y="652849"/>
                    <a:pt x="2902697" y="625192"/>
                    <a:pt x="2735750" y="614667"/>
                  </a:cubicBezTo>
                  <a:cubicBezTo>
                    <a:pt x="2714811" y="613435"/>
                    <a:pt x="2694209" y="610860"/>
                    <a:pt x="2673158" y="610412"/>
                  </a:cubicBezTo>
                  <a:lnTo>
                    <a:pt x="2610119" y="609628"/>
                  </a:lnTo>
                  <a:lnTo>
                    <a:pt x="2547080" y="608620"/>
                  </a:lnTo>
                  <a:cubicBezTo>
                    <a:pt x="2536443" y="608173"/>
                    <a:pt x="2526365" y="608397"/>
                    <a:pt x="2516400" y="608844"/>
                  </a:cubicBezTo>
                  <a:lnTo>
                    <a:pt x="2486280" y="609740"/>
                  </a:lnTo>
                  <a:cubicBezTo>
                    <a:pt x="2466125" y="609852"/>
                    <a:pt x="2446307" y="611868"/>
                    <a:pt x="2426376" y="613099"/>
                  </a:cubicBezTo>
                  <a:cubicBezTo>
                    <a:pt x="2406333" y="613995"/>
                    <a:pt x="2386627" y="616458"/>
                    <a:pt x="2366920" y="618474"/>
                  </a:cubicBezTo>
                  <a:cubicBezTo>
                    <a:pt x="2357066" y="619482"/>
                    <a:pt x="2347101" y="620153"/>
                    <a:pt x="2337248" y="621497"/>
                  </a:cubicBezTo>
                  <a:lnTo>
                    <a:pt x="2307800" y="625528"/>
                  </a:lnTo>
                  <a:lnTo>
                    <a:pt x="2278351" y="629559"/>
                  </a:lnTo>
                  <a:lnTo>
                    <a:pt x="2249127" y="634710"/>
                  </a:lnTo>
                  <a:cubicBezTo>
                    <a:pt x="2093377" y="661918"/>
                    <a:pt x="1942329" y="710849"/>
                    <a:pt x="1796096" y="781726"/>
                  </a:cubicBezTo>
                  <a:cubicBezTo>
                    <a:pt x="1649751" y="852268"/>
                    <a:pt x="1508892" y="944307"/>
                    <a:pt x="1370833" y="1048663"/>
                  </a:cubicBezTo>
                  <a:cubicBezTo>
                    <a:pt x="1232774" y="1153244"/>
                    <a:pt x="1097290" y="1269917"/>
                    <a:pt x="959790" y="1390844"/>
                  </a:cubicBezTo>
                  <a:lnTo>
                    <a:pt x="749062" y="1577611"/>
                  </a:lnTo>
                  <a:cubicBezTo>
                    <a:pt x="674602" y="1642329"/>
                    <a:pt x="599806" y="1704137"/>
                    <a:pt x="524786" y="1763145"/>
                  </a:cubicBezTo>
                  <a:cubicBezTo>
                    <a:pt x="374858" y="1881498"/>
                    <a:pt x="223810" y="1987422"/>
                    <a:pt x="84071" y="2098496"/>
                  </a:cubicBezTo>
                  <a:lnTo>
                    <a:pt x="0" y="2168094"/>
                  </a:lnTo>
                  <a:lnTo>
                    <a:pt x="0" y="1576676"/>
                  </a:lnTo>
                  <a:lnTo>
                    <a:pt x="174655" y="1387597"/>
                  </a:lnTo>
                  <a:cubicBezTo>
                    <a:pt x="238926" y="1320079"/>
                    <a:pt x="302749" y="1254577"/>
                    <a:pt x="363661" y="1188626"/>
                  </a:cubicBezTo>
                  <a:lnTo>
                    <a:pt x="458052" y="1086397"/>
                  </a:lnTo>
                  <a:cubicBezTo>
                    <a:pt x="490635" y="1051351"/>
                    <a:pt x="523666" y="1016416"/>
                    <a:pt x="557257" y="981593"/>
                  </a:cubicBezTo>
                  <a:cubicBezTo>
                    <a:pt x="691510" y="842414"/>
                    <a:pt x="835055" y="705699"/>
                    <a:pt x="994165" y="578389"/>
                  </a:cubicBezTo>
                  <a:cubicBezTo>
                    <a:pt x="1152939" y="451190"/>
                    <a:pt x="1328060" y="333398"/>
                    <a:pt x="1520873" y="237215"/>
                  </a:cubicBezTo>
                  <a:cubicBezTo>
                    <a:pt x="1713238" y="141033"/>
                    <a:pt x="1924302" y="68028"/>
                    <a:pt x="2141748" y="31190"/>
                  </a:cubicBezTo>
                  <a:lnTo>
                    <a:pt x="2182505" y="24360"/>
                  </a:lnTo>
                  <a:cubicBezTo>
                    <a:pt x="2196165" y="22344"/>
                    <a:pt x="2209826" y="20665"/>
                    <a:pt x="2223374" y="18873"/>
                  </a:cubicBezTo>
                  <a:lnTo>
                    <a:pt x="2264355" y="13611"/>
                  </a:lnTo>
                  <a:cubicBezTo>
                    <a:pt x="2278015" y="11931"/>
                    <a:pt x="2291676" y="10924"/>
                    <a:pt x="2305336" y="9580"/>
                  </a:cubicBezTo>
                  <a:cubicBezTo>
                    <a:pt x="2332657" y="7229"/>
                    <a:pt x="2360090" y="4653"/>
                    <a:pt x="2387410" y="3645"/>
                  </a:cubicBezTo>
                  <a:cubicBezTo>
                    <a:pt x="2414731" y="2414"/>
                    <a:pt x="2442164" y="510"/>
                    <a:pt x="2469373" y="622"/>
                  </a:cubicBezTo>
                  <a:close/>
                </a:path>
              </a:pathLst>
            </a:custGeom>
            <a:gradFill>
              <a:gsLst>
                <a:gs pos="0">
                  <a:srgbClr val="4EA72E">
                    <a:alpha val="9803"/>
                  </a:srgbClr>
                </a:gs>
                <a:gs pos="37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18"/>
            <p:cNvSpPr/>
            <p:nvPr/>
          </p:nvSpPr>
          <p:spPr>
            <a:xfrm>
              <a:off x="-19221" y="176241"/>
              <a:ext cx="5646908" cy="6130481"/>
            </a:xfrm>
            <a:custGeom>
              <a:rect b="b" l="l" r="r" t="t"/>
              <a:pathLst>
                <a:path extrusionOk="0" h="6130481" w="5646908">
                  <a:moveTo>
                    <a:pt x="2616837" y="0"/>
                  </a:moveTo>
                  <a:cubicBezTo>
                    <a:pt x="3596241" y="0"/>
                    <a:pt x="4322479" y="463445"/>
                    <a:pt x="4918721" y="1134258"/>
                  </a:cubicBezTo>
                  <a:cubicBezTo>
                    <a:pt x="5416317" y="1694109"/>
                    <a:pt x="5857703" y="2516643"/>
                    <a:pt x="5539036" y="3362353"/>
                  </a:cubicBezTo>
                  <a:cubicBezTo>
                    <a:pt x="5111758" y="4496612"/>
                    <a:pt x="5300763" y="4716633"/>
                    <a:pt x="4712024" y="5293280"/>
                  </a:cubicBezTo>
                  <a:cubicBezTo>
                    <a:pt x="4123284" y="5869926"/>
                    <a:pt x="3446201" y="6130481"/>
                    <a:pt x="2547864" y="6130481"/>
                  </a:cubicBezTo>
                  <a:cubicBezTo>
                    <a:pt x="1657476" y="6130481"/>
                    <a:pt x="850619" y="5780127"/>
                    <a:pt x="263223" y="5212325"/>
                  </a:cubicBezTo>
                  <a:cubicBezTo>
                    <a:pt x="188497" y="5140091"/>
                    <a:pt x="117321" y="5064339"/>
                    <a:pt x="49974" y="4985345"/>
                  </a:cubicBezTo>
                  <a:lnTo>
                    <a:pt x="0" y="4920618"/>
                  </a:lnTo>
                  <a:lnTo>
                    <a:pt x="0" y="3760303"/>
                  </a:lnTo>
                  <a:lnTo>
                    <a:pt x="80488" y="3974159"/>
                  </a:lnTo>
                  <a:cubicBezTo>
                    <a:pt x="217875" y="4289243"/>
                    <a:pt x="414383" y="4571632"/>
                    <a:pt x="664748" y="4813600"/>
                  </a:cubicBezTo>
                  <a:cubicBezTo>
                    <a:pt x="1169734" y="5301566"/>
                    <a:pt x="1838644" y="5570406"/>
                    <a:pt x="2548087" y="5570406"/>
                  </a:cubicBezTo>
                  <a:cubicBezTo>
                    <a:pt x="2928786" y="5570406"/>
                    <a:pt x="3252156" y="5516996"/>
                    <a:pt x="3536561" y="5407153"/>
                  </a:cubicBezTo>
                  <a:cubicBezTo>
                    <a:pt x="3815366" y="5299438"/>
                    <a:pt x="4067747" y="5132603"/>
                    <a:pt x="4308035" y="4897241"/>
                  </a:cubicBezTo>
                  <a:cubicBezTo>
                    <a:pt x="4475095" y="4733653"/>
                    <a:pt x="4533767" y="4637358"/>
                    <a:pt x="4569038" y="4564802"/>
                  </a:cubicBezTo>
                  <a:cubicBezTo>
                    <a:pt x="4619313" y="4461453"/>
                    <a:pt x="4652792" y="4330784"/>
                    <a:pt x="4699147" y="4149952"/>
                  </a:cubicBezTo>
                  <a:cubicBezTo>
                    <a:pt x="4758491" y="3918846"/>
                    <a:pt x="4839558" y="3602194"/>
                    <a:pt x="5003034" y="3168421"/>
                  </a:cubicBezTo>
                  <a:cubicBezTo>
                    <a:pt x="5103024" y="2902940"/>
                    <a:pt x="5100112" y="2626037"/>
                    <a:pt x="4994189" y="2321590"/>
                  </a:cubicBezTo>
                  <a:cubicBezTo>
                    <a:pt x="4900470" y="2052526"/>
                    <a:pt x="4725460" y="1769129"/>
                    <a:pt x="4487860" y="1501856"/>
                  </a:cubicBezTo>
                  <a:cubicBezTo>
                    <a:pt x="4210285" y="1189683"/>
                    <a:pt x="3933047" y="962832"/>
                    <a:pt x="3640469" y="808425"/>
                  </a:cubicBezTo>
                  <a:cubicBezTo>
                    <a:pt x="3323369" y="641141"/>
                    <a:pt x="2988578" y="559851"/>
                    <a:pt x="2616837" y="559851"/>
                  </a:cubicBezTo>
                  <a:cubicBezTo>
                    <a:pt x="2315413" y="559851"/>
                    <a:pt x="2044110" y="640134"/>
                    <a:pt x="1762952" y="812008"/>
                  </a:cubicBezTo>
                  <a:cubicBezTo>
                    <a:pt x="1472838" y="989593"/>
                    <a:pt x="1197167" y="1250707"/>
                    <a:pt x="939635" y="1502976"/>
                  </a:cubicBezTo>
                  <a:cubicBezTo>
                    <a:pt x="819379" y="1620769"/>
                    <a:pt x="700355" y="1727700"/>
                    <a:pt x="585250" y="1831049"/>
                  </a:cubicBezTo>
                  <a:cubicBezTo>
                    <a:pt x="362317" y="2031140"/>
                    <a:pt x="169840" y="2204022"/>
                    <a:pt x="40403" y="2389556"/>
                  </a:cubicBezTo>
                  <a:lnTo>
                    <a:pt x="0" y="2456747"/>
                  </a:lnTo>
                  <a:lnTo>
                    <a:pt x="0" y="1601114"/>
                  </a:lnTo>
                  <a:lnTo>
                    <a:pt x="93200" y="1513741"/>
                  </a:lnTo>
                  <a:cubicBezTo>
                    <a:pt x="237107" y="1383294"/>
                    <a:pt x="388238" y="1251435"/>
                    <a:pt x="535423" y="1107273"/>
                  </a:cubicBezTo>
                  <a:cubicBezTo>
                    <a:pt x="1124050" y="530627"/>
                    <a:pt x="1718500" y="0"/>
                    <a:pt x="2616837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54000">
                  <a:srgbClr val="4EA72E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18"/>
            <p:cNvSpPr/>
            <p:nvPr/>
          </p:nvSpPr>
          <p:spPr>
            <a:xfrm>
              <a:off x="-19221" y="176241"/>
              <a:ext cx="5517522" cy="6130481"/>
            </a:xfrm>
            <a:custGeom>
              <a:rect b="b" l="l" r="r" t="t"/>
              <a:pathLst>
                <a:path extrusionOk="0" h="6130481" w="5517522">
                  <a:moveTo>
                    <a:pt x="2549095" y="0"/>
                  </a:moveTo>
                  <a:cubicBezTo>
                    <a:pt x="3508568" y="0"/>
                    <a:pt x="4219915" y="463445"/>
                    <a:pt x="4804175" y="1134258"/>
                  </a:cubicBezTo>
                  <a:cubicBezTo>
                    <a:pt x="5291694" y="1694109"/>
                    <a:pt x="5724011" y="2516643"/>
                    <a:pt x="5411838" y="3362353"/>
                  </a:cubicBezTo>
                  <a:cubicBezTo>
                    <a:pt x="4993181" y="4496612"/>
                    <a:pt x="5178268" y="4716633"/>
                    <a:pt x="4601621" y="5293280"/>
                  </a:cubicBezTo>
                  <a:cubicBezTo>
                    <a:pt x="4024863" y="5869926"/>
                    <a:pt x="3361551" y="6130481"/>
                    <a:pt x="2481577" y="6130481"/>
                  </a:cubicBezTo>
                  <a:cubicBezTo>
                    <a:pt x="1609329" y="6130481"/>
                    <a:pt x="818932" y="5780127"/>
                    <a:pt x="243517" y="5212325"/>
                  </a:cubicBezTo>
                  <a:cubicBezTo>
                    <a:pt x="170302" y="5140091"/>
                    <a:pt x="100568" y="5064339"/>
                    <a:pt x="34587" y="4985345"/>
                  </a:cubicBezTo>
                  <a:lnTo>
                    <a:pt x="0" y="4939620"/>
                  </a:lnTo>
                  <a:lnTo>
                    <a:pt x="0" y="3335329"/>
                  </a:lnTo>
                  <a:lnTo>
                    <a:pt x="17141" y="3448738"/>
                  </a:lnTo>
                  <a:cubicBezTo>
                    <a:pt x="50676" y="3613558"/>
                    <a:pt x="100867" y="3774516"/>
                    <a:pt x="167489" y="3930490"/>
                  </a:cubicBezTo>
                  <a:cubicBezTo>
                    <a:pt x="296255" y="4232138"/>
                    <a:pt x="480670" y="4502546"/>
                    <a:pt x="715471" y="4734212"/>
                  </a:cubicBezTo>
                  <a:cubicBezTo>
                    <a:pt x="1188993" y="5201464"/>
                    <a:pt x="1816250" y="5458772"/>
                    <a:pt x="2481689" y="5458772"/>
                  </a:cubicBezTo>
                  <a:cubicBezTo>
                    <a:pt x="3185758" y="5458772"/>
                    <a:pt x="3677755" y="5267191"/>
                    <a:pt x="4126644" y="4818302"/>
                  </a:cubicBezTo>
                  <a:cubicBezTo>
                    <a:pt x="4278363" y="4666583"/>
                    <a:pt x="4329982" y="4580701"/>
                    <a:pt x="4360437" y="4516766"/>
                  </a:cubicBezTo>
                  <a:cubicBezTo>
                    <a:pt x="4404890" y="4423495"/>
                    <a:pt x="4436577" y="4297417"/>
                    <a:pt x="4480357" y="4122855"/>
                  </a:cubicBezTo>
                  <a:cubicBezTo>
                    <a:pt x="4539030" y="3889285"/>
                    <a:pt x="4619425" y="3569275"/>
                    <a:pt x="4781557" y="3129791"/>
                  </a:cubicBezTo>
                  <a:cubicBezTo>
                    <a:pt x="4870238" y="2889503"/>
                    <a:pt x="4867103" y="2637010"/>
                    <a:pt x="4771928" y="2357869"/>
                  </a:cubicBezTo>
                  <a:cubicBezTo>
                    <a:pt x="4684815" y="2102465"/>
                    <a:pt x="4520779" y="1831945"/>
                    <a:pt x="4297510" y="1575533"/>
                  </a:cubicBezTo>
                  <a:cubicBezTo>
                    <a:pt x="4034492" y="1273549"/>
                    <a:pt x="3773266" y="1054983"/>
                    <a:pt x="3498715" y="907071"/>
                  </a:cubicBezTo>
                  <a:cubicBezTo>
                    <a:pt x="3204905" y="748745"/>
                    <a:pt x="2894187" y="671821"/>
                    <a:pt x="2549095" y="671821"/>
                  </a:cubicBezTo>
                  <a:cubicBezTo>
                    <a:pt x="1942553" y="671821"/>
                    <a:pt x="1518298" y="1049273"/>
                    <a:pt x="985319" y="1582475"/>
                  </a:cubicBezTo>
                  <a:cubicBezTo>
                    <a:pt x="865735" y="1702059"/>
                    <a:pt x="748278" y="1809774"/>
                    <a:pt x="634628" y="1913907"/>
                  </a:cubicBezTo>
                  <a:cubicBezTo>
                    <a:pt x="421325" y="2109407"/>
                    <a:pt x="237134" y="2278146"/>
                    <a:pt x="117662" y="2453044"/>
                  </a:cubicBezTo>
                  <a:cubicBezTo>
                    <a:pt x="64756" y="2530415"/>
                    <a:pt x="27022" y="2605799"/>
                    <a:pt x="2515" y="2685494"/>
                  </a:cubicBezTo>
                  <a:lnTo>
                    <a:pt x="0" y="2696965"/>
                  </a:lnTo>
                  <a:lnTo>
                    <a:pt x="0" y="1587383"/>
                  </a:lnTo>
                  <a:lnTo>
                    <a:pt x="76951" y="1513741"/>
                  </a:lnTo>
                  <a:cubicBezTo>
                    <a:pt x="217918" y="1383294"/>
                    <a:pt x="365956" y="1251435"/>
                    <a:pt x="510118" y="1107273"/>
                  </a:cubicBezTo>
                  <a:cubicBezTo>
                    <a:pt x="1086764" y="530627"/>
                    <a:pt x="1669121" y="0"/>
                    <a:pt x="2549095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8"/>
            <p:cNvSpPr/>
            <p:nvPr/>
          </p:nvSpPr>
          <p:spPr>
            <a:xfrm>
              <a:off x="-19220" y="176241"/>
              <a:ext cx="5517475" cy="6130481"/>
            </a:xfrm>
            <a:custGeom>
              <a:rect b="b" l="l" r="r" t="t"/>
              <a:pathLst>
                <a:path extrusionOk="0" h="6130481" w="5517475">
                  <a:moveTo>
                    <a:pt x="2549095" y="0"/>
                  </a:moveTo>
                  <a:cubicBezTo>
                    <a:pt x="3508568" y="0"/>
                    <a:pt x="4219915" y="463445"/>
                    <a:pt x="4804175" y="1134258"/>
                  </a:cubicBezTo>
                  <a:cubicBezTo>
                    <a:pt x="5291694" y="1694109"/>
                    <a:pt x="5723899" y="2516643"/>
                    <a:pt x="5411838" y="3362353"/>
                  </a:cubicBezTo>
                  <a:cubicBezTo>
                    <a:pt x="4993181" y="4496612"/>
                    <a:pt x="5178268" y="4716633"/>
                    <a:pt x="4601621" y="5293280"/>
                  </a:cubicBezTo>
                  <a:cubicBezTo>
                    <a:pt x="4024863" y="5869926"/>
                    <a:pt x="3361551" y="6130481"/>
                    <a:pt x="2481577" y="6130481"/>
                  </a:cubicBezTo>
                  <a:cubicBezTo>
                    <a:pt x="1609329" y="6130481"/>
                    <a:pt x="818932" y="5780127"/>
                    <a:pt x="243517" y="5212325"/>
                  </a:cubicBezTo>
                  <a:cubicBezTo>
                    <a:pt x="170302" y="5140091"/>
                    <a:pt x="100568" y="5064339"/>
                    <a:pt x="34587" y="4985345"/>
                  </a:cubicBezTo>
                  <a:lnTo>
                    <a:pt x="0" y="4939620"/>
                  </a:lnTo>
                  <a:lnTo>
                    <a:pt x="0" y="3799573"/>
                  </a:lnTo>
                  <a:lnTo>
                    <a:pt x="64364" y="3974159"/>
                  </a:lnTo>
                  <a:cubicBezTo>
                    <a:pt x="198841" y="4289243"/>
                    <a:pt x="391429" y="4571632"/>
                    <a:pt x="636644" y="4813600"/>
                  </a:cubicBezTo>
                  <a:cubicBezTo>
                    <a:pt x="1131328" y="5301566"/>
                    <a:pt x="1786578" y="5570406"/>
                    <a:pt x="2481577" y="5570406"/>
                  </a:cubicBezTo>
                  <a:cubicBezTo>
                    <a:pt x="2854550" y="5570406"/>
                    <a:pt x="3171314" y="5516996"/>
                    <a:pt x="3449896" y="5407153"/>
                  </a:cubicBezTo>
                  <a:cubicBezTo>
                    <a:pt x="3723103" y="5299438"/>
                    <a:pt x="3970333" y="5132603"/>
                    <a:pt x="4205695" y="4897241"/>
                  </a:cubicBezTo>
                  <a:cubicBezTo>
                    <a:pt x="4369395" y="4733653"/>
                    <a:pt x="4426836" y="4637358"/>
                    <a:pt x="4461434" y="4564802"/>
                  </a:cubicBezTo>
                  <a:cubicBezTo>
                    <a:pt x="4510701" y="4461453"/>
                    <a:pt x="4543509" y="4330784"/>
                    <a:pt x="4588969" y="4149952"/>
                  </a:cubicBezTo>
                  <a:cubicBezTo>
                    <a:pt x="4646969" y="3918846"/>
                    <a:pt x="4726468" y="3602194"/>
                    <a:pt x="4886585" y="3168421"/>
                  </a:cubicBezTo>
                  <a:cubicBezTo>
                    <a:pt x="4984560" y="2902940"/>
                    <a:pt x="4981760" y="2626037"/>
                    <a:pt x="4877964" y="2321590"/>
                  </a:cubicBezTo>
                  <a:cubicBezTo>
                    <a:pt x="4786260" y="2052526"/>
                    <a:pt x="4614834" y="1769129"/>
                    <a:pt x="4382048" y="1501856"/>
                  </a:cubicBezTo>
                  <a:cubicBezTo>
                    <a:pt x="4110072" y="1189683"/>
                    <a:pt x="3838544" y="962832"/>
                    <a:pt x="3551900" y="808425"/>
                  </a:cubicBezTo>
                  <a:cubicBezTo>
                    <a:pt x="3241183" y="641141"/>
                    <a:pt x="2913222" y="559851"/>
                    <a:pt x="2549095" y="559851"/>
                  </a:cubicBezTo>
                  <a:cubicBezTo>
                    <a:pt x="2253830" y="559851"/>
                    <a:pt x="1988013" y="640134"/>
                    <a:pt x="1712566" y="812008"/>
                  </a:cubicBezTo>
                  <a:cubicBezTo>
                    <a:pt x="1428385" y="989593"/>
                    <a:pt x="1158313" y="1250707"/>
                    <a:pt x="906044" y="1502976"/>
                  </a:cubicBezTo>
                  <a:cubicBezTo>
                    <a:pt x="788140" y="1620769"/>
                    <a:pt x="671579" y="1727700"/>
                    <a:pt x="558825" y="1831049"/>
                  </a:cubicBezTo>
                  <a:cubicBezTo>
                    <a:pt x="340371" y="2031140"/>
                    <a:pt x="151813" y="2204022"/>
                    <a:pt x="25063" y="2389556"/>
                  </a:cubicBezTo>
                  <a:lnTo>
                    <a:pt x="0" y="2432109"/>
                  </a:lnTo>
                  <a:lnTo>
                    <a:pt x="0" y="1587383"/>
                  </a:lnTo>
                  <a:lnTo>
                    <a:pt x="76951" y="1513741"/>
                  </a:lnTo>
                  <a:cubicBezTo>
                    <a:pt x="217918" y="1383294"/>
                    <a:pt x="365956" y="1251435"/>
                    <a:pt x="510118" y="1107273"/>
                  </a:cubicBezTo>
                  <a:cubicBezTo>
                    <a:pt x="1086764" y="530627"/>
                    <a:pt x="1669121" y="0"/>
                    <a:pt x="2549095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18"/>
            <p:cNvSpPr/>
            <p:nvPr/>
          </p:nvSpPr>
          <p:spPr>
            <a:xfrm>
              <a:off x="-19221" y="0"/>
              <a:ext cx="5646974" cy="6483075"/>
            </a:xfrm>
            <a:custGeom>
              <a:rect b="b" l="l" r="r" t="t"/>
              <a:pathLst>
                <a:path extrusionOk="0" h="6483075" w="5646974">
                  <a:moveTo>
                    <a:pt x="2405773" y="0"/>
                  </a:moveTo>
                  <a:cubicBezTo>
                    <a:pt x="4195841" y="0"/>
                    <a:pt x="5646974" y="1451246"/>
                    <a:pt x="5646974" y="3241538"/>
                  </a:cubicBezTo>
                  <a:cubicBezTo>
                    <a:pt x="5646974" y="5031830"/>
                    <a:pt x="4195841" y="6483075"/>
                    <a:pt x="2405773" y="6483075"/>
                  </a:cubicBezTo>
                  <a:cubicBezTo>
                    <a:pt x="1510739" y="6483075"/>
                    <a:pt x="700439" y="6120264"/>
                    <a:pt x="113897" y="5533666"/>
                  </a:cubicBezTo>
                  <a:lnTo>
                    <a:pt x="0" y="5408336"/>
                  </a:lnTo>
                  <a:lnTo>
                    <a:pt x="0" y="4983659"/>
                  </a:lnTo>
                  <a:lnTo>
                    <a:pt x="155731" y="5176047"/>
                  </a:lnTo>
                  <a:cubicBezTo>
                    <a:pt x="417742" y="5469073"/>
                    <a:pt x="741224" y="5704211"/>
                    <a:pt x="1093706" y="5866903"/>
                  </a:cubicBezTo>
                  <a:cubicBezTo>
                    <a:pt x="1269947" y="5948418"/>
                    <a:pt x="1453018" y="6013137"/>
                    <a:pt x="1639673" y="6059940"/>
                  </a:cubicBezTo>
                  <a:lnTo>
                    <a:pt x="1709990" y="6076287"/>
                  </a:lnTo>
                  <a:cubicBezTo>
                    <a:pt x="1733504" y="6081550"/>
                    <a:pt x="1756570" y="6088156"/>
                    <a:pt x="1780307" y="6091963"/>
                  </a:cubicBezTo>
                  <a:lnTo>
                    <a:pt x="1851072" y="6105176"/>
                  </a:lnTo>
                  <a:lnTo>
                    <a:pt x="1886455" y="6111782"/>
                  </a:lnTo>
                  <a:cubicBezTo>
                    <a:pt x="1898212" y="6114021"/>
                    <a:pt x="1909969" y="6116373"/>
                    <a:pt x="1921949" y="6117716"/>
                  </a:cubicBezTo>
                  <a:cubicBezTo>
                    <a:pt x="1969425" y="6124323"/>
                    <a:pt x="2016676" y="6131489"/>
                    <a:pt x="2064152" y="6137647"/>
                  </a:cubicBezTo>
                  <a:cubicBezTo>
                    <a:pt x="2111851" y="6141790"/>
                    <a:pt x="2159438" y="6146381"/>
                    <a:pt x="2206914" y="6151195"/>
                  </a:cubicBezTo>
                  <a:lnTo>
                    <a:pt x="2350011" y="6158250"/>
                  </a:lnTo>
                  <a:cubicBezTo>
                    <a:pt x="2397711" y="6159593"/>
                    <a:pt x="2445410" y="6159146"/>
                    <a:pt x="2493109" y="6159705"/>
                  </a:cubicBezTo>
                  <a:cubicBezTo>
                    <a:pt x="2589068" y="6158137"/>
                    <a:pt x="2685922" y="6154666"/>
                    <a:pt x="2781321" y="6147277"/>
                  </a:cubicBezTo>
                  <a:cubicBezTo>
                    <a:pt x="2972566" y="6132944"/>
                    <a:pt x="3161348" y="6105288"/>
                    <a:pt x="3345091" y="6060276"/>
                  </a:cubicBezTo>
                  <a:cubicBezTo>
                    <a:pt x="3528834" y="6015375"/>
                    <a:pt x="3707539" y="5952785"/>
                    <a:pt x="3878853" y="5871718"/>
                  </a:cubicBezTo>
                  <a:cubicBezTo>
                    <a:pt x="4050167" y="5790428"/>
                    <a:pt x="4213084" y="5689318"/>
                    <a:pt x="4367267" y="5573093"/>
                  </a:cubicBezTo>
                  <a:lnTo>
                    <a:pt x="4424484" y="5528529"/>
                  </a:lnTo>
                  <a:cubicBezTo>
                    <a:pt x="4443631" y="5513637"/>
                    <a:pt x="4463113" y="5499193"/>
                    <a:pt x="4481252" y="5483069"/>
                  </a:cubicBezTo>
                  <a:lnTo>
                    <a:pt x="4536790" y="5435818"/>
                  </a:lnTo>
                  <a:cubicBezTo>
                    <a:pt x="4555265" y="5419918"/>
                    <a:pt x="4574188" y="5404466"/>
                    <a:pt x="4591543" y="5387671"/>
                  </a:cubicBezTo>
                  <a:cubicBezTo>
                    <a:pt x="4662980" y="5321944"/>
                    <a:pt x="4733074" y="5254650"/>
                    <a:pt x="4794209" y="5181198"/>
                  </a:cubicBezTo>
                  <a:cubicBezTo>
                    <a:pt x="4857808" y="5109089"/>
                    <a:pt x="4910434" y="5029926"/>
                    <a:pt x="4956678" y="4945836"/>
                  </a:cubicBezTo>
                  <a:cubicBezTo>
                    <a:pt x="4967651" y="4924450"/>
                    <a:pt x="4978624" y="4903064"/>
                    <a:pt x="4989262" y="4881453"/>
                  </a:cubicBezTo>
                  <a:lnTo>
                    <a:pt x="5017814" y="4814607"/>
                  </a:lnTo>
                  <a:cubicBezTo>
                    <a:pt x="5027891" y="4792549"/>
                    <a:pt x="5035393" y="4769035"/>
                    <a:pt x="5044127" y="4746193"/>
                  </a:cubicBezTo>
                  <a:cubicBezTo>
                    <a:pt x="5052636" y="4723128"/>
                    <a:pt x="5061146" y="4700174"/>
                    <a:pt x="5068425" y="4676436"/>
                  </a:cubicBezTo>
                  <a:cubicBezTo>
                    <a:pt x="5099552" y="4582717"/>
                    <a:pt x="5126985" y="4486422"/>
                    <a:pt x="5154641" y="4390352"/>
                  </a:cubicBezTo>
                  <a:lnTo>
                    <a:pt x="5196854" y="4246134"/>
                  </a:lnTo>
                  <a:lnTo>
                    <a:pt x="5240299" y="4102140"/>
                  </a:lnTo>
                  <a:cubicBezTo>
                    <a:pt x="5299195" y="3910560"/>
                    <a:pt x="5364697" y="3721330"/>
                    <a:pt x="5432440" y="3532884"/>
                  </a:cubicBezTo>
                  <a:cubicBezTo>
                    <a:pt x="5500294" y="3346902"/>
                    <a:pt x="5533549" y="3148714"/>
                    <a:pt x="5528846" y="2951647"/>
                  </a:cubicBezTo>
                  <a:cubicBezTo>
                    <a:pt x="5526831" y="2853113"/>
                    <a:pt x="5515409" y="2755027"/>
                    <a:pt x="5495927" y="2658733"/>
                  </a:cubicBezTo>
                  <a:cubicBezTo>
                    <a:pt x="5491112" y="2634659"/>
                    <a:pt x="5486297" y="2610585"/>
                    <a:pt x="5480027" y="2586848"/>
                  </a:cubicBezTo>
                  <a:cubicBezTo>
                    <a:pt x="5474205" y="2562998"/>
                    <a:pt x="5468718" y="2539036"/>
                    <a:pt x="5461328" y="2515635"/>
                  </a:cubicBezTo>
                  <a:cubicBezTo>
                    <a:pt x="5454386" y="2492009"/>
                    <a:pt x="5447668" y="2468495"/>
                    <a:pt x="5439605" y="2445317"/>
                  </a:cubicBezTo>
                  <a:cubicBezTo>
                    <a:pt x="5431879" y="2422028"/>
                    <a:pt x="5424378" y="2398738"/>
                    <a:pt x="5415532" y="2375896"/>
                  </a:cubicBezTo>
                  <a:cubicBezTo>
                    <a:pt x="5347790" y="2191817"/>
                    <a:pt x="5254071" y="2018599"/>
                    <a:pt x="5144564" y="1857138"/>
                  </a:cubicBezTo>
                  <a:cubicBezTo>
                    <a:pt x="5034946" y="1695565"/>
                    <a:pt x="4909762" y="1545301"/>
                    <a:pt x="4774838" y="1405450"/>
                  </a:cubicBezTo>
                  <a:cubicBezTo>
                    <a:pt x="4638907" y="1265040"/>
                    <a:pt x="4496145" y="1132131"/>
                    <a:pt x="4345769" y="1012323"/>
                  </a:cubicBezTo>
                  <a:cubicBezTo>
                    <a:pt x="4270749" y="952195"/>
                    <a:pt x="4194273" y="894642"/>
                    <a:pt x="4115334" y="841344"/>
                  </a:cubicBezTo>
                  <a:cubicBezTo>
                    <a:pt x="4037067" y="787263"/>
                    <a:pt x="3956336" y="737548"/>
                    <a:pt x="3874038" y="691528"/>
                  </a:cubicBezTo>
                  <a:cubicBezTo>
                    <a:pt x="3709554" y="599712"/>
                    <a:pt x="3537792" y="523349"/>
                    <a:pt x="3359535" y="468819"/>
                  </a:cubicBezTo>
                  <a:cubicBezTo>
                    <a:pt x="3181278" y="414514"/>
                    <a:pt x="2997311" y="380699"/>
                    <a:pt x="2811105" y="366031"/>
                  </a:cubicBezTo>
                  <a:cubicBezTo>
                    <a:pt x="2787703" y="364575"/>
                    <a:pt x="2764525" y="362448"/>
                    <a:pt x="2741124" y="361440"/>
                  </a:cubicBezTo>
                  <a:lnTo>
                    <a:pt x="2671030" y="358417"/>
                  </a:lnTo>
                  <a:lnTo>
                    <a:pt x="2600713" y="357521"/>
                  </a:lnTo>
                  <a:cubicBezTo>
                    <a:pt x="2577087" y="356961"/>
                    <a:pt x="2554805" y="358305"/>
                    <a:pt x="2531739" y="358529"/>
                  </a:cubicBezTo>
                  <a:cubicBezTo>
                    <a:pt x="2440259" y="360992"/>
                    <a:pt x="2349564" y="370285"/>
                    <a:pt x="2259988" y="385289"/>
                  </a:cubicBezTo>
                  <a:cubicBezTo>
                    <a:pt x="2080723" y="415521"/>
                    <a:pt x="1906945" y="473634"/>
                    <a:pt x="1740670" y="553917"/>
                  </a:cubicBezTo>
                  <a:cubicBezTo>
                    <a:pt x="1574506" y="634647"/>
                    <a:pt x="1415844" y="737100"/>
                    <a:pt x="1264124" y="853549"/>
                  </a:cubicBezTo>
                  <a:cubicBezTo>
                    <a:pt x="1112181" y="969886"/>
                    <a:pt x="966508" y="1099212"/>
                    <a:pt x="823074" y="1234136"/>
                  </a:cubicBezTo>
                  <a:cubicBezTo>
                    <a:pt x="787131" y="1267951"/>
                    <a:pt x="751413" y="1301990"/>
                    <a:pt x="715694" y="1336252"/>
                  </a:cubicBezTo>
                  <a:lnTo>
                    <a:pt x="606859" y="1440945"/>
                  </a:lnTo>
                  <a:cubicBezTo>
                    <a:pt x="532623" y="1511374"/>
                    <a:pt x="457267" y="1579452"/>
                    <a:pt x="382023" y="1646074"/>
                  </a:cubicBezTo>
                  <a:lnTo>
                    <a:pt x="158531" y="1843813"/>
                  </a:lnTo>
                  <a:lnTo>
                    <a:pt x="0" y="1991775"/>
                  </a:lnTo>
                  <a:lnTo>
                    <a:pt x="0" y="1074740"/>
                  </a:lnTo>
                  <a:lnTo>
                    <a:pt x="113897" y="949410"/>
                  </a:lnTo>
                  <a:cubicBezTo>
                    <a:pt x="700439" y="362812"/>
                    <a:pt x="1510739" y="0"/>
                    <a:pt x="2405773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74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1" name="Google Shape;181;p18"/>
          <p:cNvSpPr txBox="1"/>
          <p:nvPr>
            <p:ph type="title"/>
          </p:nvPr>
        </p:nvSpPr>
        <p:spPr>
          <a:xfrm>
            <a:off x="804672" y="2053641"/>
            <a:ext cx="3669161" cy="27600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Play"/>
              <a:buNone/>
            </a:pPr>
            <a:r>
              <a:rPr lang="en-US" sz="4000">
                <a:solidFill>
                  <a:schemeClr val="dk2"/>
                </a:solidFill>
              </a:rPr>
              <a:t>Sources</a:t>
            </a:r>
            <a:endParaRPr/>
          </a:p>
        </p:txBody>
      </p:sp>
      <p:sp>
        <p:nvSpPr>
          <p:cNvPr id="182" name="Google Shape;182;p18"/>
          <p:cNvSpPr txBox="1"/>
          <p:nvPr>
            <p:ph idx="1" type="body"/>
          </p:nvPr>
        </p:nvSpPr>
        <p:spPr>
          <a:xfrm>
            <a:off x="5565750" y="311100"/>
            <a:ext cx="5830800" cy="627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-US" sz="1700">
                <a:solidFill>
                  <a:schemeClr val="dk2"/>
                </a:solidFill>
              </a:rPr>
              <a:t>The Current State of Civic Engagement in America (2009): </a:t>
            </a:r>
            <a:r>
              <a:rPr lang="en-US" sz="17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https://www.pewresearch.org/internet/2009/09/01/the-current-state-of-civic-engagement-in-america/</a:t>
            </a:r>
            <a:r>
              <a:rPr lang="en-US" sz="1700">
                <a:solidFill>
                  <a:schemeClr val="accent1"/>
                </a:solidFill>
              </a:rPr>
              <a:t> </a:t>
            </a:r>
            <a:endParaRPr sz="1700">
              <a:solidFill>
                <a:schemeClr val="accent1"/>
              </a:solidFill>
            </a:endParaRPr>
          </a:p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-US" sz="1700">
                <a:solidFill>
                  <a:schemeClr val="dk2"/>
                </a:solidFill>
              </a:rPr>
              <a:t>2021 National Conference on Citizenship Civic Health Index Report: </a:t>
            </a:r>
            <a:r>
              <a:rPr lang="en-US" sz="17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https://millercenter.org/sites/default/files/2021-09/civic_health_index_2021.pdf</a:t>
            </a:r>
            <a:r>
              <a:rPr lang="en-US" sz="1700">
                <a:solidFill>
                  <a:schemeClr val="accent1"/>
                </a:solidFill>
              </a:rPr>
              <a:t> </a:t>
            </a:r>
            <a:r>
              <a:rPr lang="en-US" sz="1700">
                <a:solidFill>
                  <a:schemeClr val="accent1"/>
                </a:solidFill>
              </a:rPr>
              <a:t> </a:t>
            </a:r>
            <a:endParaRPr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-US" sz="1700">
                <a:solidFill>
                  <a:schemeClr val="dk2"/>
                </a:solidFill>
              </a:rPr>
              <a:t>Committee on Economic Development Report: </a:t>
            </a:r>
            <a:r>
              <a:rPr lang="en-US" sz="1700" u="sng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https://www.conference-board.org/pdfdownload.cfm?masterProductID=49100</a:t>
            </a:r>
            <a:r>
              <a:rPr lang="en-US" sz="1700">
                <a:solidFill>
                  <a:schemeClr val="accent1"/>
                </a:solidFill>
              </a:rPr>
              <a:t> </a:t>
            </a:r>
            <a:endParaRPr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-US" sz="1700">
                <a:solidFill>
                  <a:schemeClr val="dk2"/>
                </a:solidFill>
              </a:rPr>
              <a:t>Annenberg Surveys: </a:t>
            </a:r>
            <a:r>
              <a:rPr lang="en-US" sz="1700" u="sng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https://www.annenbergpublicpolicycenter.org/political-communication/civics-knowledge-survey/</a:t>
            </a:r>
            <a:r>
              <a:rPr lang="en-US" sz="1700">
                <a:solidFill>
                  <a:schemeClr val="accent1"/>
                </a:solidFill>
              </a:rPr>
              <a:t>  </a:t>
            </a:r>
            <a:endParaRPr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-US" sz="1700">
                <a:solidFill>
                  <a:schemeClr val="dk2"/>
                </a:solidFill>
              </a:rPr>
              <a:t>Gallup Surveys: </a:t>
            </a:r>
            <a:r>
              <a:rPr lang="en-US" sz="1700" u="sng">
                <a:solidFill>
                  <a:schemeClr val="accent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https://news.gallup.com/poll/1597/confidence-institutions.aspx</a:t>
            </a:r>
            <a:r>
              <a:rPr lang="en-US" sz="1700">
                <a:solidFill>
                  <a:schemeClr val="accent1"/>
                </a:solidFill>
              </a:rPr>
              <a:t> </a:t>
            </a:r>
            <a:endParaRPr sz="1700">
              <a:solidFill>
                <a:schemeClr val="accen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-US" sz="1700">
                <a:solidFill>
                  <a:schemeClr val="dk2"/>
                </a:solidFill>
              </a:rPr>
              <a:t>NAEP Civics Data: </a:t>
            </a:r>
            <a:r>
              <a:rPr lang="en-US" sz="1700" u="sng">
                <a:solidFill>
                  <a:schemeClr val="accent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https://www.nationsreportcard.gov/civics/results/scores/</a:t>
            </a:r>
            <a:r>
              <a:rPr lang="en-US" sz="1700">
                <a:solidFill>
                  <a:schemeClr val="dk2"/>
                </a:solidFill>
              </a:rPr>
              <a:t> </a:t>
            </a:r>
            <a:endParaRPr sz="1700">
              <a:solidFill>
                <a:schemeClr val="dk2"/>
              </a:solidFill>
            </a:endParaRPr>
          </a:p>
          <a:p>
            <a:pPr indent="-1206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-1206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