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5143500" cx="9144000"/>
  <p:notesSz cx="6858000" cy="9144000"/>
  <p:embeddedFontLst>
    <p:embeddedFont>
      <p:font typeface="Helvetica Neue"/>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font" Target="fonts/HelveticaNeue-boldItalic.fntdata"/><Relationship Id="rId10" Type="http://schemas.openxmlformats.org/officeDocument/2006/relationships/font" Target="fonts/HelveticaNeue-italic.fntdata"/><Relationship Id="rId9" Type="http://schemas.openxmlformats.org/officeDocument/2006/relationships/font" Target="fonts/HelveticaNeue-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elveticaNeue-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logs.loc.gov/manuscripts/2022/01/a-republic-if-you-can-keep-it-elizabeth-willing-powel-benjamin-franklin-and-the-james-mchenry-journal/" TargetMode="External"/><Relationship Id="rId3" Type="http://schemas.openxmlformats.org/officeDocument/2006/relationships/hyperlink" Target="https://www.nps.gov/articles/000/constitutionalconvention-september17.htm"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ps.gov/liho/learn/historyculture/declaration.htm#:~:text=August%2017%2C%201858%20On%20the%20Declaration%20of%20Independence&amp;text=Think%20nothing%20of%20me%20%2D%20take,but%20heed%20these%20sacred%20principle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24492381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24492381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a:t>
            </a:r>
            <a:r>
              <a:rPr lang="en" u="sng">
                <a:solidFill>
                  <a:schemeClr val="hlink"/>
                </a:solidFill>
                <a:hlinkClick r:id="rId2"/>
              </a:rPr>
              <a:t>https://blogs.loc.gov/manuscripts/2022/01/a-republic-if-you-can-keep-it-elizabeth-willing-powel-benjamin-franklin-and-the-james-mchenry-journal/</a:t>
            </a:r>
            <a:r>
              <a:rPr lang="en"/>
              <a:t> &amp; </a:t>
            </a:r>
            <a:r>
              <a:rPr lang="en" u="sng">
                <a:solidFill>
                  <a:schemeClr val="hlink"/>
                </a:solidFill>
                <a:hlinkClick r:id="rId3"/>
              </a:rPr>
              <a:t>https://www.nps.gov/articles/000/constitutionalconvention-september17.htm</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a:t>
            </a:r>
            <a:r>
              <a:rPr lang="en" u="sng">
                <a:solidFill>
                  <a:schemeClr val="hlink"/>
                </a:solidFill>
                <a:hlinkClick r:id="rId2"/>
              </a:rPr>
              <a:t>https://www.nps.gov/liho/learn/historyculture/declaration.htm#:~:text=August%2017%2C%201858%20On%20the%20Declaration%20of%20Independence&amp;text=Think%20nothing%20of%20me%20%2D%20take,but%20heed%20these%20sacred%20principles</a:t>
            </a:r>
            <a:r>
              <a:rPr lang="en"/>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descr="File:Joseph Siffrein Duplessis - Benjamin Franklin - Google Art ..." id="54" name="Google Shape;54;p13"/>
          <p:cNvPicPr preferRelativeResize="0"/>
          <p:nvPr/>
        </p:nvPicPr>
        <p:blipFill>
          <a:blip r:embed="rId3">
            <a:alphaModFix/>
          </a:blip>
          <a:stretch>
            <a:fillRect/>
          </a:stretch>
        </p:blipFill>
        <p:spPr>
          <a:xfrm>
            <a:off x="114825" y="86026"/>
            <a:ext cx="2377724" cy="2900275"/>
          </a:xfrm>
          <a:prstGeom prst="rect">
            <a:avLst/>
          </a:prstGeom>
          <a:noFill/>
          <a:ln>
            <a:noFill/>
          </a:ln>
        </p:spPr>
      </p:pic>
      <p:pic>
        <p:nvPicPr>
          <p:cNvPr id="55" name="Google Shape;55;p13"/>
          <p:cNvPicPr preferRelativeResize="0"/>
          <p:nvPr/>
        </p:nvPicPr>
        <p:blipFill>
          <a:blip r:embed="rId4">
            <a:alphaModFix/>
          </a:blip>
          <a:stretch>
            <a:fillRect/>
          </a:stretch>
        </p:blipFill>
        <p:spPr>
          <a:xfrm>
            <a:off x="2022950" y="849950"/>
            <a:ext cx="3014824" cy="4205949"/>
          </a:xfrm>
          <a:prstGeom prst="rect">
            <a:avLst/>
          </a:prstGeom>
          <a:noFill/>
          <a:ln>
            <a:noFill/>
          </a:ln>
        </p:spPr>
      </p:pic>
      <p:sp>
        <p:nvSpPr>
          <p:cNvPr id="56" name="Google Shape;56;p13"/>
          <p:cNvSpPr txBox="1"/>
          <p:nvPr>
            <p:ph idx="4294967295" type="ctrTitle"/>
          </p:nvPr>
        </p:nvSpPr>
        <p:spPr>
          <a:xfrm>
            <a:off x="5227850" y="160650"/>
            <a:ext cx="3531300" cy="460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1679">
                <a:solidFill>
                  <a:srgbClr val="000000"/>
                </a:solidFill>
                <a:latin typeface="Helvetica Neue"/>
                <a:ea typeface="Helvetica Neue"/>
                <a:cs typeface="Helvetica Neue"/>
                <a:sym typeface="Helvetica Neue"/>
              </a:rPr>
              <a:t>According to the journal of James McHenry, on the last day of the Constitutional Convention (September 18, 1787), Benjamin Franklin was approached by a woman as he was leaving.  The woman, Elizabeth Willing Powel, lived nearby on 244 South Third Street. She asked Dr. Franklin, “Well Doctor, what have we got? A republic or a monarchy?” Franklin replied, “A republic, if you can keep it.”</a:t>
            </a:r>
            <a:endParaRPr sz="33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solidFill>
      </p:bgPr>
    </p:bg>
    <p:spTree>
      <p:nvGrpSpPr>
        <p:cNvPr id="60" name="Shape 60"/>
        <p:cNvGrpSpPr/>
        <p:nvPr/>
      </p:nvGrpSpPr>
      <p:grpSpPr>
        <a:xfrm>
          <a:off x="0" y="0"/>
          <a:ext cx="0" cy="0"/>
          <a:chOff x="0" y="0"/>
          <a:chExt cx="0" cy="0"/>
        </a:xfrm>
      </p:grpSpPr>
      <p:sp>
        <p:nvSpPr>
          <p:cNvPr id="61" name="Google Shape;61;p14"/>
          <p:cNvSpPr txBox="1"/>
          <p:nvPr>
            <p:ph type="ctrTitle"/>
          </p:nvPr>
        </p:nvSpPr>
        <p:spPr>
          <a:xfrm>
            <a:off x="311700" y="744575"/>
            <a:ext cx="8520600" cy="3290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1679">
                <a:solidFill>
                  <a:srgbClr val="000000"/>
                </a:solidFill>
                <a:latin typeface="Helvetica Neue"/>
                <a:ea typeface="Helvetica Neue"/>
                <a:cs typeface="Helvetica Neue"/>
                <a:sym typeface="Helvetica Neue"/>
              </a:rPr>
              <a:t>Now, my countrymen, if you have been taught doctrines conflicting with the great landmarks of the Declaration of Independence; if you have listened to suggestions which would take away from its grandeur, and mutilate the fair symmetry of its proportions; if you have been inclined to believe that all men are not created equal in those inalienable rights enumerated by our chart of liberty, let me entreat you to come back. Return to the fountain whose waters spring close by the blood of the Revolution. Think nothing of me - take no thought for the political fate of any man whomsoever - but come back to the truths that are in the Declaration of Independence. You may do anything with me you choose, if you will but heed these sacred principles. You may not only defeat me for the Senate, but you may take me and put me to death. While pretending no indifference to earthly honors, I do claim to be actuated in this contest by something higher than an anxiety for office. I charge you to drop every paltry and insignificant thought for any man's success. It is nothing; I am nothing; Judge Douglas is nothing. But do not destroy that immortal emblem of Humanity - the Declaration of American Independence.</a:t>
            </a:r>
            <a:endParaRPr sz="3300">
              <a:solidFill>
                <a:srgbClr val="000000"/>
              </a:solidFill>
            </a:endParaRPr>
          </a:p>
        </p:txBody>
      </p:sp>
      <p:sp>
        <p:nvSpPr>
          <p:cNvPr id="62" name="Google Shape;62;p14"/>
          <p:cNvSpPr txBox="1"/>
          <p:nvPr>
            <p:ph idx="1" type="subTitle"/>
          </p:nvPr>
        </p:nvSpPr>
        <p:spPr>
          <a:xfrm>
            <a:off x="215625" y="422347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000">
                <a:solidFill>
                  <a:schemeClr val="dk1"/>
                </a:solidFill>
                <a:latin typeface="Helvetica Neue"/>
                <a:ea typeface="Helvetica Neue"/>
                <a:cs typeface="Helvetica Neue"/>
                <a:sym typeface="Helvetica Neue"/>
              </a:rPr>
              <a:t>Abraham Lincoln</a:t>
            </a:r>
            <a:endParaRPr sz="2000">
              <a:solidFill>
                <a:schemeClr val="dk1"/>
              </a:solidFill>
              <a:latin typeface="Helvetica Neue"/>
              <a:ea typeface="Helvetica Neue"/>
              <a:cs typeface="Helvetica Neue"/>
              <a:sym typeface="Helvetica Neue"/>
            </a:endParaRPr>
          </a:p>
          <a:p>
            <a:pPr indent="0" lvl="0" marL="0" rtl="0" algn="ctr">
              <a:spcBef>
                <a:spcPts val="0"/>
              </a:spcBef>
              <a:spcAft>
                <a:spcPts val="0"/>
              </a:spcAft>
              <a:buNone/>
            </a:pPr>
            <a:r>
              <a:rPr lang="en" sz="2000">
                <a:solidFill>
                  <a:schemeClr val="dk1"/>
                </a:solidFill>
                <a:latin typeface="Helvetica Neue"/>
                <a:ea typeface="Helvetica Neue"/>
                <a:cs typeface="Helvetica Neue"/>
                <a:sym typeface="Helvetica Neue"/>
              </a:rPr>
              <a:t>Speech at Lewistown, IL on August 17, 1858</a:t>
            </a:r>
            <a:endParaRPr sz="2000">
              <a:solidFill>
                <a:schemeClr val="dk1"/>
              </a:solidFill>
              <a:latin typeface="Helvetica Neue"/>
              <a:ea typeface="Helvetica Neue"/>
              <a:cs typeface="Helvetica Neue"/>
              <a:sym typeface="Helvetica Neue"/>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