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embeddedFontLst>
    <p:embeddedFont>
      <p:font typeface="Century Gothic" panose="020B0502020202020204" pitchFamily="34" charset="0"/>
      <p:regular r:id="rId17"/>
      <p:bold r:id="rId18"/>
      <p:italic r:id="rId19"/>
      <p:boldItalic r:id="rId20"/>
    </p:embeddedFont>
    <p:embeddedFont>
      <p:font typeface="Montserrat" pitchFamily="2" charset="0"/>
      <p:regular r:id="rId21"/>
      <p:bold r:id="rId22"/>
      <p:italic r:id="rId23"/>
      <p:boldItalic r:id="rId24"/>
    </p:embeddedFont>
    <p:embeddedFont>
      <p:font typeface="Sorts Mill Goudy" panose="020B0604020202020204" charset="0"/>
      <p:regular r:id="rId25"/>
      <p: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9" roundtripDataSignature="AMtx7mhml5DJXqR4FqvP02l9t/7gsSL80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94660"/>
  </p:normalViewPr>
  <p:slideViewPr>
    <p:cSldViewPr snapToGrid="0" showGuides="1">
      <p:cViewPr varScale="1">
        <p:scale>
          <a:sx n="103" d="100"/>
          <a:sy n="103" d="100"/>
        </p:scale>
        <p:origin x="114" y="1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6" name="Google Shape;26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2" name="Google Shape;27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8" name="Google Shape;27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9" name="Google Shape;249;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4" name="Google Shape;25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 name="Google Shape;26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8"/>
        <p:cNvGrpSpPr/>
        <p:nvPr/>
      </p:nvGrpSpPr>
      <p:grpSpPr>
        <a:xfrm>
          <a:off x="0" y="0"/>
          <a:ext cx="0" cy="0"/>
          <a:chOff x="0" y="0"/>
          <a:chExt cx="0" cy="0"/>
        </a:xfrm>
      </p:grpSpPr>
      <p:sp>
        <p:nvSpPr>
          <p:cNvPr id="39" name="Google Shape;39;p16"/>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6"/>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1" name="Google Shape;41;p1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16"/>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4"/>
        <p:cNvGrpSpPr/>
        <p:nvPr/>
      </p:nvGrpSpPr>
      <p:grpSpPr>
        <a:xfrm>
          <a:off x="0" y="0"/>
          <a:ext cx="0" cy="0"/>
          <a:chOff x="0" y="0"/>
          <a:chExt cx="0" cy="0"/>
        </a:xfrm>
      </p:grpSpPr>
      <p:sp>
        <p:nvSpPr>
          <p:cNvPr id="105" name="Google Shape;105;p25"/>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5"/>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07" name="Google Shape;107;p2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2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5"/>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5"/>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11"/>
        <p:cNvGrpSpPr/>
        <p:nvPr/>
      </p:nvGrpSpPr>
      <p:grpSpPr>
        <a:xfrm>
          <a:off x="0" y="0"/>
          <a:ext cx="0" cy="0"/>
          <a:chOff x="0" y="0"/>
          <a:chExt cx="0" cy="0"/>
        </a:xfrm>
      </p:grpSpPr>
      <p:sp>
        <p:nvSpPr>
          <p:cNvPr id="112" name="Google Shape;112;p26"/>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6"/>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4" name="Google Shape;114;p26"/>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5" name="Google Shape;115;p2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6"/>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6"/>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9" name="Google Shape;119;p26"/>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20" name="Google Shape;120;p26"/>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21"/>
        <p:cNvGrpSpPr/>
        <p:nvPr/>
      </p:nvGrpSpPr>
      <p:grpSpPr>
        <a:xfrm>
          <a:off x="0" y="0"/>
          <a:ext cx="0" cy="0"/>
          <a:chOff x="0" y="0"/>
          <a:chExt cx="0" cy="0"/>
        </a:xfrm>
      </p:grpSpPr>
      <p:sp>
        <p:nvSpPr>
          <p:cNvPr id="122" name="Google Shape;122;p27"/>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27"/>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4" name="Google Shape;124;p2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28"/>
        <p:cNvGrpSpPr/>
        <p:nvPr/>
      </p:nvGrpSpPr>
      <p:grpSpPr>
        <a:xfrm>
          <a:off x="0" y="0"/>
          <a:ext cx="0" cy="0"/>
          <a:chOff x="0" y="0"/>
          <a:chExt cx="0" cy="0"/>
        </a:xfrm>
      </p:grpSpPr>
      <p:sp>
        <p:nvSpPr>
          <p:cNvPr id="129" name="Google Shape;129;p28"/>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28"/>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1" name="Google Shape;131;p28"/>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2" name="Google Shape;132;p2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2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28"/>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8"/>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36" name="Google Shape;136;p28"/>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
        <p:nvSpPr>
          <p:cNvPr id="137" name="Google Shape;137;p28"/>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38"/>
        <p:cNvGrpSpPr/>
        <p:nvPr/>
      </p:nvGrpSpPr>
      <p:grpSpPr>
        <a:xfrm>
          <a:off x="0" y="0"/>
          <a:ext cx="0" cy="0"/>
          <a:chOff x="0" y="0"/>
          <a:chExt cx="0" cy="0"/>
        </a:xfrm>
      </p:grpSpPr>
      <p:sp>
        <p:nvSpPr>
          <p:cNvPr id="139" name="Google Shape;139;p29"/>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29"/>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1" name="Google Shape;141;p29"/>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2" name="Google Shape;142;p2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2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29"/>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9"/>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6"/>
        <p:cNvGrpSpPr/>
        <p:nvPr/>
      </p:nvGrpSpPr>
      <p:grpSpPr>
        <a:xfrm>
          <a:off x="0" y="0"/>
          <a:ext cx="0" cy="0"/>
          <a:chOff x="0" y="0"/>
          <a:chExt cx="0" cy="0"/>
        </a:xfrm>
      </p:grpSpPr>
      <p:sp>
        <p:nvSpPr>
          <p:cNvPr id="147" name="Google Shape;147;p30"/>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30"/>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9" name="Google Shape;149;p3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3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3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53"/>
        <p:cNvGrpSpPr/>
        <p:nvPr/>
      </p:nvGrpSpPr>
      <p:grpSpPr>
        <a:xfrm>
          <a:off x="0" y="0"/>
          <a:ext cx="0" cy="0"/>
          <a:chOff x="0" y="0"/>
          <a:chExt cx="0" cy="0"/>
        </a:xfrm>
      </p:grpSpPr>
      <p:sp>
        <p:nvSpPr>
          <p:cNvPr id="154" name="Google Shape;154;p31"/>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31"/>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6" name="Google Shape;156;p3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3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3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7"/>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48" name="Google Shape;48;p1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7"/>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7"/>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8"/>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8"/>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7"/>
        <p:cNvGrpSpPr/>
        <p:nvPr/>
      </p:nvGrpSpPr>
      <p:grpSpPr>
        <a:xfrm>
          <a:off x="0" y="0"/>
          <a:ext cx="0" cy="0"/>
          <a:chOff x="0" y="0"/>
          <a:chExt cx="0" cy="0"/>
        </a:xfrm>
      </p:grpSpPr>
      <p:sp>
        <p:nvSpPr>
          <p:cNvPr id="58" name="Google Shape;58;p19"/>
          <p:cNvSpPr txBox="1">
            <a:spLocks noGrp="1"/>
          </p:cNvSpPr>
          <p:nvPr>
            <p:ph type="title"/>
          </p:nvPr>
        </p:nvSpPr>
        <p:spPr>
          <a:xfrm>
            <a:off x="2589212" y="2058750"/>
            <a:ext cx="8915399" cy="1468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000"/>
              <a:buFont typeface="Century Gothic"/>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body" idx="1"/>
          </p:nvPr>
        </p:nvSpPr>
        <p:spPr>
          <a:xfrm>
            <a:off x="2589212" y="3530129"/>
            <a:ext cx="8915399"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2000"/>
              <a:buNone/>
              <a:defRPr sz="20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60" name="Google Shape;60;p1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9"/>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9"/>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4"/>
        <p:cNvGrpSpPr/>
        <p:nvPr/>
      </p:nvGrpSpPr>
      <p:grpSpPr>
        <a:xfrm>
          <a:off x="0" y="0"/>
          <a:ext cx="0" cy="0"/>
          <a:chOff x="0" y="0"/>
          <a:chExt cx="0" cy="0"/>
        </a:xfrm>
      </p:grpSpPr>
      <p:sp>
        <p:nvSpPr>
          <p:cNvPr id="65" name="Google Shape;65;p20"/>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7" name="Google Shape;67;p20"/>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8" name="Google Shape;68;p2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1"/>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5" name="Google Shape;75;p21"/>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6" name="Google Shape;76;p21"/>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7" name="Google Shape;77;p21"/>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8" name="Google Shape;78;p2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2"/>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2"/>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8"/>
        <p:cNvGrpSpPr/>
        <p:nvPr/>
      </p:nvGrpSpPr>
      <p:grpSpPr>
        <a:xfrm>
          <a:off x="0" y="0"/>
          <a:ext cx="0" cy="0"/>
          <a:chOff x="0" y="0"/>
          <a:chExt cx="0" cy="0"/>
        </a:xfrm>
      </p:grpSpPr>
      <p:sp>
        <p:nvSpPr>
          <p:cNvPr id="89" name="Google Shape;89;p23"/>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3"/>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1" name="Google Shape;91;p23"/>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2" name="Google Shape;92;p2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3"/>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3"/>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6"/>
        <p:cNvGrpSpPr/>
        <p:nvPr/>
      </p:nvGrpSpPr>
      <p:grpSpPr>
        <a:xfrm>
          <a:off x="0" y="0"/>
          <a:ext cx="0" cy="0"/>
          <a:chOff x="0" y="0"/>
          <a:chExt cx="0" cy="0"/>
        </a:xfrm>
      </p:grpSpPr>
      <p:sp>
        <p:nvSpPr>
          <p:cNvPr id="97" name="Google Shape;97;p24"/>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4"/>
          <p:cNvSpPr>
            <a:spLocks noGrp="1"/>
          </p:cNvSpPr>
          <p:nvPr>
            <p:ph type="pic" idx="2"/>
          </p:nvPr>
        </p:nvSpPr>
        <p:spPr>
          <a:xfrm>
            <a:off x="2589212" y="634965"/>
            <a:ext cx="8915400" cy="3854970"/>
          </a:xfrm>
          <a:prstGeom prst="rect">
            <a:avLst/>
          </a:prstGeom>
          <a:noFill/>
          <a:ln>
            <a:noFill/>
          </a:ln>
        </p:spPr>
      </p:sp>
      <p:sp>
        <p:nvSpPr>
          <p:cNvPr id="99" name="Google Shape;99;p24"/>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0" name="Google Shape;100;p2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4"/>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4"/>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15"/>
          <p:cNvGrpSpPr/>
          <p:nvPr/>
        </p:nvGrpSpPr>
        <p:grpSpPr>
          <a:xfrm>
            <a:off x="1" y="228600"/>
            <a:ext cx="2851516" cy="6638628"/>
            <a:chOff x="2487613" y="285750"/>
            <a:chExt cx="2428875" cy="5654676"/>
          </a:xfrm>
        </p:grpSpPr>
        <p:sp>
          <p:nvSpPr>
            <p:cNvPr id="7" name="Google Shape;7;p15"/>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15"/>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15"/>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15"/>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5"/>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5"/>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5"/>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15"/>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5"/>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5"/>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15"/>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5"/>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15"/>
          <p:cNvGrpSpPr/>
          <p:nvPr/>
        </p:nvGrpSpPr>
        <p:grpSpPr>
          <a:xfrm>
            <a:off x="27221" y="-786"/>
            <a:ext cx="2356674" cy="6854039"/>
            <a:chOff x="6627813" y="194833"/>
            <a:chExt cx="1952625" cy="5678918"/>
          </a:xfrm>
        </p:grpSpPr>
        <p:sp>
          <p:nvSpPr>
            <p:cNvPr id="20" name="Google Shape;20;p15"/>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5"/>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5"/>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15"/>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15"/>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15"/>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15"/>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15"/>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15"/>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5"/>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15"/>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5"/>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15"/>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5"/>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4" name="Google Shape;34;p15"/>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1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1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7" name="Google Shape;37;p15"/>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s://history.state.gov/milestones/1830-1860/texas-annexation"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hyperlink" Target="https://www.archives.gov/milestone-documents/missouri-compromise" TargetMode="External"/><Relationship Id="rId17" Type="http://schemas.openxmlformats.org/officeDocument/2006/relationships/hyperlink" Target="https://www.docsteach.org/documents/document/guadalupe-hidalgo-original" TargetMode="External"/><Relationship Id="rId2" Type="http://schemas.openxmlformats.org/officeDocument/2006/relationships/notesSlide" Target="../notesSlides/notesSlide4.xml"/><Relationship Id="rId16" Type="http://schemas.openxmlformats.org/officeDocument/2006/relationships/hyperlink" Target="https://guides.loc.gov/presidential-election-1844" TargetMode="Externa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hyperlink" Target="https://www.archives.gov/milestone-documents/louisiana-purchase-treaty" TargetMode="External"/><Relationship Id="rId5" Type="http://schemas.openxmlformats.org/officeDocument/2006/relationships/image" Target="../media/image3.png"/><Relationship Id="rId15" Type="http://schemas.openxmlformats.org/officeDocument/2006/relationships/hyperlink" Target="https://www.docsteach.org/documents/document/compromise-1850" TargetMode="External"/><Relationship Id="rId10" Type="http://schemas.openxmlformats.org/officeDocument/2006/relationships/hyperlink" Target="https://www.archives.gov/founding-docs/constitution" TargetMode="External"/><Relationship Id="rId4" Type="http://schemas.openxmlformats.org/officeDocument/2006/relationships/image" Target="../media/image2.png"/><Relationship Id="rId9" Type="http://schemas.openxmlformats.org/officeDocument/2006/relationships/hyperlink" Target="https://www.archives.gov/milestone-documents/northwest-ordinance" TargetMode="External"/><Relationship Id="rId14" Type="http://schemas.openxmlformats.org/officeDocument/2006/relationships/hyperlink" Target="https://history.state.gov/countries/texa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wC4--Tu0YI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safesha.re/4llt"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rgbClr val="262626"/>
              </a:buClr>
              <a:buSzPts val="5400"/>
              <a:buFont typeface="Century Gothic"/>
              <a:buNone/>
            </a:pPr>
            <a:r>
              <a:rPr lang="en-US"/>
              <a:t>Compromise of 1850</a:t>
            </a:r>
            <a:endParaRPr/>
          </a:p>
        </p:txBody>
      </p:sp>
      <p:sp>
        <p:nvSpPr>
          <p:cNvPr id="165" name="Google Shape;165;p1"/>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800"/>
              <a:buNone/>
            </a:pPr>
            <a:r>
              <a:rPr lang="en-US"/>
              <a:t>Competency 4:  Legislative Action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10"/>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dirty="0"/>
              <a:t>Fugitive Slave Clause in the US Constitution </a:t>
            </a:r>
            <a:endParaRPr dirty="0"/>
          </a:p>
        </p:txBody>
      </p:sp>
      <p:sp>
        <p:nvSpPr>
          <p:cNvPr id="269" name="Google Shape;269;p10"/>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800"/>
              <a:buChar char="🠶"/>
            </a:pPr>
            <a:r>
              <a:rPr lang="en-US" b="0" i="0" dirty="0">
                <a:solidFill>
                  <a:srgbClr val="000000"/>
                </a:solidFill>
                <a:latin typeface="Century Gothic" panose="020B0502020202020204" pitchFamily="34" charset="0"/>
                <a:ea typeface="Georgia"/>
                <a:cs typeface="Georgia"/>
                <a:sym typeface="Georgia"/>
              </a:rPr>
              <a:t>Article IV, Section 2, Clause 3:</a:t>
            </a:r>
            <a:endParaRPr dirty="0">
              <a:latin typeface="Century Gothic" panose="020B0502020202020204" pitchFamily="34" charset="0"/>
            </a:endParaRPr>
          </a:p>
          <a:p>
            <a:pPr marL="342900" lvl="0" indent="-342900" algn="just" rtl="0">
              <a:spcBef>
                <a:spcPts val="1000"/>
              </a:spcBef>
              <a:spcAft>
                <a:spcPts val="0"/>
              </a:spcAft>
              <a:buSzPts val="1800"/>
              <a:buChar char="🠶"/>
            </a:pPr>
            <a:r>
              <a:rPr lang="en-US" b="0" i="1" dirty="0">
                <a:solidFill>
                  <a:srgbClr val="000000"/>
                </a:solidFill>
                <a:latin typeface="Century Gothic" panose="020B0502020202020204" pitchFamily="34" charset="0"/>
                <a:ea typeface="Georgia"/>
                <a:cs typeface="Georgia"/>
                <a:sym typeface="Georgia"/>
              </a:rPr>
              <a:t>No Person held to Service or </a:t>
            </a:r>
            <a:r>
              <a:rPr lang="en-US" b="0" i="1" dirty="0" err="1">
                <a:solidFill>
                  <a:srgbClr val="000000"/>
                </a:solidFill>
                <a:latin typeface="Century Gothic" panose="020B0502020202020204" pitchFamily="34" charset="0"/>
                <a:ea typeface="Georgia"/>
                <a:cs typeface="Georgia"/>
                <a:sym typeface="Georgia"/>
              </a:rPr>
              <a:t>Labour</a:t>
            </a:r>
            <a:r>
              <a:rPr lang="en-US" b="0" i="1" dirty="0">
                <a:solidFill>
                  <a:srgbClr val="000000"/>
                </a:solidFill>
                <a:latin typeface="Century Gothic" panose="020B0502020202020204" pitchFamily="34" charset="0"/>
                <a:ea typeface="Georgia"/>
                <a:cs typeface="Georgia"/>
                <a:sym typeface="Georgia"/>
              </a:rPr>
              <a:t> in one State, under the Laws thereof, escaping into another, shall, in Consequence of any Law or Regulation therein, be discharged from such Service or </a:t>
            </a:r>
            <a:r>
              <a:rPr lang="en-US" b="0" i="1" dirty="0" err="1">
                <a:solidFill>
                  <a:srgbClr val="000000"/>
                </a:solidFill>
                <a:latin typeface="Century Gothic" panose="020B0502020202020204" pitchFamily="34" charset="0"/>
                <a:ea typeface="Georgia"/>
                <a:cs typeface="Georgia"/>
                <a:sym typeface="Georgia"/>
              </a:rPr>
              <a:t>Labour</a:t>
            </a:r>
            <a:r>
              <a:rPr lang="en-US" b="0" i="1" dirty="0">
                <a:solidFill>
                  <a:srgbClr val="000000"/>
                </a:solidFill>
                <a:latin typeface="Century Gothic" panose="020B0502020202020204" pitchFamily="34" charset="0"/>
                <a:ea typeface="Georgia"/>
                <a:cs typeface="Georgia"/>
                <a:sym typeface="Georgia"/>
              </a:rPr>
              <a:t>, but shall be delivered up on Claim of the Party to whom such Service or </a:t>
            </a:r>
            <a:r>
              <a:rPr lang="en-US" b="0" i="1" dirty="0" err="1">
                <a:solidFill>
                  <a:srgbClr val="000000"/>
                </a:solidFill>
                <a:latin typeface="Century Gothic" panose="020B0502020202020204" pitchFamily="34" charset="0"/>
                <a:ea typeface="Georgia"/>
                <a:cs typeface="Georgia"/>
                <a:sym typeface="Georgia"/>
              </a:rPr>
              <a:t>Labour</a:t>
            </a:r>
            <a:r>
              <a:rPr lang="en-US" b="0" i="1" dirty="0">
                <a:solidFill>
                  <a:srgbClr val="000000"/>
                </a:solidFill>
                <a:latin typeface="Century Gothic" panose="020B0502020202020204" pitchFamily="34" charset="0"/>
                <a:ea typeface="Georgia"/>
                <a:cs typeface="Georgia"/>
                <a:sym typeface="Georgia"/>
              </a:rPr>
              <a:t> may be due.</a:t>
            </a:r>
            <a:endParaRPr dirty="0">
              <a:latin typeface="Century Gothic" panose="020B0502020202020204" pitchFamily="34" charset="0"/>
            </a:endParaRPr>
          </a:p>
          <a:p>
            <a:pPr marL="342900" lvl="0" indent="-342900" algn="just" rtl="0">
              <a:spcBef>
                <a:spcPts val="1000"/>
              </a:spcBef>
              <a:spcAft>
                <a:spcPts val="0"/>
              </a:spcAft>
              <a:buSzPts val="1800"/>
              <a:buChar char="🠶"/>
            </a:pPr>
            <a:r>
              <a:rPr lang="en-US" dirty="0">
                <a:solidFill>
                  <a:srgbClr val="000000"/>
                </a:solidFill>
                <a:latin typeface="Century Gothic" panose="020B0502020202020204" pitchFamily="34" charset="0"/>
                <a:ea typeface="Georgia"/>
                <a:cs typeface="Georgia"/>
                <a:sym typeface="Georgia"/>
              </a:rPr>
              <a:t>Why do you think this clause was included in the Constitution?</a:t>
            </a:r>
            <a:endParaRPr dirty="0">
              <a:latin typeface="Century Gothic" panose="020B0502020202020204" pitchFamily="34" charset="0"/>
            </a:endParaRPr>
          </a:p>
          <a:p>
            <a:pPr marL="342900" lvl="0" indent="-342900" algn="just" rtl="0">
              <a:spcBef>
                <a:spcPts val="1000"/>
              </a:spcBef>
              <a:spcAft>
                <a:spcPts val="0"/>
              </a:spcAft>
              <a:buSzPts val="1800"/>
              <a:buChar char="🠶"/>
            </a:pPr>
            <a:r>
              <a:rPr lang="en-US" b="0" dirty="0">
                <a:solidFill>
                  <a:srgbClr val="000000"/>
                </a:solidFill>
                <a:latin typeface="Century Gothic" panose="020B0502020202020204" pitchFamily="34" charset="0"/>
                <a:ea typeface="Georgia"/>
                <a:cs typeface="Georgia"/>
                <a:sym typeface="Georgia"/>
              </a:rPr>
              <a:t>Do you believe that the Fugitive Slave Clause aligns with our founding principles?  Why or why not?</a:t>
            </a:r>
            <a:endParaRPr dirty="0">
              <a:latin typeface="Century Gothic" panose="020B0502020202020204" pitchFamily="34" charset="0"/>
            </a:endParaRPr>
          </a:p>
          <a:p>
            <a:pPr marL="342900" lvl="0" indent="-228600" algn="l" rtl="0">
              <a:spcBef>
                <a:spcPts val="1000"/>
              </a:spcBef>
              <a:spcAft>
                <a:spcPts val="0"/>
              </a:spcAft>
              <a:buSzPts val="18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1"/>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a:t>Fugitive Slave Law 1850</a:t>
            </a:r>
            <a:endParaRPr/>
          </a:p>
        </p:txBody>
      </p:sp>
      <p:sp>
        <p:nvSpPr>
          <p:cNvPr id="275" name="Google Shape;275;p11"/>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SzPct val="100000"/>
              <a:buChar char="🠶"/>
            </a:pPr>
            <a:r>
              <a:rPr lang="en-US" dirty="0"/>
              <a:t>Fugitive Slave Law of 1850 Section 5</a:t>
            </a:r>
            <a:endParaRPr dirty="0"/>
          </a:p>
          <a:p>
            <a:pPr marL="342900" lvl="0" indent="-342900" algn="l" rtl="0">
              <a:spcBef>
                <a:spcPts val="1000"/>
              </a:spcBef>
              <a:spcAft>
                <a:spcPts val="0"/>
              </a:spcAft>
              <a:buSzPct val="100000"/>
              <a:buChar char="🠶"/>
            </a:pPr>
            <a:r>
              <a:rPr lang="en-US" i="1" dirty="0"/>
              <a:t>That it shall be the duty of all marshals and deputy marshals to obey and execute all warrants and precepts issued under the provisions of this act, when to them directed; and should any marshal or deputy marshal refuse to receive such warrant, or other process, when tendered, or to use all proper means diligently to execute the same, he shall, on conviction thereof, be fined in the sum of one thousand dollars . . .</a:t>
            </a:r>
            <a:endParaRPr dirty="0"/>
          </a:p>
          <a:p>
            <a:pPr marL="342900" lvl="0" indent="-342900" algn="l" rtl="0">
              <a:spcBef>
                <a:spcPts val="1000"/>
              </a:spcBef>
              <a:spcAft>
                <a:spcPts val="0"/>
              </a:spcAft>
              <a:buSzPct val="100000"/>
              <a:buChar char="🠶"/>
            </a:pPr>
            <a:r>
              <a:rPr lang="en-US" dirty="0"/>
              <a:t>How is this clause similar to or different from the one in the U.S. Constitution?</a:t>
            </a:r>
            <a:endParaRPr dirty="0"/>
          </a:p>
          <a:p>
            <a:pPr marL="342900" lvl="0" indent="-342900" algn="l" rtl="0">
              <a:spcBef>
                <a:spcPts val="1000"/>
              </a:spcBef>
              <a:spcAft>
                <a:spcPts val="0"/>
              </a:spcAft>
              <a:buSzPct val="100000"/>
              <a:buChar char="🠶"/>
            </a:pPr>
            <a:r>
              <a:rPr lang="en-US" dirty="0"/>
              <a:t>How might anti-slavery proponents react to this law, especially excerpts like the Fugitive Slave Law of 1850, Section 5?</a:t>
            </a:r>
            <a:endParaRPr dirty="0"/>
          </a:p>
          <a:p>
            <a:pPr marL="342900" lvl="0" indent="-342900" algn="l" rtl="0">
              <a:spcBef>
                <a:spcPts val="1000"/>
              </a:spcBef>
              <a:spcAft>
                <a:spcPts val="0"/>
              </a:spcAft>
              <a:buSzPct val="100000"/>
              <a:buChar char="🠶"/>
            </a:pPr>
            <a:r>
              <a:rPr lang="en-US" dirty="0"/>
              <a:t>Does the Compromise of 1850 solve the underlying slavery issues facing the nation at the time?</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12"/>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dirty="0"/>
              <a:t>Sample Item #1</a:t>
            </a:r>
            <a:endParaRPr dirty="0"/>
          </a:p>
        </p:txBody>
      </p:sp>
      <p:sp>
        <p:nvSpPr>
          <p:cNvPr id="281" name="Google Shape;281;p12"/>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800"/>
              <a:buChar char="🠶"/>
            </a:pPr>
            <a:r>
              <a:rPr lang="en-US" dirty="0"/>
              <a:t>Popular sovereignty was an important element of the Compromise of 1850 because it</a:t>
            </a:r>
            <a:endParaRPr dirty="0"/>
          </a:p>
          <a:p>
            <a:pPr marL="742950" lvl="1" indent="-285750" algn="l" rtl="0">
              <a:spcBef>
                <a:spcPts val="1000"/>
              </a:spcBef>
              <a:spcAft>
                <a:spcPts val="0"/>
              </a:spcAft>
              <a:buSzPts val="1600"/>
              <a:buChar char="🠶"/>
            </a:pPr>
            <a:r>
              <a:rPr lang="en-US" dirty="0"/>
              <a:t>A. stopped the spread of slavery in the United States</a:t>
            </a:r>
            <a:endParaRPr dirty="0"/>
          </a:p>
          <a:p>
            <a:pPr marL="742950" lvl="1" indent="-285750" algn="l" rtl="0">
              <a:spcBef>
                <a:spcPts val="1000"/>
              </a:spcBef>
              <a:spcAft>
                <a:spcPts val="0"/>
              </a:spcAft>
              <a:buSzPts val="1600"/>
              <a:buChar char="🠶"/>
            </a:pPr>
            <a:r>
              <a:rPr lang="en-US" dirty="0"/>
              <a:t>B. reflected the democratic tradition of self-determination.</a:t>
            </a:r>
            <a:endParaRPr dirty="0"/>
          </a:p>
          <a:p>
            <a:pPr marL="742950" lvl="1" indent="-285750" algn="l" rtl="0">
              <a:spcBef>
                <a:spcPts val="1000"/>
              </a:spcBef>
              <a:spcAft>
                <a:spcPts val="0"/>
              </a:spcAft>
              <a:buSzPts val="1600"/>
              <a:buChar char="🠶"/>
            </a:pPr>
            <a:r>
              <a:rPr lang="en-US" dirty="0"/>
              <a:t>C. provided a national solution to the issue of slavery</a:t>
            </a:r>
            <a:endParaRPr dirty="0"/>
          </a:p>
          <a:p>
            <a:pPr marL="742950" lvl="1" indent="-285750" algn="l" rtl="0">
              <a:spcBef>
                <a:spcPts val="1000"/>
              </a:spcBef>
              <a:spcAft>
                <a:spcPts val="0"/>
              </a:spcAft>
              <a:buSzPts val="1600"/>
              <a:buChar char="🠶"/>
            </a:pPr>
            <a:r>
              <a:rPr lang="en-US" dirty="0"/>
              <a:t>D. upheld the principles of the white supremacy</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13"/>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dirty="0"/>
              <a:t>Sample Item #2</a:t>
            </a:r>
            <a:endParaRPr dirty="0"/>
          </a:p>
        </p:txBody>
      </p:sp>
      <p:sp>
        <p:nvSpPr>
          <p:cNvPr id="287" name="Google Shape;287;p13"/>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800"/>
              <a:buChar char="🠶"/>
            </a:pPr>
            <a:r>
              <a:rPr lang="en-US" dirty="0"/>
              <a:t>The most alarming aspect of the Compromise of 1850 for anti-slavery advocates was:</a:t>
            </a:r>
            <a:endParaRPr dirty="0"/>
          </a:p>
          <a:p>
            <a:pPr marL="742950" lvl="1" indent="-285750" algn="l" rtl="0">
              <a:spcBef>
                <a:spcPts val="1000"/>
              </a:spcBef>
              <a:spcAft>
                <a:spcPts val="0"/>
              </a:spcAft>
              <a:buSzPts val="1600"/>
              <a:buChar char="🠶"/>
            </a:pPr>
            <a:r>
              <a:rPr lang="en-US" dirty="0"/>
              <a:t>A. abolition of the slave trade in Washington, DC</a:t>
            </a:r>
            <a:endParaRPr dirty="0"/>
          </a:p>
          <a:p>
            <a:pPr marL="742950" lvl="1" indent="-285750" algn="l" rtl="0">
              <a:spcBef>
                <a:spcPts val="1000"/>
              </a:spcBef>
              <a:spcAft>
                <a:spcPts val="0"/>
              </a:spcAft>
              <a:buSzPts val="1600"/>
              <a:buChar char="🠶"/>
            </a:pPr>
            <a:r>
              <a:rPr lang="en-US" dirty="0"/>
              <a:t>B. popular sovereignty in the Utah and New Mexico territories</a:t>
            </a:r>
            <a:endParaRPr dirty="0"/>
          </a:p>
          <a:p>
            <a:pPr marL="742950" lvl="1" indent="-285750" algn="l" rtl="0">
              <a:spcBef>
                <a:spcPts val="1000"/>
              </a:spcBef>
              <a:spcAft>
                <a:spcPts val="0"/>
              </a:spcAft>
              <a:buSzPts val="1600"/>
              <a:buChar char="🠶"/>
            </a:pPr>
            <a:r>
              <a:rPr lang="en-US" dirty="0"/>
              <a:t>C. the new Fugitive Slave Law</a:t>
            </a:r>
            <a:endParaRPr dirty="0"/>
          </a:p>
          <a:p>
            <a:pPr marL="742950" lvl="1" indent="-285750" algn="l" rtl="0">
              <a:spcBef>
                <a:spcPts val="1000"/>
              </a:spcBef>
              <a:spcAft>
                <a:spcPts val="0"/>
              </a:spcAft>
              <a:buSzPts val="1600"/>
              <a:buChar char="🠶"/>
            </a:pPr>
            <a:r>
              <a:rPr lang="en-US" dirty="0"/>
              <a:t>D. settlement of the Texas and New Mexico boundary dispute </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14"/>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dirty="0"/>
              <a:t>Sample Item #3</a:t>
            </a:r>
            <a:endParaRPr dirty="0"/>
          </a:p>
        </p:txBody>
      </p:sp>
      <p:sp>
        <p:nvSpPr>
          <p:cNvPr id="293" name="Google Shape;293;p14"/>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800"/>
              <a:buChar char="🠶"/>
            </a:pPr>
            <a:r>
              <a:rPr lang="en-US" dirty="0"/>
              <a:t>Which of the following statements regarding the Compromise of 1850 is accurate?</a:t>
            </a:r>
            <a:endParaRPr dirty="0"/>
          </a:p>
          <a:p>
            <a:pPr marL="742950" lvl="1" indent="-285750" algn="l" rtl="0">
              <a:spcBef>
                <a:spcPts val="1000"/>
              </a:spcBef>
              <a:spcAft>
                <a:spcPts val="0"/>
              </a:spcAft>
              <a:buSzPts val="1600"/>
              <a:buChar char="🠶"/>
            </a:pPr>
            <a:r>
              <a:rPr lang="en-US" dirty="0"/>
              <a:t>A. It temporary solved the slavery issue in the Western territories.</a:t>
            </a:r>
            <a:endParaRPr dirty="0"/>
          </a:p>
          <a:p>
            <a:pPr marL="742950" lvl="1" indent="-285750" algn="l" rtl="0">
              <a:spcBef>
                <a:spcPts val="1000"/>
              </a:spcBef>
              <a:spcAft>
                <a:spcPts val="0"/>
              </a:spcAft>
              <a:buSzPts val="1600"/>
              <a:buChar char="🠶"/>
            </a:pPr>
            <a:r>
              <a:rPr lang="en-US" dirty="0"/>
              <a:t>B. It ended the sectional crisis in the United States</a:t>
            </a:r>
            <a:endParaRPr dirty="0"/>
          </a:p>
          <a:p>
            <a:pPr marL="742950" lvl="1" indent="-285750" algn="l" rtl="0">
              <a:spcBef>
                <a:spcPts val="1000"/>
              </a:spcBef>
              <a:spcAft>
                <a:spcPts val="0"/>
              </a:spcAft>
              <a:buSzPts val="1600"/>
              <a:buChar char="🠶"/>
            </a:pPr>
            <a:r>
              <a:rPr lang="en-US" dirty="0"/>
              <a:t>C. The Fugitive Slave Law conflicted with constitutional ideals</a:t>
            </a:r>
            <a:endParaRPr dirty="0"/>
          </a:p>
          <a:p>
            <a:pPr marL="742950" lvl="1" indent="-285750" algn="l" rtl="0">
              <a:spcBef>
                <a:spcPts val="1000"/>
              </a:spcBef>
              <a:spcAft>
                <a:spcPts val="0"/>
              </a:spcAft>
              <a:buSzPts val="1600"/>
              <a:buChar char="🠶"/>
            </a:pPr>
            <a:r>
              <a:rPr lang="en-US" dirty="0"/>
              <a:t>D. It was created to respond to the nullification crisis.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a:t>Objectives</a:t>
            </a:r>
            <a:endParaRPr/>
          </a:p>
        </p:txBody>
      </p:sp>
      <p:sp>
        <p:nvSpPr>
          <p:cNvPr id="171" name="Google Shape;171;p2"/>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800"/>
              <a:buChar char="🠶"/>
            </a:pPr>
            <a:r>
              <a:rPr lang="en-US" dirty="0"/>
              <a:t>Students will understand the components of the Compromise of 1850.</a:t>
            </a:r>
            <a:endParaRPr dirty="0"/>
          </a:p>
          <a:p>
            <a:pPr marL="342900" lvl="0" indent="-342900" algn="l" rtl="0">
              <a:spcBef>
                <a:spcPts val="1000"/>
              </a:spcBef>
              <a:spcAft>
                <a:spcPts val="0"/>
              </a:spcAft>
              <a:buSzPts val="1800"/>
              <a:buChar char="🠶"/>
            </a:pPr>
            <a:r>
              <a:rPr lang="en-US" dirty="0"/>
              <a:t>Students will understand the growing sectionalism that led to this compromise.  </a:t>
            </a:r>
            <a:endParaRPr dirty="0"/>
          </a:p>
          <a:p>
            <a:pPr marL="342900" lvl="0" indent="-342900" algn="l" rtl="0">
              <a:spcBef>
                <a:spcPts val="1000"/>
              </a:spcBef>
              <a:spcAft>
                <a:spcPts val="0"/>
              </a:spcAft>
              <a:buSzPts val="1800"/>
              <a:buChar char="🠶"/>
            </a:pPr>
            <a:r>
              <a:rPr lang="en-US" dirty="0"/>
              <a:t>Students will understand how the U.S. previously dealt with the issue of slavery in the United States and new territories.</a:t>
            </a:r>
            <a:endParaRPr dirty="0"/>
          </a:p>
          <a:p>
            <a:pPr marL="342900" lvl="0" indent="-342900" algn="l" rtl="0">
              <a:spcBef>
                <a:spcPts val="1000"/>
              </a:spcBef>
              <a:spcAft>
                <a:spcPts val="0"/>
              </a:spcAft>
              <a:buSzPts val="1800"/>
              <a:buChar char="🠶"/>
            </a:pPr>
            <a:r>
              <a:rPr lang="en-US" dirty="0"/>
              <a:t>Students will understand how the Compromise of 1850 failed to resolve underlying tensions and contributed to the Civil War.</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a:t>Vocabulary and Key Figures</a:t>
            </a:r>
            <a:endParaRPr/>
          </a:p>
        </p:txBody>
      </p:sp>
      <p:sp>
        <p:nvSpPr>
          <p:cNvPr id="177" name="Google Shape;177;p3"/>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SzPct val="100000"/>
              <a:buChar char="🠶"/>
            </a:pPr>
            <a:r>
              <a:rPr lang="en-US" dirty="0"/>
              <a:t>Vocabulary</a:t>
            </a:r>
            <a:endParaRPr dirty="0"/>
          </a:p>
          <a:p>
            <a:pPr marL="742950" lvl="1" indent="-285750" algn="l" rtl="0">
              <a:spcBef>
                <a:spcPts val="1000"/>
              </a:spcBef>
              <a:spcAft>
                <a:spcPts val="0"/>
              </a:spcAft>
              <a:buSzPct val="100000"/>
              <a:buChar char="🠶"/>
            </a:pPr>
            <a:r>
              <a:rPr lang="en-US" dirty="0"/>
              <a:t>Sovereignty – the authority of a state to govern itself or another state</a:t>
            </a:r>
            <a:endParaRPr dirty="0"/>
          </a:p>
          <a:p>
            <a:pPr marL="742950" lvl="1" indent="-285750" algn="l" rtl="0">
              <a:spcBef>
                <a:spcPts val="1000"/>
              </a:spcBef>
              <a:spcAft>
                <a:spcPts val="0"/>
              </a:spcAft>
              <a:buSzPct val="100000"/>
              <a:buChar char="🠶"/>
            </a:pPr>
            <a:r>
              <a:rPr lang="en-US" dirty="0"/>
              <a:t>Acquisition - an asset or object bought or obtained</a:t>
            </a:r>
            <a:endParaRPr dirty="0"/>
          </a:p>
          <a:p>
            <a:pPr marL="742950" lvl="1" indent="-285750" algn="l" rtl="0">
              <a:spcBef>
                <a:spcPts val="1000"/>
              </a:spcBef>
              <a:spcAft>
                <a:spcPts val="0"/>
              </a:spcAft>
              <a:buSzPct val="100000"/>
              <a:buChar char="🠶"/>
            </a:pPr>
            <a:r>
              <a:rPr lang="en-US" dirty="0"/>
              <a:t>Nullification – the act of making something void or invalid</a:t>
            </a:r>
            <a:endParaRPr dirty="0"/>
          </a:p>
          <a:p>
            <a:pPr marL="742950" lvl="1" indent="-285750" algn="l" rtl="0">
              <a:spcBef>
                <a:spcPts val="1000"/>
              </a:spcBef>
              <a:spcAft>
                <a:spcPts val="0"/>
              </a:spcAft>
              <a:buSzPct val="100000"/>
              <a:buChar char="🠶"/>
            </a:pPr>
            <a:r>
              <a:rPr lang="en-US" dirty="0"/>
              <a:t>Compromise - an agreement or a settlement of a dispute that is reached by each side making concessions.</a:t>
            </a:r>
            <a:endParaRPr dirty="0"/>
          </a:p>
          <a:p>
            <a:pPr marL="742950" lvl="1" indent="-285750" algn="l" rtl="0">
              <a:spcBef>
                <a:spcPts val="1000"/>
              </a:spcBef>
              <a:spcAft>
                <a:spcPts val="0"/>
              </a:spcAft>
              <a:buSzPct val="100000"/>
              <a:buChar char="🠶"/>
            </a:pPr>
            <a:r>
              <a:rPr lang="en-US" dirty="0"/>
              <a:t>Territories - an area of land under the jurisdiction of a ruler or state</a:t>
            </a:r>
            <a:endParaRPr dirty="0"/>
          </a:p>
          <a:p>
            <a:pPr marL="342900" lvl="0" indent="-342900" algn="l" rtl="0">
              <a:spcBef>
                <a:spcPts val="1000"/>
              </a:spcBef>
              <a:spcAft>
                <a:spcPts val="0"/>
              </a:spcAft>
              <a:buSzPct val="100000"/>
              <a:buChar char="🠶"/>
            </a:pPr>
            <a:r>
              <a:rPr lang="en-US" dirty="0"/>
              <a:t>Key Figures</a:t>
            </a:r>
            <a:endParaRPr dirty="0"/>
          </a:p>
          <a:p>
            <a:pPr marL="742950" lvl="1" indent="-285750" algn="l" rtl="0">
              <a:spcBef>
                <a:spcPts val="1000"/>
              </a:spcBef>
              <a:spcAft>
                <a:spcPts val="0"/>
              </a:spcAft>
              <a:buSzPct val="100000"/>
              <a:buChar char="🠶"/>
            </a:pPr>
            <a:r>
              <a:rPr lang="en-US" dirty="0"/>
              <a:t>U.S. Senator Henry Clay (Kentucky) – The “Great Compromiser”</a:t>
            </a:r>
            <a:endParaRPr dirty="0"/>
          </a:p>
          <a:p>
            <a:pPr marL="742950" lvl="1" indent="-285750" algn="l" rtl="0">
              <a:spcBef>
                <a:spcPts val="1000"/>
              </a:spcBef>
              <a:spcAft>
                <a:spcPts val="0"/>
              </a:spcAft>
              <a:buSzPct val="100000"/>
              <a:buChar char="🠶"/>
            </a:pPr>
            <a:r>
              <a:rPr lang="en-US" dirty="0"/>
              <a:t>U.S. Senator Stephen A. Douglas (Illinois) – The “Champion of Popular Sovereignty”</a:t>
            </a:r>
            <a:endParaRPr dirty="0"/>
          </a:p>
          <a:p>
            <a:pPr marL="742950" lvl="1" indent="-285750" algn="l" rtl="0">
              <a:spcBef>
                <a:spcPts val="1000"/>
              </a:spcBef>
              <a:spcAft>
                <a:spcPts val="0"/>
              </a:spcAft>
              <a:buSzPct val="100000"/>
              <a:buChar char="🠶"/>
            </a:pPr>
            <a:r>
              <a:rPr lang="en-US" dirty="0"/>
              <a:t>U.S. Senator Daniel Webster (Massachusetts) – Key orator who successfully argued for compromise</a:t>
            </a:r>
            <a:endParaRPr dirty="0"/>
          </a:p>
          <a:p>
            <a:pPr marL="342900" lvl="0" indent="-237172" algn="l" rtl="0">
              <a:spcBef>
                <a:spcPts val="1000"/>
              </a:spcBef>
              <a:spcAft>
                <a:spcPts val="0"/>
              </a:spcAft>
              <a:buSzPct val="1000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4"/>
          <p:cNvSpPr/>
          <p:nvPr/>
        </p:nvSpPr>
        <p:spPr>
          <a:xfrm rot="-5275768">
            <a:off x="5696179" y="3431299"/>
            <a:ext cx="1204375" cy="1362976"/>
          </a:xfrm>
          <a:custGeom>
            <a:avLst/>
            <a:gdLst/>
            <a:ahLst/>
            <a:cxnLst/>
            <a:rect l="l" t="t" r="r" b="b"/>
            <a:pathLst>
              <a:path w="1284667" h="1453841" extrusionOk="0">
                <a:moveTo>
                  <a:pt x="0" y="0"/>
                </a:moveTo>
                <a:lnTo>
                  <a:pt x="1284666" y="0"/>
                </a:lnTo>
                <a:lnTo>
                  <a:pt x="1284666"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83" name="Google Shape;183;p4"/>
          <p:cNvSpPr/>
          <p:nvPr/>
        </p:nvSpPr>
        <p:spPr>
          <a:xfrm rot="-5275768">
            <a:off x="7533887" y="3431299"/>
            <a:ext cx="1204375" cy="1362976"/>
          </a:xfrm>
          <a:custGeom>
            <a:avLst/>
            <a:gdLst/>
            <a:ahLst/>
            <a:cxnLst/>
            <a:rect l="l" t="t" r="r" b="b"/>
            <a:pathLst>
              <a:path w="1284667" h="1453841" extrusionOk="0">
                <a:moveTo>
                  <a:pt x="0" y="0"/>
                </a:moveTo>
                <a:lnTo>
                  <a:pt x="1284666" y="0"/>
                </a:lnTo>
                <a:lnTo>
                  <a:pt x="1284666"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84" name="Google Shape;184;p4"/>
          <p:cNvSpPr/>
          <p:nvPr/>
        </p:nvSpPr>
        <p:spPr>
          <a:xfrm rot="-5275768">
            <a:off x="5022428" y="4748063"/>
            <a:ext cx="1204375" cy="1362976"/>
          </a:xfrm>
          <a:custGeom>
            <a:avLst/>
            <a:gdLst/>
            <a:ahLst/>
            <a:cxnLst/>
            <a:rect l="l" t="t" r="r" b="b"/>
            <a:pathLst>
              <a:path w="1284667" h="1453841" extrusionOk="0">
                <a:moveTo>
                  <a:pt x="0" y="0"/>
                </a:moveTo>
                <a:lnTo>
                  <a:pt x="1284666" y="0"/>
                </a:lnTo>
                <a:lnTo>
                  <a:pt x="1284666"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85" name="Google Shape;185;p4"/>
          <p:cNvSpPr/>
          <p:nvPr/>
        </p:nvSpPr>
        <p:spPr>
          <a:xfrm rot="-5275768">
            <a:off x="3916569" y="3431299"/>
            <a:ext cx="1204375" cy="1362976"/>
          </a:xfrm>
          <a:custGeom>
            <a:avLst/>
            <a:gdLst/>
            <a:ahLst/>
            <a:cxnLst/>
            <a:rect l="l" t="t" r="r" b="b"/>
            <a:pathLst>
              <a:path w="1284667" h="1453841" extrusionOk="0">
                <a:moveTo>
                  <a:pt x="0" y="0"/>
                </a:moveTo>
                <a:lnTo>
                  <a:pt x="1284667" y="0"/>
                </a:lnTo>
                <a:lnTo>
                  <a:pt x="1284667"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86" name="Google Shape;186;p4"/>
          <p:cNvSpPr/>
          <p:nvPr/>
        </p:nvSpPr>
        <p:spPr>
          <a:xfrm rot="-5275768">
            <a:off x="6097430" y="1998772"/>
            <a:ext cx="1204375" cy="1362976"/>
          </a:xfrm>
          <a:custGeom>
            <a:avLst/>
            <a:gdLst/>
            <a:ahLst/>
            <a:cxnLst/>
            <a:rect l="l" t="t" r="r" b="b"/>
            <a:pathLst>
              <a:path w="1284667" h="1453841" extrusionOk="0">
                <a:moveTo>
                  <a:pt x="0" y="0"/>
                </a:moveTo>
                <a:lnTo>
                  <a:pt x="1284667" y="0"/>
                </a:lnTo>
                <a:lnTo>
                  <a:pt x="1284667" y="1453840"/>
                </a:lnTo>
                <a:lnTo>
                  <a:pt x="0" y="1453840"/>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87" name="Google Shape;187;p4"/>
          <p:cNvSpPr/>
          <p:nvPr/>
        </p:nvSpPr>
        <p:spPr>
          <a:xfrm rot="-5275768">
            <a:off x="4288447" y="1985485"/>
            <a:ext cx="1204375" cy="1362976"/>
          </a:xfrm>
          <a:custGeom>
            <a:avLst/>
            <a:gdLst/>
            <a:ahLst/>
            <a:cxnLst/>
            <a:rect l="l" t="t" r="r" b="b"/>
            <a:pathLst>
              <a:path w="1284667" h="1453841" extrusionOk="0">
                <a:moveTo>
                  <a:pt x="0" y="0"/>
                </a:moveTo>
                <a:lnTo>
                  <a:pt x="1284667" y="0"/>
                </a:lnTo>
                <a:lnTo>
                  <a:pt x="1284667"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88" name="Google Shape;188;p4"/>
          <p:cNvSpPr/>
          <p:nvPr/>
        </p:nvSpPr>
        <p:spPr>
          <a:xfrm rot="-5275768">
            <a:off x="2521227" y="2024077"/>
            <a:ext cx="1204375" cy="1362976"/>
          </a:xfrm>
          <a:custGeom>
            <a:avLst/>
            <a:gdLst/>
            <a:ahLst/>
            <a:cxnLst/>
            <a:rect l="l" t="t" r="r" b="b"/>
            <a:pathLst>
              <a:path w="1284667" h="1453841" extrusionOk="0">
                <a:moveTo>
                  <a:pt x="0" y="0"/>
                </a:moveTo>
                <a:lnTo>
                  <a:pt x="1284667" y="0"/>
                </a:lnTo>
                <a:lnTo>
                  <a:pt x="1284667"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89" name="Google Shape;189;p4"/>
          <p:cNvSpPr/>
          <p:nvPr/>
        </p:nvSpPr>
        <p:spPr>
          <a:xfrm rot="-5275768">
            <a:off x="6838793" y="4718643"/>
            <a:ext cx="1204375" cy="1362976"/>
          </a:xfrm>
          <a:custGeom>
            <a:avLst/>
            <a:gdLst/>
            <a:ahLst/>
            <a:cxnLst/>
            <a:rect l="l" t="t" r="r" b="b"/>
            <a:pathLst>
              <a:path w="1284667" h="1453841" extrusionOk="0">
                <a:moveTo>
                  <a:pt x="0" y="0"/>
                </a:moveTo>
                <a:lnTo>
                  <a:pt x="1284667" y="0"/>
                </a:lnTo>
                <a:lnTo>
                  <a:pt x="1284667"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0" name="Google Shape;190;p4"/>
          <p:cNvSpPr/>
          <p:nvPr/>
        </p:nvSpPr>
        <p:spPr>
          <a:xfrm rot="10800000">
            <a:off x="10349116" y="3135445"/>
            <a:ext cx="370793" cy="1499530"/>
          </a:xfrm>
          <a:custGeom>
            <a:avLst/>
            <a:gdLst/>
            <a:ahLst/>
            <a:cxnLst/>
            <a:rect l="l" t="t" r="r" b="b"/>
            <a:pathLst>
              <a:path w="395512" h="1599499" extrusionOk="0">
                <a:moveTo>
                  <a:pt x="0" y="0"/>
                </a:moveTo>
                <a:lnTo>
                  <a:pt x="395512" y="0"/>
                </a:lnTo>
                <a:lnTo>
                  <a:pt x="395512" y="1599498"/>
                </a:lnTo>
                <a:lnTo>
                  <a:pt x="0" y="1599498"/>
                </a:lnTo>
                <a:lnTo>
                  <a:pt x="0" y="0"/>
                </a:lnTo>
                <a:close/>
              </a:path>
            </a:pathLst>
          </a:cu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1" name="Google Shape;191;p4"/>
          <p:cNvSpPr/>
          <p:nvPr/>
        </p:nvSpPr>
        <p:spPr>
          <a:xfrm rot="10800000">
            <a:off x="9987964" y="-911125"/>
            <a:ext cx="717361" cy="2901093"/>
          </a:xfrm>
          <a:custGeom>
            <a:avLst/>
            <a:gdLst/>
            <a:ahLst/>
            <a:cxnLst/>
            <a:rect l="l" t="t" r="r" b="b"/>
            <a:pathLst>
              <a:path w="765185" h="3094499" extrusionOk="0">
                <a:moveTo>
                  <a:pt x="0" y="0"/>
                </a:moveTo>
                <a:lnTo>
                  <a:pt x="765185" y="0"/>
                </a:lnTo>
                <a:lnTo>
                  <a:pt x="765185" y="3094499"/>
                </a:lnTo>
                <a:lnTo>
                  <a:pt x="0" y="3094499"/>
                </a:lnTo>
                <a:lnTo>
                  <a:pt x="0" y="0"/>
                </a:lnTo>
                <a:close/>
              </a:path>
            </a:pathLst>
          </a:cu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2" name="Google Shape;192;p4"/>
          <p:cNvSpPr/>
          <p:nvPr/>
        </p:nvSpPr>
        <p:spPr>
          <a:xfrm rot="1717024">
            <a:off x="1473932" y="1402033"/>
            <a:ext cx="269011" cy="601447"/>
          </a:xfrm>
          <a:custGeom>
            <a:avLst/>
            <a:gdLst/>
            <a:ahLst/>
            <a:cxnLst/>
            <a:rect l="l" t="t" r="r" b="b"/>
            <a:pathLst>
              <a:path w="286945" h="641543" extrusionOk="0">
                <a:moveTo>
                  <a:pt x="0" y="0"/>
                </a:moveTo>
                <a:lnTo>
                  <a:pt x="286945" y="0"/>
                </a:lnTo>
                <a:lnTo>
                  <a:pt x="286945" y="641542"/>
                </a:lnTo>
                <a:lnTo>
                  <a:pt x="0" y="641542"/>
                </a:lnTo>
                <a:lnTo>
                  <a:pt x="0" y="0"/>
                </a:lnTo>
                <a:close/>
              </a:path>
            </a:pathLst>
          </a:custGeom>
          <a:blipFill rotWithShape="1">
            <a:blip r:embed="rId5">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3" name="Google Shape;193;p4"/>
          <p:cNvSpPr/>
          <p:nvPr/>
        </p:nvSpPr>
        <p:spPr>
          <a:xfrm>
            <a:off x="10044701" y="1247008"/>
            <a:ext cx="902414" cy="950819"/>
          </a:xfrm>
          <a:custGeom>
            <a:avLst/>
            <a:gdLst/>
            <a:ahLst/>
            <a:cxnLst/>
            <a:rect l="l" t="t" r="r" b="b"/>
            <a:pathLst>
              <a:path w="962575" h="1014207" extrusionOk="0">
                <a:moveTo>
                  <a:pt x="0" y="0"/>
                </a:moveTo>
                <a:lnTo>
                  <a:pt x="962576" y="0"/>
                </a:lnTo>
                <a:lnTo>
                  <a:pt x="962576" y="1014208"/>
                </a:lnTo>
                <a:lnTo>
                  <a:pt x="0" y="1014208"/>
                </a:lnTo>
                <a:lnTo>
                  <a:pt x="0" y="0"/>
                </a:lnTo>
                <a:close/>
              </a:path>
            </a:pathLst>
          </a:custGeom>
          <a:blipFill rotWithShape="1">
            <a:blip r:embed="rId6">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4" name="Google Shape;194;p4"/>
          <p:cNvSpPr/>
          <p:nvPr/>
        </p:nvSpPr>
        <p:spPr>
          <a:xfrm>
            <a:off x="10304601" y="4175415"/>
            <a:ext cx="466444" cy="491464"/>
          </a:xfrm>
          <a:custGeom>
            <a:avLst/>
            <a:gdLst/>
            <a:ahLst/>
            <a:cxnLst/>
            <a:rect l="l" t="t" r="r" b="b"/>
            <a:pathLst>
              <a:path w="497540" h="524228" extrusionOk="0">
                <a:moveTo>
                  <a:pt x="0" y="0"/>
                </a:moveTo>
                <a:lnTo>
                  <a:pt x="497540" y="0"/>
                </a:lnTo>
                <a:lnTo>
                  <a:pt x="497540" y="524228"/>
                </a:lnTo>
                <a:lnTo>
                  <a:pt x="0" y="524228"/>
                </a:lnTo>
                <a:lnTo>
                  <a:pt x="0" y="0"/>
                </a:lnTo>
                <a:close/>
              </a:path>
            </a:pathLst>
          </a:custGeom>
          <a:blipFill rotWithShape="1">
            <a:blip r:embed="rId6">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5" name="Google Shape;195;p4"/>
          <p:cNvSpPr/>
          <p:nvPr/>
        </p:nvSpPr>
        <p:spPr>
          <a:xfrm rot="5058932">
            <a:off x="2076423" y="-822732"/>
            <a:ext cx="480611" cy="1943648"/>
          </a:xfrm>
          <a:custGeom>
            <a:avLst/>
            <a:gdLst/>
            <a:ahLst/>
            <a:cxnLst/>
            <a:rect l="l" t="t" r="r" b="b"/>
            <a:pathLst>
              <a:path w="512652" h="2073225" extrusionOk="0">
                <a:moveTo>
                  <a:pt x="0" y="0"/>
                </a:moveTo>
                <a:lnTo>
                  <a:pt x="512652" y="0"/>
                </a:lnTo>
                <a:lnTo>
                  <a:pt x="512652" y="2073225"/>
                </a:lnTo>
                <a:lnTo>
                  <a:pt x="0" y="2073225"/>
                </a:lnTo>
                <a:lnTo>
                  <a:pt x="0" y="0"/>
                </a:lnTo>
                <a:close/>
              </a:path>
            </a:pathLst>
          </a:cu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6" name="Google Shape;196;p4"/>
          <p:cNvSpPr/>
          <p:nvPr/>
        </p:nvSpPr>
        <p:spPr>
          <a:xfrm>
            <a:off x="1503058" y="-132462"/>
            <a:ext cx="604591" cy="637022"/>
          </a:xfrm>
          <a:custGeom>
            <a:avLst/>
            <a:gdLst/>
            <a:ahLst/>
            <a:cxnLst/>
            <a:rect l="l" t="t" r="r" b="b"/>
            <a:pathLst>
              <a:path w="644897" h="679490" extrusionOk="0">
                <a:moveTo>
                  <a:pt x="0" y="0"/>
                </a:moveTo>
                <a:lnTo>
                  <a:pt x="644898" y="0"/>
                </a:lnTo>
                <a:lnTo>
                  <a:pt x="644898" y="679490"/>
                </a:lnTo>
                <a:lnTo>
                  <a:pt x="0" y="679490"/>
                </a:lnTo>
                <a:lnTo>
                  <a:pt x="0" y="0"/>
                </a:lnTo>
                <a:close/>
              </a:path>
            </a:pathLst>
          </a:custGeom>
          <a:blipFill rotWithShape="1">
            <a:blip r:embed="rId6">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7" name="Google Shape;197;p4"/>
          <p:cNvSpPr/>
          <p:nvPr/>
        </p:nvSpPr>
        <p:spPr>
          <a:xfrm>
            <a:off x="1238074" y="3806031"/>
            <a:ext cx="466444" cy="491464"/>
          </a:xfrm>
          <a:custGeom>
            <a:avLst/>
            <a:gdLst/>
            <a:ahLst/>
            <a:cxnLst/>
            <a:rect l="l" t="t" r="r" b="b"/>
            <a:pathLst>
              <a:path w="497540" h="524228" extrusionOk="0">
                <a:moveTo>
                  <a:pt x="0" y="0"/>
                </a:moveTo>
                <a:lnTo>
                  <a:pt x="497541" y="0"/>
                </a:lnTo>
                <a:lnTo>
                  <a:pt x="497541" y="524228"/>
                </a:lnTo>
                <a:lnTo>
                  <a:pt x="0" y="524228"/>
                </a:lnTo>
                <a:lnTo>
                  <a:pt x="0" y="0"/>
                </a:lnTo>
                <a:close/>
              </a:path>
            </a:pathLst>
          </a:custGeom>
          <a:blipFill rotWithShape="1">
            <a:blip r:embed="rId6">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8" name="Google Shape;198;p4"/>
          <p:cNvSpPr/>
          <p:nvPr/>
        </p:nvSpPr>
        <p:spPr>
          <a:xfrm rot="-5400000">
            <a:off x="8425492" y="2592995"/>
            <a:ext cx="1403960" cy="621087"/>
          </a:xfrm>
          <a:custGeom>
            <a:avLst/>
            <a:gdLst/>
            <a:ahLst/>
            <a:cxnLst/>
            <a:rect l="l" t="t" r="r" b="b"/>
            <a:pathLst>
              <a:path w="1497557" h="662493" extrusionOk="0">
                <a:moveTo>
                  <a:pt x="0" y="0"/>
                </a:moveTo>
                <a:lnTo>
                  <a:pt x="1497556" y="0"/>
                </a:lnTo>
                <a:lnTo>
                  <a:pt x="1497556" y="662494"/>
                </a:lnTo>
                <a:lnTo>
                  <a:pt x="0" y="662494"/>
                </a:lnTo>
                <a:lnTo>
                  <a:pt x="0" y="0"/>
                </a:lnTo>
                <a:close/>
              </a:path>
            </a:pathLst>
          </a:custGeom>
          <a:blipFill rotWithShape="1">
            <a:blip r:embed="rId7">
              <a:alphaModFix/>
            </a:blip>
            <a:stretch>
              <a:fillRect t="-15077"/>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199" name="Google Shape;199;p4"/>
          <p:cNvSpPr/>
          <p:nvPr/>
        </p:nvSpPr>
        <p:spPr>
          <a:xfrm rot="-5275768">
            <a:off x="7950012" y="1976093"/>
            <a:ext cx="1204375" cy="1362976"/>
          </a:xfrm>
          <a:custGeom>
            <a:avLst/>
            <a:gdLst/>
            <a:ahLst/>
            <a:cxnLst/>
            <a:rect l="l" t="t" r="r" b="b"/>
            <a:pathLst>
              <a:path w="1284667" h="1453841" extrusionOk="0">
                <a:moveTo>
                  <a:pt x="0" y="0"/>
                </a:moveTo>
                <a:lnTo>
                  <a:pt x="1284666" y="0"/>
                </a:lnTo>
                <a:lnTo>
                  <a:pt x="1284666" y="1453841"/>
                </a:lnTo>
                <a:lnTo>
                  <a:pt x="0" y="1453841"/>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cxnSp>
        <p:nvCxnSpPr>
          <p:cNvPr id="200" name="Google Shape;200;p4"/>
          <p:cNvCxnSpPr/>
          <p:nvPr/>
        </p:nvCxnSpPr>
        <p:spPr>
          <a:xfrm rot="10800000" flipH="1">
            <a:off x="4184563" y="3588795"/>
            <a:ext cx="4638774" cy="58213"/>
          </a:xfrm>
          <a:prstGeom prst="straightConnector1">
            <a:avLst/>
          </a:prstGeom>
          <a:noFill/>
          <a:ln w="28575" cap="flat" cmpd="sng">
            <a:solidFill>
              <a:srgbClr val="51ABB2"/>
            </a:solidFill>
            <a:prstDash val="solid"/>
            <a:round/>
            <a:headEnd type="none" w="sm" len="sm"/>
            <a:tailEnd type="none" w="sm" len="sm"/>
          </a:ln>
        </p:spPr>
      </p:cxnSp>
      <p:sp>
        <p:nvSpPr>
          <p:cNvPr id="201" name="Google Shape;201;p4"/>
          <p:cNvSpPr/>
          <p:nvPr/>
        </p:nvSpPr>
        <p:spPr>
          <a:xfrm rot="5400000">
            <a:off x="3204596" y="3976383"/>
            <a:ext cx="1383953" cy="642224"/>
          </a:xfrm>
          <a:custGeom>
            <a:avLst/>
            <a:gdLst/>
            <a:ahLst/>
            <a:cxnLst/>
            <a:rect l="l" t="t" r="r" b="b"/>
            <a:pathLst>
              <a:path w="1476217" h="685039" extrusionOk="0">
                <a:moveTo>
                  <a:pt x="0" y="0"/>
                </a:moveTo>
                <a:lnTo>
                  <a:pt x="1476217" y="0"/>
                </a:lnTo>
                <a:lnTo>
                  <a:pt x="1476217" y="685039"/>
                </a:lnTo>
                <a:lnTo>
                  <a:pt x="0" y="685039"/>
                </a:lnTo>
                <a:lnTo>
                  <a:pt x="0" y="0"/>
                </a:lnTo>
                <a:close/>
              </a:path>
            </a:pathLst>
          </a:custGeom>
          <a:blipFill rotWithShape="1">
            <a:blip r:embed="rId7">
              <a:alphaModFix/>
            </a:blip>
            <a:stretch>
              <a:fillRect t="-9704"/>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02" name="Google Shape;202;p4"/>
          <p:cNvSpPr/>
          <p:nvPr/>
        </p:nvSpPr>
        <p:spPr>
          <a:xfrm rot="-5400000">
            <a:off x="4384145" y="3218102"/>
            <a:ext cx="346378" cy="862028"/>
          </a:xfrm>
          <a:custGeom>
            <a:avLst/>
            <a:gdLst/>
            <a:ahLst/>
            <a:cxnLst/>
            <a:rect l="l" t="t" r="r" b="b"/>
            <a:pathLst>
              <a:path w="369470" h="919496" extrusionOk="0">
                <a:moveTo>
                  <a:pt x="0" y="0"/>
                </a:moveTo>
                <a:lnTo>
                  <a:pt x="369470" y="0"/>
                </a:lnTo>
                <a:lnTo>
                  <a:pt x="369470" y="919496"/>
                </a:lnTo>
                <a:lnTo>
                  <a:pt x="0" y="919496"/>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03" name="Google Shape;203;p4"/>
          <p:cNvSpPr/>
          <p:nvPr/>
        </p:nvSpPr>
        <p:spPr>
          <a:xfrm rot="-5400000">
            <a:off x="6162565" y="3199172"/>
            <a:ext cx="346378" cy="862028"/>
          </a:xfrm>
          <a:custGeom>
            <a:avLst/>
            <a:gdLst/>
            <a:ahLst/>
            <a:cxnLst/>
            <a:rect l="l" t="t" r="r" b="b"/>
            <a:pathLst>
              <a:path w="369470" h="919496" extrusionOk="0">
                <a:moveTo>
                  <a:pt x="0" y="0"/>
                </a:moveTo>
                <a:lnTo>
                  <a:pt x="369470" y="0"/>
                </a:lnTo>
                <a:lnTo>
                  <a:pt x="369470" y="919495"/>
                </a:lnTo>
                <a:lnTo>
                  <a:pt x="0" y="919495"/>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04" name="Google Shape;204;p4"/>
          <p:cNvSpPr/>
          <p:nvPr/>
        </p:nvSpPr>
        <p:spPr>
          <a:xfrm rot="-5400000">
            <a:off x="7988357" y="3199319"/>
            <a:ext cx="346378" cy="862028"/>
          </a:xfrm>
          <a:custGeom>
            <a:avLst/>
            <a:gdLst/>
            <a:ahLst/>
            <a:cxnLst/>
            <a:rect l="l" t="t" r="r" b="b"/>
            <a:pathLst>
              <a:path w="369470" h="919496" extrusionOk="0">
                <a:moveTo>
                  <a:pt x="0" y="0"/>
                </a:moveTo>
                <a:lnTo>
                  <a:pt x="369470" y="0"/>
                </a:lnTo>
                <a:lnTo>
                  <a:pt x="369470" y="919496"/>
                </a:lnTo>
                <a:lnTo>
                  <a:pt x="0" y="919496"/>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cxnSp>
        <p:nvCxnSpPr>
          <p:cNvPr id="205" name="Google Shape;205;p4"/>
          <p:cNvCxnSpPr/>
          <p:nvPr/>
        </p:nvCxnSpPr>
        <p:spPr>
          <a:xfrm rot="10800000" flipH="1">
            <a:off x="2713433" y="2216745"/>
            <a:ext cx="5479753" cy="15783"/>
          </a:xfrm>
          <a:prstGeom prst="straightConnector1">
            <a:avLst/>
          </a:prstGeom>
          <a:noFill/>
          <a:ln w="28575" cap="flat" cmpd="sng">
            <a:solidFill>
              <a:srgbClr val="51ABB2"/>
            </a:solidFill>
            <a:prstDash val="solid"/>
            <a:round/>
            <a:headEnd type="none" w="sm" len="sm"/>
            <a:tailEnd type="none" w="sm" len="sm"/>
          </a:ln>
        </p:spPr>
      </p:cxnSp>
      <p:sp>
        <p:nvSpPr>
          <p:cNvPr id="206" name="Google Shape;206;p4"/>
          <p:cNvSpPr/>
          <p:nvPr/>
        </p:nvSpPr>
        <p:spPr>
          <a:xfrm rot="-5400000">
            <a:off x="2971257" y="1801514"/>
            <a:ext cx="346378" cy="862028"/>
          </a:xfrm>
          <a:custGeom>
            <a:avLst/>
            <a:gdLst/>
            <a:ahLst/>
            <a:cxnLst/>
            <a:rect l="l" t="t" r="r" b="b"/>
            <a:pathLst>
              <a:path w="369470" h="919496" extrusionOk="0">
                <a:moveTo>
                  <a:pt x="0" y="0"/>
                </a:moveTo>
                <a:lnTo>
                  <a:pt x="369470" y="0"/>
                </a:lnTo>
                <a:lnTo>
                  <a:pt x="369470" y="919496"/>
                </a:lnTo>
                <a:lnTo>
                  <a:pt x="0" y="919496"/>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07" name="Google Shape;207;p4"/>
          <p:cNvSpPr/>
          <p:nvPr/>
        </p:nvSpPr>
        <p:spPr>
          <a:xfrm rot="-5400000">
            <a:off x="4749678" y="1782584"/>
            <a:ext cx="346378" cy="862028"/>
          </a:xfrm>
          <a:custGeom>
            <a:avLst/>
            <a:gdLst/>
            <a:ahLst/>
            <a:cxnLst/>
            <a:rect l="l" t="t" r="r" b="b"/>
            <a:pathLst>
              <a:path w="369470" h="919496" extrusionOk="0">
                <a:moveTo>
                  <a:pt x="0" y="0"/>
                </a:moveTo>
                <a:lnTo>
                  <a:pt x="369470" y="0"/>
                </a:lnTo>
                <a:lnTo>
                  <a:pt x="369470" y="919495"/>
                </a:lnTo>
                <a:lnTo>
                  <a:pt x="0" y="919495"/>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08" name="Google Shape;208;p4"/>
          <p:cNvSpPr/>
          <p:nvPr/>
        </p:nvSpPr>
        <p:spPr>
          <a:xfrm rot="-5400000">
            <a:off x="6575469" y="1782731"/>
            <a:ext cx="346378" cy="862028"/>
          </a:xfrm>
          <a:custGeom>
            <a:avLst/>
            <a:gdLst/>
            <a:ahLst/>
            <a:cxnLst/>
            <a:rect l="l" t="t" r="r" b="b"/>
            <a:pathLst>
              <a:path w="369470" h="919496" extrusionOk="0">
                <a:moveTo>
                  <a:pt x="0" y="0"/>
                </a:moveTo>
                <a:lnTo>
                  <a:pt x="369470" y="0"/>
                </a:lnTo>
                <a:lnTo>
                  <a:pt x="369470" y="919496"/>
                </a:lnTo>
                <a:lnTo>
                  <a:pt x="0" y="919496"/>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09" name="Google Shape;209;p4"/>
          <p:cNvSpPr/>
          <p:nvPr/>
        </p:nvSpPr>
        <p:spPr>
          <a:xfrm rot="-5400000">
            <a:off x="8401604" y="1773340"/>
            <a:ext cx="346378" cy="862028"/>
          </a:xfrm>
          <a:custGeom>
            <a:avLst/>
            <a:gdLst/>
            <a:ahLst/>
            <a:cxnLst/>
            <a:rect l="l" t="t" r="r" b="b"/>
            <a:pathLst>
              <a:path w="369470" h="919496" extrusionOk="0">
                <a:moveTo>
                  <a:pt x="0" y="0"/>
                </a:moveTo>
                <a:lnTo>
                  <a:pt x="369470" y="0"/>
                </a:lnTo>
                <a:lnTo>
                  <a:pt x="369470" y="919496"/>
                </a:lnTo>
                <a:lnTo>
                  <a:pt x="0" y="919496"/>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cxnSp>
        <p:nvCxnSpPr>
          <p:cNvPr id="210" name="Google Shape;210;p4"/>
          <p:cNvCxnSpPr/>
          <p:nvPr/>
        </p:nvCxnSpPr>
        <p:spPr>
          <a:xfrm>
            <a:off x="4217684" y="4971041"/>
            <a:ext cx="3649573" cy="0"/>
          </a:xfrm>
          <a:prstGeom prst="straightConnector1">
            <a:avLst/>
          </a:prstGeom>
          <a:noFill/>
          <a:ln w="28575" cap="flat" cmpd="sng">
            <a:solidFill>
              <a:srgbClr val="51ABB2"/>
            </a:solidFill>
            <a:prstDash val="solid"/>
            <a:round/>
            <a:headEnd type="none" w="sm" len="sm"/>
            <a:tailEnd type="none" w="sm" len="sm"/>
          </a:ln>
        </p:spPr>
      </p:cxnSp>
      <p:sp>
        <p:nvSpPr>
          <p:cNvPr id="211" name="Google Shape;211;p4"/>
          <p:cNvSpPr/>
          <p:nvPr/>
        </p:nvSpPr>
        <p:spPr>
          <a:xfrm rot="-5400000">
            <a:off x="5437264" y="4539879"/>
            <a:ext cx="346378" cy="862028"/>
          </a:xfrm>
          <a:custGeom>
            <a:avLst/>
            <a:gdLst/>
            <a:ahLst/>
            <a:cxnLst/>
            <a:rect l="l" t="t" r="r" b="b"/>
            <a:pathLst>
              <a:path w="369470" h="919496" extrusionOk="0">
                <a:moveTo>
                  <a:pt x="0" y="0"/>
                </a:moveTo>
                <a:lnTo>
                  <a:pt x="369470" y="0"/>
                </a:lnTo>
                <a:lnTo>
                  <a:pt x="369470" y="919496"/>
                </a:lnTo>
                <a:lnTo>
                  <a:pt x="0" y="919496"/>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12" name="Google Shape;212;p4"/>
          <p:cNvSpPr/>
          <p:nvPr/>
        </p:nvSpPr>
        <p:spPr>
          <a:xfrm rot="-5400000">
            <a:off x="7263055" y="4540027"/>
            <a:ext cx="346378" cy="862028"/>
          </a:xfrm>
          <a:custGeom>
            <a:avLst/>
            <a:gdLst/>
            <a:ahLst/>
            <a:cxnLst/>
            <a:rect l="l" t="t" r="r" b="b"/>
            <a:pathLst>
              <a:path w="369470" h="919496" extrusionOk="0">
                <a:moveTo>
                  <a:pt x="0" y="0"/>
                </a:moveTo>
                <a:lnTo>
                  <a:pt x="369470" y="0"/>
                </a:lnTo>
                <a:lnTo>
                  <a:pt x="369470" y="919496"/>
                </a:lnTo>
                <a:lnTo>
                  <a:pt x="0" y="919496"/>
                </a:lnTo>
                <a:lnTo>
                  <a:pt x="0" y="0"/>
                </a:lnTo>
                <a:close/>
              </a:path>
            </a:pathLst>
          </a:custGeom>
          <a:blipFill rotWithShape="1">
            <a:blip r:embed="rId8">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13" name="Google Shape;213;p4"/>
          <p:cNvSpPr txBox="1"/>
          <p:nvPr/>
        </p:nvSpPr>
        <p:spPr>
          <a:xfrm>
            <a:off x="2856197" y="870098"/>
            <a:ext cx="6479606" cy="677878"/>
          </a:xfrm>
          <a:prstGeom prst="rect">
            <a:avLst/>
          </a:prstGeom>
          <a:noFill/>
          <a:ln>
            <a:noFill/>
          </a:ln>
        </p:spPr>
        <p:txBody>
          <a:bodyPr spcFirstLastPara="1" wrap="square" lIns="0" tIns="0" rIns="0" bIns="0" anchor="t" anchorCtr="0">
            <a:spAutoFit/>
          </a:bodyPr>
          <a:lstStyle/>
          <a:p>
            <a:pPr marL="0" marR="0" lvl="0" indent="0" algn="ctr" rtl="0">
              <a:lnSpc>
                <a:spcPct val="139990"/>
              </a:lnSpc>
              <a:spcBef>
                <a:spcPts val="0"/>
              </a:spcBef>
              <a:spcAft>
                <a:spcPts val="0"/>
              </a:spcAft>
              <a:buNone/>
            </a:pPr>
            <a:r>
              <a:rPr lang="en-US" sz="4111">
                <a:solidFill>
                  <a:srgbClr val="303030"/>
                </a:solidFill>
                <a:latin typeface="Arial"/>
                <a:ea typeface="Arial"/>
                <a:cs typeface="Arial"/>
                <a:sym typeface="Arial"/>
              </a:rPr>
              <a:t>COMPROMISE OF 1850?</a:t>
            </a:r>
            <a:endParaRPr/>
          </a:p>
        </p:txBody>
      </p:sp>
      <p:sp>
        <p:nvSpPr>
          <p:cNvPr id="214" name="Google Shape;214;p4"/>
          <p:cNvSpPr txBox="1"/>
          <p:nvPr/>
        </p:nvSpPr>
        <p:spPr>
          <a:xfrm>
            <a:off x="2522790" y="2481811"/>
            <a:ext cx="1192874" cy="595741"/>
          </a:xfrm>
          <a:prstGeom prst="rect">
            <a:avLst/>
          </a:prstGeom>
          <a:noFill/>
          <a:ln>
            <a:noFill/>
          </a:ln>
        </p:spPr>
        <p:txBody>
          <a:bodyPr spcFirstLastPara="1" wrap="square" lIns="0" tIns="0" rIns="0" bIns="0" anchor="t" anchorCtr="0">
            <a:spAutoFit/>
          </a:bodyPr>
          <a:lstStyle/>
          <a:p>
            <a:pPr marL="0" marR="0" lvl="0" indent="0" algn="ctr" rtl="0">
              <a:lnSpc>
                <a:spcPct val="137967"/>
              </a:lnSpc>
              <a:spcBef>
                <a:spcPts val="0"/>
              </a:spcBef>
              <a:spcAft>
                <a:spcPts val="0"/>
              </a:spcAft>
              <a:buNone/>
            </a:pPr>
            <a:r>
              <a:rPr lang="en-US" sz="935" u="sng" dirty="0">
                <a:solidFill>
                  <a:srgbClr val="F0DFC8"/>
                </a:solidFill>
                <a:latin typeface="Sorts Mill Goudy"/>
                <a:ea typeface="Sorts Mill Goudy"/>
                <a:cs typeface="Sorts Mill Goudy"/>
                <a:sym typeface="Sorts Mill Goudy"/>
                <a:hlinkClick r:id="rId9">
                  <a:extLst>
                    <a:ext uri="{A12FA001-AC4F-418D-AE19-62706E023703}">
                      <ahyp:hlinkClr xmlns:ahyp="http://schemas.microsoft.com/office/drawing/2018/hyperlinkcolor" val="tx"/>
                    </a:ext>
                  </a:extLst>
                </a:hlinkClick>
              </a:rPr>
              <a:t>Northwest Ordinance</a:t>
            </a:r>
            <a:endParaRPr dirty="0"/>
          </a:p>
          <a:p>
            <a:pPr marL="0" marR="0" lvl="0" indent="0" algn="ctr" rtl="0">
              <a:lnSpc>
                <a:spcPct val="137967"/>
              </a:lnSpc>
              <a:spcBef>
                <a:spcPts val="0"/>
              </a:spcBef>
              <a:spcAft>
                <a:spcPts val="0"/>
              </a:spcAft>
              <a:buNone/>
            </a:pPr>
            <a:r>
              <a:rPr lang="en-US" sz="935" dirty="0">
                <a:solidFill>
                  <a:srgbClr val="F0DFC8"/>
                </a:solidFill>
                <a:latin typeface="Sorts Mill Goudy"/>
                <a:ea typeface="Sorts Mill Goudy"/>
                <a:cs typeface="Sorts Mill Goudy"/>
                <a:sym typeface="Sorts Mill Goudy"/>
              </a:rPr>
              <a:t>Outlawed Slavery in</a:t>
            </a:r>
            <a:endParaRPr dirty="0"/>
          </a:p>
          <a:p>
            <a:pPr marL="0" marR="0" lvl="0" indent="0" algn="ctr" rtl="0">
              <a:lnSpc>
                <a:spcPct val="137967"/>
              </a:lnSpc>
              <a:spcBef>
                <a:spcPts val="0"/>
              </a:spcBef>
              <a:spcAft>
                <a:spcPts val="0"/>
              </a:spcAft>
              <a:buNone/>
            </a:pPr>
            <a:r>
              <a:rPr lang="en-US" sz="935" dirty="0">
                <a:solidFill>
                  <a:srgbClr val="F0DFC8"/>
                </a:solidFill>
                <a:latin typeface="Sorts Mill Goudy"/>
                <a:ea typeface="Sorts Mill Goudy"/>
                <a:cs typeface="Sorts Mill Goudy"/>
                <a:sym typeface="Sorts Mill Goudy"/>
              </a:rPr>
              <a:t>Northwest Territory</a:t>
            </a:r>
            <a:endParaRPr dirty="0"/>
          </a:p>
        </p:txBody>
      </p:sp>
      <p:sp>
        <p:nvSpPr>
          <p:cNvPr id="215" name="Google Shape;215;p4"/>
          <p:cNvSpPr txBox="1"/>
          <p:nvPr/>
        </p:nvSpPr>
        <p:spPr>
          <a:xfrm>
            <a:off x="4184564" y="3511906"/>
            <a:ext cx="745542"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1844</a:t>
            </a:r>
            <a:endParaRPr/>
          </a:p>
        </p:txBody>
      </p:sp>
      <p:sp>
        <p:nvSpPr>
          <p:cNvPr id="216" name="Google Shape;216;p4"/>
          <p:cNvSpPr txBox="1"/>
          <p:nvPr/>
        </p:nvSpPr>
        <p:spPr>
          <a:xfrm>
            <a:off x="5962983" y="3492976"/>
            <a:ext cx="745542"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1845</a:t>
            </a:r>
            <a:endParaRPr/>
          </a:p>
        </p:txBody>
      </p:sp>
      <p:sp>
        <p:nvSpPr>
          <p:cNvPr id="217" name="Google Shape;217;p4"/>
          <p:cNvSpPr txBox="1"/>
          <p:nvPr/>
        </p:nvSpPr>
        <p:spPr>
          <a:xfrm>
            <a:off x="7633813" y="3531129"/>
            <a:ext cx="1004520" cy="178703"/>
          </a:xfrm>
          <a:prstGeom prst="rect">
            <a:avLst/>
          </a:prstGeom>
          <a:noFill/>
          <a:ln>
            <a:noFill/>
          </a:ln>
        </p:spPr>
        <p:txBody>
          <a:bodyPr spcFirstLastPara="1" wrap="square" lIns="0" tIns="0" rIns="0" bIns="0" anchor="t" anchorCtr="0">
            <a:spAutoFit/>
          </a:bodyPr>
          <a:lstStyle/>
          <a:p>
            <a:pPr marL="0" marR="0" lvl="0" indent="0" algn="ctr" rtl="0">
              <a:lnSpc>
                <a:spcPct val="138029"/>
              </a:lnSpc>
              <a:spcBef>
                <a:spcPts val="0"/>
              </a:spcBef>
              <a:spcAft>
                <a:spcPts val="0"/>
              </a:spcAft>
              <a:buNone/>
            </a:pPr>
            <a:r>
              <a:rPr lang="en-US" sz="1086">
                <a:solidFill>
                  <a:srgbClr val="F0DFC8"/>
                </a:solidFill>
                <a:latin typeface="Montserrat"/>
                <a:ea typeface="Montserrat"/>
                <a:cs typeface="Montserrat"/>
                <a:sym typeface="Montserrat"/>
              </a:rPr>
              <a:t>1846-48</a:t>
            </a:r>
            <a:endParaRPr/>
          </a:p>
        </p:txBody>
      </p:sp>
      <p:sp>
        <p:nvSpPr>
          <p:cNvPr id="218" name="Google Shape;218;p4"/>
          <p:cNvSpPr txBox="1"/>
          <p:nvPr/>
        </p:nvSpPr>
        <p:spPr>
          <a:xfrm>
            <a:off x="4550096" y="2076388"/>
            <a:ext cx="745542"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1787</a:t>
            </a:r>
            <a:endParaRPr/>
          </a:p>
        </p:txBody>
      </p:sp>
      <p:sp>
        <p:nvSpPr>
          <p:cNvPr id="219" name="Google Shape;219;p4"/>
          <p:cNvSpPr txBox="1"/>
          <p:nvPr/>
        </p:nvSpPr>
        <p:spPr>
          <a:xfrm>
            <a:off x="6375888" y="2076536"/>
            <a:ext cx="745542"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1803</a:t>
            </a:r>
            <a:endParaRPr/>
          </a:p>
        </p:txBody>
      </p:sp>
      <p:sp>
        <p:nvSpPr>
          <p:cNvPr id="220" name="Google Shape;220;p4"/>
          <p:cNvSpPr txBox="1"/>
          <p:nvPr/>
        </p:nvSpPr>
        <p:spPr>
          <a:xfrm>
            <a:off x="8202023" y="2067144"/>
            <a:ext cx="745542"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1820</a:t>
            </a:r>
            <a:endParaRPr/>
          </a:p>
        </p:txBody>
      </p:sp>
      <p:sp>
        <p:nvSpPr>
          <p:cNvPr id="221" name="Google Shape;221;p4"/>
          <p:cNvSpPr txBox="1"/>
          <p:nvPr/>
        </p:nvSpPr>
        <p:spPr>
          <a:xfrm>
            <a:off x="5237682" y="4833684"/>
            <a:ext cx="745542"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1848</a:t>
            </a:r>
            <a:endParaRPr/>
          </a:p>
        </p:txBody>
      </p:sp>
      <p:sp>
        <p:nvSpPr>
          <p:cNvPr id="222" name="Google Shape;222;p4"/>
          <p:cNvSpPr txBox="1"/>
          <p:nvPr/>
        </p:nvSpPr>
        <p:spPr>
          <a:xfrm>
            <a:off x="7063474" y="4833831"/>
            <a:ext cx="745542"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1850</a:t>
            </a:r>
            <a:endParaRPr/>
          </a:p>
        </p:txBody>
      </p:sp>
      <p:sp>
        <p:nvSpPr>
          <p:cNvPr id="223" name="Google Shape;223;p4"/>
          <p:cNvSpPr txBox="1"/>
          <p:nvPr/>
        </p:nvSpPr>
        <p:spPr>
          <a:xfrm>
            <a:off x="2522789" y="2097426"/>
            <a:ext cx="1201250" cy="238655"/>
          </a:xfrm>
          <a:prstGeom prst="rect">
            <a:avLst/>
          </a:prstGeom>
          <a:noFill/>
          <a:ln>
            <a:noFill/>
          </a:ln>
        </p:spPr>
        <p:txBody>
          <a:bodyPr spcFirstLastPara="1" wrap="square" lIns="0" tIns="0" rIns="0" bIns="0" anchor="t" anchorCtr="0">
            <a:spAutoFit/>
          </a:bodyPr>
          <a:lstStyle/>
          <a:p>
            <a:pPr marL="0" marR="0" lvl="0" indent="0" algn="ctr" rtl="0">
              <a:lnSpc>
                <a:spcPct val="138056"/>
              </a:lnSpc>
              <a:spcBef>
                <a:spcPts val="0"/>
              </a:spcBef>
              <a:spcAft>
                <a:spcPts val="0"/>
              </a:spcAft>
              <a:buNone/>
            </a:pPr>
            <a:r>
              <a:rPr lang="en-US" sz="1461">
                <a:solidFill>
                  <a:srgbClr val="F0DFC8"/>
                </a:solidFill>
                <a:latin typeface="Montserrat"/>
                <a:ea typeface="Montserrat"/>
                <a:cs typeface="Montserrat"/>
                <a:sym typeface="Montserrat"/>
              </a:rPr>
              <a:t>1786</a:t>
            </a:r>
            <a:endParaRPr/>
          </a:p>
        </p:txBody>
      </p:sp>
      <p:sp>
        <p:nvSpPr>
          <p:cNvPr id="224" name="Google Shape;224;p4"/>
          <p:cNvSpPr txBox="1"/>
          <p:nvPr/>
        </p:nvSpPr>
        <p:spPr>
          <a:xfrm>
            <a:off x="4294198" y="2430377"/>
            <a:ext cx="1192874" cy="561757"/>
          </a:xfrm>
          <a:prstGeom prst="rect">
            <a:avLst/>
          </a:prstGeom>
          <a:noFill/>
          <a:ln>
            <a:noFill/>
          </a:ln>
        </p:spPr>
        <p:txBody>
          <a:bodyPr spcFirstLastPara="1" wrap="square" lIns="0" tIns="0" rIns="0" bIns="0" anchor="t" anchorCtr="0">
            <a:spAutoFit/>
          </a:bodyPr>
          <a:lstStyle/>
          <a:p>
            <a:pPr marL="0" marR="0" lvl="0" indent="0" algn="ctr" rtl="0">
              <a:lnSpc>
                <a:spcPct val="138057"/>
              </a:lnSpc>
              <a:spcBef>
                <a:spcPts val="0"/>
              </a:spcBef>
              <a:spcAft>
                <a:spcPts val="0"/>
              </a:spcAft>
              <a:buNone/>
            </a:pPr>
            <a:r>
              <a:rPr lang="en-US" sz="1122" u="sng" dirty="0">
                <a:solidFill>
                  <a:srgbClr val="F0DFC8"/>
                </a:solidFill>
                <a:latin typeface="Sorts Mill Goudy"/>
                <a:ea typeface="Sorts Mill Goudy"/>
                <a:cs typeface="Sorts Mill Goudy"/>
                <a:sym typeface="Sorts Mill Goudy"/>
                <a:hlinkClick r:id="rId10">
                  <a:extLst>
                    <a:ext uri="{A12FA001-AC4F-418D-AE19-62706E023703}">
                      <ahyp:hlinkClr xmlns:ahyp="http://schemas.microsoft.com/office/drawing/2018/hyperlinkcolor" val="tx"/>
                    </a:ext>
                  </a:extLst>
                </a:hlinkClick>
              </a:rPr>
              <a:t>US Constitution</a:t>
            </a:r>
            <a:r>
              <a:rPr lang="en-US" sz="1122" dirty="0">
                <a:solidFill>
                  <a:srgbClr val="F0DFC8"/>
                </a:solidFill>
                <a:latin typeface="Sorts Mill Goudy"/>
                <a:ea typeface="Sorts Mill Goudy"/>
                <a:cs typeface="Sorts Mill Goudy"/>
                <a:sym typeface="Sorts Mill Goudy"/>
              </a:rPr>
              <a:t> and the 3/5 Compromise</a:t>
            </a:r>
            <a:endParaRPr dirty="0"/>
          </a:p>
        </p:txBody>
      </p:sp>
      <p:sp>
        <p:nvSpPr>
          <p:cNvPr id="225" name="Google Shape;225;p4"/>
          <p:cNvSpPr txBox="1"/>
          <p:nvPr/>
        </p:nvSpPr>
        <p:spPr>
          <a:xfrm>
            <a:off x="6134618" y="2421446"/>
            <a:ext cx="1192874" cy="540212"/>
          </a:xfrm>
          <a:prstGeom prst="rect">
            <a:avLst/>
          </a:prstGeom>
          <a:noFill/>
          <a:ln>
            <a:noFill/>
          </a:ln>
        </p:spPr>
        <p:txBody>
          <a:bodyPr spcFirstLastPara="1" wrap="square" lIns="0" tIns="0" rIns="0" bIns="0" anchor="t" anchorCtr="0">
            <a:spAutoFit/>
          </a:bodyPr>
          <a:lstStyle/>
          <a:p>
            <a:pPr marL="0" marR="0" lvl="0" indent="0" algn="ctr" rtl="0">
              <a:lnSpc>
                <a:spcPct val="138026"/>
              </a:lnSpc>
              <a:spcBef>
                <a:spcPts val="0"/>
              </a:spcBef>
              <a:spcAft>
                <a:spcPts val="0"/>
              </a:spcAft>
              <a:buNone/>
            </a:pPr>
            <a:r>
              <a:rPr lang="en-US" sz="1591" u="sng">
                <a:solidFill>
                  <a:srgbClr val="F0DFC8"/>
                </a:solidFill>
                <a:latin typeface="Sorts Mill Goudy"/>
                <a:ea typeface="Sorts Mill Goudy"/>
                <a:cs typeface="Sorts Mill Goudy"/>
                <a:sym typeface="Sorts Mill Goudy"/>
                <a:hlinkClick r:id="rId11">
                  <a:extLst>
                    <a:ext uri="{A12FA001-AC4F-418D-AE19-62706E023703}">
                      <ahyp:hlinkClr xmlns:ahyp="http://schemas.microsoft.com/office/drawing/2018/hyperlinkcolor" val="tx"/>
                    </a:ext>
                  </a:extLst>
                </a:hlinkClick>
              </a:rPr>
              <a:t>Louisiana Purchase</a:t>
            </a:r>
            <a:endParaRPr/>
          </a:p>
        </p:txBody>
      </p:sp>
      <p:sp>
        <p:nvSpPr>
          <p:cNvPr id="226" name="Google Shape;226;p4"/>
          <p:cNvSpPr txBox="1"/>
          <p:nvPr/>
        </p:nvSpPr>
        <p:spPr>
          <a:xfrm>
            <a:off x="7960753" y="2429453"/>
            <a:ext cx="1192874" cy="635046"/>
          </a:xfrm>
          <a:prstGeom prst="rect">
            <a:avLst/>
          </a:prstGeom>
          <a:noFill/>
          <a:ln>
            <a:noFill/>
          </a:ln>
        </p:spPr>
        <p:txBody>
          <a:bodyPr spcFirstLastPara="1" wrap="square" lIns="0" tIns="0" rIns="0" bIns="0" anchor="t" anchorCtr="0">
            <a:spAutoFit/>
          </a:bodyPr>
          <a:lstStyle/>
          <a:p>
            <a:pPr marL="0" marR="0" lvl="0" indent="0" algn="ctr" rtl="0">
              <a:lnSpc>
                <a:spcPct val="137993"/>
              </a:lnSpc>
              <a:spcBef>
                <a:spcPts val="0"/>
              </a:spcBef>
              <a:spcAft>
                <a:spcPts val="0"/>
              </a:spcAft>
              <a:buNone/>
            </a:pPr>
            <a:r>
              <a:rPr lang="en-US" sz="1216" u="sng">
                <a:solidFill>
                  <a:srgbClr val="F0DFC8"/>
                </a:solidFill>
                <a:latin typeface="Sorts Mill Goudy"/>
                <a:ea typeface="Sorts Mill Goudy"/>
                <a:cs typeface="Sorts Mill Goudy"/>
                <a:sym typeface="Sorts Mill Goudy"/>
                <a:hlinkClick r:id="rId12">
                  <a:extLst>
                    <a:ext uri="{A12FA001-AC4F-418D-AE19-62706E023703}">
                      <ahyp:hlinkClr xmlns:ahyp="http://schemas.microsoft.com/office/drawing/2018/hyperlinkcolor" val="tx"/>
                    </a:ext>
                  </a:extLst>
                </a:hlinkClick>
              </a:rPr>
              <a:t>Missouri Compromise </a:t>
            </a:r>
            <a:endParaRPr/>
          </a:p>
          <a:p>
            <a:pPr marL="0" marR="0" lvl="0" indent="0" algn="ctr" rtl="0">
              <a:lnSpc>
                <a:spcPct val="137993"/>
              </a:lnSpc>
              <a:spcBef>
                <a:spcPts val="0"/>
              </a:spcBef>
              <a:spcAft>
                <a:spcPts val="0"/>
              </a:spcAft>
              <a:buNone/>
            </a:pPr>
            <a:r>
              <a:rPr lang="en-US" sz="1216" u="sng">
                <a:solidFill>
                  <a:srgbClr val="F0DFC8"/>
                </a:solidFill>
                <a:latin typeface="Sorts Mill Goudy"/>
                <a:ea typeface="Sorts Mill Goudy"/>
                <a:cs typeface="Sorts Mill Goudy"/>
                <a:sym typeface="Sorts Mill Goudy"/>
                <a:hlinkClick r:id="rId12">
                  <a:extLst>
                    <a:ext uri="{A12FA001-AC4F-418D-AE19-62706E023703}">
                      <ahyp:hlinkClr xmlns:ahyp="http://schemas.microsoft.com/office/drawing/2018/hyperlinkcolor" val="tx"/>
                    </a:ext>
                  </a:extLst>
                </a:hlinkClick>
              </a:rPr>
              <a:t>of 1820 </a:t>
            </a:r>
            <a:endParaRPr/>
          </a:p>
        </p:txBody>
      </p:sp>
      <p:sp>
        <p:nvSpPr>
          <p:cNvPr id="227" name="Google Shape;227;p4"/>
          <p:cNvSpPr txBox="1"/>
          <p:nvPr/>
        </p:nvSpPr>
        <p:spPr>
          <a:xfrm>
            <a:off x="7539637" y="3833472"/>
            <a:ext cx="1192874" cy="467372"/>
          </a:xfrm>
          <a:prstGeom prst="rect">
            <a:avLst/>
          </a:prstGeom>
          <a:noFill/>
          <a:ln>
            <a:noFill/>
          </a:ln>
        </p:spPr>
        <p:txBody>
          <a:bodyPr spcFirstLastPara="1" wrap="square" lIns="0" tIns="0" rIns="0" bIns="0" anchor="t" anchorCtr="0">
            <a:spAutoFit/>
          </a:bodyPr>
          <a:lstStyle/>
          <a:p>
            <a:pPr marL="0" marR="0" lvl="0" indent="0" algn="ctr" rtl="0">
              <a:lnSpc>
                <a:spcPct val="138061"/>
              </a:lnSpc>
              <a:spcBef>
                <a:spcPts val="0"/>
              </a:spcBef>
              <a:spcAft>
                <a:spcPts val="0"/>
              </a:spcAft>
              <a:buNone/>
            </a:pPr>
            <a:r>
              <a:rPr lang="en-US" sz="1403" u="sng" dirty="0">
                <a:solidFill>
                  <a:srgbClr val="F0DFC8"/>
                </a:solidFill>
                <a:latin typeface="Sorts Mill Goudy"/>
                <a:ea typeface="Sorts Mill Goudy"/>
                <a:cs typeface="Sorts Mill Goudy"/>
                <a:sym typeface="Sorts Mill Goudy"/>
                <a:hlinkClick r:id="rId13">
                  <a:extLst>
                    <a:ext uri="{A12FA001-AC4F-418D-AE19-62706E023703}">
                      <ahyp:hlinkClr xmlns:ahyp="http://schemas.microsoft.com/office/drawing/2018/hyperlinkcolor" val="tx"/>
                    </a:ext>
                  </a:extLst>
                </a:hlinkClick>
              </a:rPr>
              <a:t>Mexican American War</a:t>
            </a:r>
            <a:endParaRPr dirty="0"/>
          </a:p>
        </p:txBody>
      </p:sp>
      <p:sp>
        <p:nvSpPr>
          <p:cNvPr id="228" name="Google Shape;228;p4"/>
          <p:cNvSpPr txBox="1"/>
          <p:nvPr/>
        </p:nvSpPr>
        <p:spPr>
          <a:xfrm>
            <a:off x="5730978" y="3839093"/>
            <a:ext cx="1192874" cy="598112"/>
          </a:xfrm>
          <a:prstGeom prst="rect">
            <a:avLst/>
          </a:prstGeom>
          <a:noFill/>
          <a:ln>
            <a:noFill/>
          </a:ln>
        </p:spPr>
        <p:txBody>
          <a:bodyPr spcFirstLastPara="1" wrap="square" lIns="0" tIns="0" rIns="0" bIns="0" anchor="t" anchorCtr="0">
            <a:spAutoFit/>
          </a:bodyPr>
          <a:lstStyle/>
          <a:p>
            <a:pPr marL="0" marR="0" algn="ctr">
              <a:lnSpc>
                <a:spcPct val="115000"/>
              </a:lnSpc>
              <a:spcAft>
                <a:spcPts val="800"/>
              </a:spcAft>
            </a:pPr>
            <a:r>
              <a:rPr lang="en-US" dirty="0">
                <a:solidFill>
                  <a:schemeClr val="accent3">
                    <a:lumMod val="40000"/>
                    <a:lumOff val="60000"/>
                  </a:schemeClr>
                </a:solidFill>
                <a:latin typeface="Sorts Mill Goudy" panose="020B0604020202020204" charset="0"/>
                <a:hlinkClick r:id="rId14">
                  <a:extLst>
                    <a:ext uri="{A12FA001-AC4F-418D-AE19-62706E023703}">
                      <ahyp:hlinkClr xmlns:ahyp="http://schemas.microsoft.com/office/drawing/2018/hyperlinkcolor" val="tx"/>
                    </a:ext>
                  </a:extLst>
                </a:hlinkClick>
              </a:rPr>
              <a:t>US Annexes Texas</a:t>
            </a:r>
            <a:endParaRPr lang="en-US" dirty="0">
              <a:solidFill>
                <a:schemeClr val="accent3">
                  <a:lumMod val="40000"/>
                  <a:lumOff val="60000"/>
                </a:schemeClr>
              </a:solidFill>
              <a:latin typeface="Sorts Mill Goudy" panose="020B0604020202020204" charset="0"/>
            </a:endParaRPr>
          </a:p>
        </p:txBody>
      </p:sp>
      <p:sp>
        <p:nvSpPr>
          <p:cNvPr id="229" name="Google Shape;229;p4"/>
          <p:cNvSpPr txBox="1"/>
          <p:nvPr/>
        </p:nvSpPr>
        <p:spPr>
          <a:xfrm>
            <a:off x="6844544" y="5162090"/>
            <a:ext cx="1192874" cy="515013"/>
          </a:xfrm>
          <a:prstGeom prst="rect">
            <a:avLst/>
          </a:prstGeom>
          <a:noFill/>
          <a:ln>
            <a:noFill/>
          </a:ln>
        </p:spPr>
        <p:txBody>
          <a:bodyPr spcFirstLastPara="1" wrap="square" lIns="0" tIns="0" rIns="0" bIns="0" anchor="t" anchorCtr="0">
            <a:spAutoFit/>
          </a:bodyPr>
          <a:lstStyle/>
          <a:p>
            <a:pPr marL="0" marR="0" lvl="0" indent="0" algn="ctr" rtl="0">
              <a:lnSpc>
                <a:spcPct val="138009"/>
              </a:lnSpc>
              <a:spcBef>
                <a:spcPts val="0"/>
              </a:spcBef>
              <a:spcAft>
                <a:spcPts val="0"/>
              </a:spcAft>
              <a:buNone/>
            </a:pPr>
            <a:r>
              <a:rPr lang="en-US" sz="1497" u="sng">
                <a:solidFill>
                  <a:srgbClr val="F0DFC8"/>
                </a:solidFill>
                <a:latin typeface="Sorts Mill Goudy"/>
                <a:ea typeface="Sorts Mill Goudy"/>
                <a:cs typeface="Sorts Mill Goudy"/>
                <a:sym typeface="Sorts Mill Goudy"/>
                <a:hlinkClick r:id="rId15">
                  <a:extLst>
                    <a:ext uri="{A12FA001-AC4F-418D-AE19-62706E023703}">
                      <ahyp:hlinkClr xmlns:ahyp="http://schemas.microsoft.com/office/drawing/2018/hyperlinkcolor" val="tx"/>
                    </a:ext>
                  </a:extLst>
                </a:hlinkClick>
              </a:rPr>
              <a:t>Compromise of 1850</a:t>
            </a:r>
            <a:endParaRPr/>
          </a:p>
        </p:txBody>
      </p:sp>
      <p:sp>
        <p:nvSpPr>
          <p:cNvPr id="230" name="Google Shape;230;p4"/>
          <p:cNvSpPr txBox="1"/>
          <p:nvPr/>
        </p:nvSpPr>
        <p:spPr>
          <a:xfrm>
            <a:off x="3971852" y="3824543"/>
            <a:ext cx="1192874" cy="673005"/>
          </a:xfrm>
          <a:prstGeom prst="rect">
            <a:avLst/>
          </a:prstGeom>
          <a:noFill/>
          <a:ln>
            <a:noFill/>
          </a:ln>
        </p:spPr>
        <p:txBody>
          <a:bodyPr spcFirstLastPara="1" wrap="square" lIns="0" tIns="0" rIns="0" bIns="0" anchor="t" anchorCtr="0">
            <a:spAutoFit/>
          </a:bodyPr>
          <a:lstStyle/>
          <a:p>
            <a:pPr marL="0" marR="0" lvl="0" indent="0" algn="ctr" rtl="0">
              <a:lnSpc>
                <a:spcPct val="138015"/>
              </a:lnSpc>
              <a:spcBef>
                <a:spcPts val="0"/>
              </a:spcBef>
              <a:spcAft>
                <a:spcPts val="0"/>
              </a:spcAft>
              <a:buNone/>
            </a:pPr>
            <a:r>
              <a:rPr lang="en-US" sz="1310" u="sng" dirty="0">
                <a:solidFill>
                  <a:srgbClr val="F0DFC8"/>
                </a:solidFill>
                <a:latin typeface="Sorts Mill Goudy"/>
                <a:ea typeface="Sorts Mill Goudy"/>
                <a:cs typeface="Sorts Mill Goudy"/>
                <a:sym typeface="Sorts Mill Goudy"/>
                <a:hlinkClick r:id="rId16">
                  <a:extLst>
                    <a:ext uri="{A12FA001-AC4F-418D-AE19-62706E023703}">
                      <ahyp:hlinkClr xmlns:ahyp="http://schemas.microsoft.com/office/drawing/2018/hyperlinkcolor" val="tx"/>
                    </a:ext>
                  </a:extLst>
                </a:hlinkClick>
              </a:rPr>
              <a:t>Manifest Destiny </a:t>
            </a:r>
            <a:endParaRPr dirty="0"/>
          </a:p>
          <a:p>
            <a:pPr marL="0" marR="0" lvl="0" indent="0" algn="ctr" rtl="0">
              <a:lnSpc>
                <a:spcPct val="138015"/>
              </a:lnSpc>
              <a:spcBef>
                <a:spcPts val="0"/>
              </a:spcBef>
              <a:spcAft>
                <a:spcPts val="0"/>
              </a:spcAft>
              <a:buNone/>
            </a:pPr>
            <a:r>
              <a:rPr lang="en-US" sz="1310" u="sng" dirty="0">
                <a:solidFill>
                  <a:srgbClr val="F0DFC8"/>
                </a:solidFill>
                <a:latin typeface="Sorts Mill Goudy"/>
                <a:ea typeface="Sorts Mill Goudy"/>
                <a:cs typeface="Sorts Mill Goudy"/>
                <a:sym typeface="Sorts Mill Goudy"/>
                <a:hlinkClick r:id="rId16">
                  <a:extLst>
                    <a:ext uri="{A12FA001-AC4F-418D-AE19-62706E023703}">
                      <ahyp:hlinkClr xmlns:ahyp="http://schemas.microsoft.com/office/drawing/2018/hyperlinkcolor" val="tx"/>
                    </a:ext>
                  </a:extLst>
                </a:hlinkClick>
              </a:rPr>
              <a:t>Election</a:t>
            </a:r>
            <a:endParaRPr dirty="0"/>
          </a:p>
        </p:txBody>
      </p:sp>
      <p:sp>
        <p:nvSpPr>
          <p:cNvPr id="231" name="Google Shape;231;p4"/>
          <p:cNvSpPr txBox="1"/>
          <p:nvPr/>
        </p:nvSpPr>
        <p:spPr>
          <a:xfrm>
            <a:off x="5031620" y="5153012"/>
            <a:ext cx="1192874" cy="635046"/>
          </a:xfrm>
          <a:prstGeom prst="rect">
            <a:avLst/>
          </a:prstGeom>
          <a:noFill/>
          <a:ln>
            <a:noFill/>
          </a:ln>
        </p:spPr>
        <p:txBody>
          <a:bodyPr spcFirstLastPara="1" wrap="square" lIns="0" tIns="0" rIns="0" bIns="0" anchor="t" anchorCtr="0">
            <a:spAutoFit/>
          </a:bodyPr>
          <a:lstStyle/>
          <a:p>
            <a:pPr marL="0" marR="0" lvl="0" indent="0" algn="ctr" rtl="0">
              <a:lnSpc>
                <a:spcPct val="137993"/>
              </a:lnSpc>
              <a:spcBef>
                <a:spcPts val="0"/>
              </a:spcBef>
              <a:spcAft>
                <a:spcPts val="0"/>
              </a:spcAft>
              <a:buNone/>
            </a:pPr>
            <a:r>
              <a:rPr lang="en-US" sz="1216" u="sng" dirty="0">
                <a:solidFill>
                  <a:srgbClr val="F0DFC8"/>
                </a:solidFill>
                <a:latin typeface="Sorts Mill Goudy"/>
                <a:ea typeface="Sorts Mill Goudy"/>
                <a:cs typeface="Sorts Mill Goudy"/>
                <a:sym typeface="Sorts Mill Goudy"/>
                <a:hlinkClick r:id="rId17">
                  <a:extLst>
                    <a:ext uri="{A12FA001-AC4F-418D-AE19-62706E023703}">
                      <ahyp:hlinkClr xmlns:ahyp="http://schemas.microsoft.com/office/drawing/2018/hyperlinkcolor" val="tx"/>
                    </a:ext>
                  </a:extLst>
                </a:hlinkClick>
              </a:rPr>
              <a:t>Treaty of Guadalupe Hidalgo</a:t>
            </a:r>
            <a:endParaRPr dirty="0"/>
          </a:p>
        </p:txBody>
      </p:sp>
      <p:sp>
        <p:nvSpPr>
          <p:cNvPr id="232" name="Google Shape;232;p4"/>
          <p:cNvSpPr/>
          <p:nvPr/>
        </p:nvSpPr>
        <p:spPr>
          <a:xfrm rot="-4014256">
            <a:off x="2060661" y="4725901"/>
            <a:ext cx="1120771" cy="4532528"/>
          </a:xfrm>
          <a:custGeom>
            <a:avLst/>
            <a:gdLst/>
            <a:ahLst/>
            <a:cxnLst/>
            <a:rect l="l" t="t" r="r" b="b"/>
            <a:pathLst>
              <a:path w="1195489" h="4834697" extrusionOk="0">
                <a:moveTo>
                  <a:pt x="0" y="0"/>
                </a:moveTo>
                <a:lnTo>
                  <a:pt x="1195489" y="0"/>
                </a:lnTo>
                <a:lnTo>
                  <a:pt x="1195489" y="4834698"/>
                </a:lnTo>
                <a:lnTo>
                  <a:pt x="0" y="4834698"/>
                </a:lnTo>
                <a:lnTo>
                  <a:pt x="0" y="0"/>
                </a:lnTo>
                <a:close/>
              </a:path>
            </a:pathLst>
          </a:custGeom>
          <a:blipFill rotWithShape="1">
            <a:blip r:embed="rId4">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33" name="Google Shape;233;p4"/>
          <p:cNvSpPr/>
          <p:nvPr/>
        </p:nvSpPr>
        <p:spPr>
          <a:xfrm rot="8441789">
            <a:off x="1253311" y="5963882"/>
            <a:ext cx="902414" cy="950819"/>
          </a:xfrm>
          <a:custGeom>
            <a:avLst/>
            <a:gdLst/>
            <a:ahLst/>
            <a:cxnLst/>
            <a:rect l="l" t="t" r="r" b="b"/>
            <a:pathLst>
              <a:path w="962575" h="1014207" extrusionOk="0">
                <a:moveTo>
                  <a:pt x="0" y="0"/>
                </a:moveTo>
                <a:lnTo>
                  <a:pt x="962575" y="0"/>
                </a:lnTo>
                <a:lnTo>
                  <a:pt x="962575" y="1014207"/>
                </a:lnTo>
                <a:lnTo>
                  <a:pt x="0" y="1014207"/>
                </a:lnTo>
                <a:lnTo>
                  <a:pt x="0" y="0"/>
                </a:lnTo>
                <a:close/>
              </a:path>
            </a:pathLst>
          </a:custGeom>
          <a:blipFill rotWithShape="1">
            <a:blip r:embed="rId6">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p:txBody>
      </p:sp>
      <p:sp>
        <p:nvSpPr>
          <p:cNvPr id="234" name="Google Shape;234;p4"/>
          <p:cNvSpPr txBox="1"/>
          <p:nvPr/>
        </p:nvSpPr>
        <p:spPr>
          <a:xfrm>
            <a:off x="2909744" y="362754"/>
            <a:ext cx="6479606" cy="865173"/>
          </a:xfrm>
          <a:prstGeom prst="rect">
            <a:avLst/>
          </a:prstGeom>
          <a:noFill/>
          <a:ln>
            <a:noFill/>
          </a:ln>
        </p:spPr>
        <p:txBody>
          <a:bodyPr spcFirstLastPara="1" wrap="square" lIns="0" tIns="0" rIns="0" bIns="0" anchor="t" anchorCtr="0">
            <a:spAutoFit/>
          </a:bodyPr>
          <a:lstStyle/>
          <a:p>
            <a:pPr marL="0" marR="0" lvl="0" indent="0" algn="ctr" rtl="0">
              <a:lnSpc>
                <a:spcPct val="140039"/>
              </a:lnSpc>
              <a:spcBef>
                <a:spcPts val="0"/>
              </a:spcBef>
              <a:spcAft>
                <a:spcPts val="0"/>
              </a:spcAft>
              <a:buNone/>
            </a:pPr>
            <a:r>
              <a:rPr lang="en-US" sz="4016" dirty="0">
                <a:solidFill>
                  <a:srgbClr val="303030"/>
                </a:solidFill>
                <a:latin typeface="Arial"/>
                <a:ea typeface="Arial"/>
                <a:cs typeface="Arial"/>
                <a:sym typeface="Arial"/>
              </a:rPr>
              <a:t>WHAT LED UP TO THE</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5"/>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dirty="0"/>
              <a:t>Compromise of 1850 Video</a:t>
            </a:r>
            <a:endParaRPr dirty="0"/>
          </a:p>
        </p:txBody>
      </p:sp>
      <p:sp>
        <p:nvSpPr>
          <p:cNvPr id="240" name="Google Shape;240;p5"/>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algn="ctr">
              <a:spcBef>
                <a:spcPts val="0"/>
              </a:spcBef>
            </a:pPr>
            <a:endParaRPr lang="en-US" sz="28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3"/>
            </a:endParaRPr>
          </a:p>
          <a:p>
            <a:pPr marL="342900" algn="ctr">
              <a:spcBef>
                <a:spcPts val="0"/>
              </a:spcBef>
            </a:pPr>
            <a:endParaRPr lang="en-US" sz="28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3"/>
            </a:endParaRPr>
          </a:p>
          <a:p>
            <a:pPr marL="342900" algn="ctr">
              <a:spcBef>
                <a:spcPts val="0"/>
              </a:spcBef>
            </a:pPr>
            <a:endParaRPr lang="en-US" sz="28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3"/>
            </a:endParaRPr>
          </a:p>
          <a:p>
            <a:pPr marL="0" indent="0">
              <a:spcBef>
                <a:spcPts val="0"/>
              </a:spcBef>
              <a:buNone/>
            </a:pPr>
            <a:r>
              <a:rPr lang="en-US" sz="28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hlinkClick r:id="rId4"/>
              </a:rPr>
              <a:t>The Compromise of 1850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l" rtl="0">
              <a:spcBef>
                <a:spcPts val="0"/>
              </a:spcBef>
              <a:spcAft>
                <a:spcPts val="0"/>
              </a:spcAft>
              <a:buSzPts val="1800"/>
              <a:buChar char="🠶"/>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6"/>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dirty="0"/>
              <a:t>The Compromise of 1850 Overview</a:t>
            </a:r>
            <a:endParaRPr dirty="0"/>
          </a:p>
        </p:txBody>
      </p:sp>
      <p:sp>
        <p:nvSpPr>
          <p:cNvPr id="246" name="Google Shape;246;p6"/>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800"/>
              <a:buChar char="🠶"/>
            </a:pPr>
            <a:r>
              <a:rPr lang="en-US" sz="2800" dirty="0">
                <a:latin typeface="Arial"/>
                <a:ea typeface="Arial"/>
                <a:cs typeface="Arial"/>
                <a:sym typeface="Arial"/>
              </a:rPr>
              <a:t>The Compromise of 1850 was a series of bills passed mainly to address issues related to slavery in newly acquired territories following the Mexican American War. The bills provided for slavery to be decided by popular sovereignty in the admission of new states, prohibited the slave trade in Washington DC, settled a Texas boundary dispute, and established a stricter fugitive slave law.</a:t>
            </a:r>
            <a:endParaRPr dirty="0"/>
          </a:p>
          <a:p>
            <a:pPr marL="342900" lvl="0" indent="-228600" algn="l" rtl="0">
              <a:spcBef>
                <a:spcPts val="1000"/>
              </a:spcBef>
              <a:spcAft>
                <a:spcPts val="0"/>
              </a:spcAft>
              <a:buSzPts val="18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pic>
        <p:nvPicPr>
          <p:cNvPr id="251" name="Google Shape;251;p7" descr="usterritorialacquisitions.jpg"/>
          <p:cNvPicPr preferRelativeResize="0">
            <a:picLocks noGrp="1"/>
          </p:cNvPicPr>
          <p:nvPr>
            <p:ph type="body" idx="4294967295"/>
          </p:nvPr>
        </p:nvPicPr>
        <p:blipFill rotWithShape="1">
          <a:blip r:embed="rId3">
            <a:alphaModFix/>
          </a:blip>
          <a:srcRect/>
          <a:stretch/>
        </p:blipFill>
        <p:spPr>
          <a:xfrm>
            <a:off x="1524000" y="457201"/>
            <a:ext cx="9159529" cy="61944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8"/>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a:t>Components of the Compromise of 1850</a:t>
            </a:r>
            <a:endParaRPr/>
          </a:p>
        </p:txBody>
      </p:sp>
      <p:sp>
        <p:nvSpPr>
          <p:cNvPr id="257" name="Google Shape;257;p8"/>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SzPts val="2800"/>
              <a:buChar char="🠶"/>
            </a:pPr>
            <a:r>
              <a:rPr lang="en-US" sz="2800" dirty="0"/>
              <a:t>California admitted as a free state</a:t>
            </a:r>
            <a:endParaRPr dirty="0"/>
          </a:p>
          <a:p>
            <a:pPr marL="342900" lvl="0" indent="-342900" algn="l" rtl="0">
              <a:spcBef>
                <a:spcPts val="1000"/>
              </a:spcBef>
              <a:spcAft>
                <a:spcPts val="0"/>
              </a:spcAft>
              <a:buSzPts val="2800"/>
              <a:buChar char="🠶"/>
            </a:pPr>
            <a:r>
              <a:rPr lang="en-US" sz="2800" dirty="0"/>
              <a:t>Territory disputed by Texas and New Mexico go to New Mexico</a:t>
            </a:r>
            <a:endParaRPr dirty="0"/>
          </a:p>
          <a:p>
            <a:pPr marL="342900" lvl="0" indent="-342900" algn="l" rtl="0">
              <a:spcBef>
                <a:spcPts val="1000"/>
              </a:spcBef>
              <a:spcAft>
                <a:spcPts val="0"/>
              </a:spcAft>
              <a:buSzPts val="2800"/>
              <a:buChar char="🠶"/>
            </a:pPr>
            <a:r>
              <a:rPr lang="en-US" sz="2800" dirty="0"/>
              <a:t>Abolition of slave trade (not slavery) in Washington, DC</a:t>
            </a:r>
            <a:endParaRPr dirty="0"/>
          </a:p>
          <a:p>
            <a:pPr marL="342900" lvl="0" indent="-342900" algn="l" rtl="0">
              <a:spcBef>
                <a:spcPts val="1000"/>
              </a:spcBef>
              <a:spcAft>
                <a:spcPts val="0"/>
              </a:spcAft>
              <a:buSzPts val="2800"/>
              <a:buChar char="🠶"/>
            </a:pPr>
            <a:r>
              <a:rPr lang="en-US" sz="2800" dirty="0"/>
              <a:t>New Mexico and Utah secure popular sovereignty</a:t>
            </a:r>
            <a:endParaRPr dirty="0"/>
          </a:p>
          <a:p>
            <a:pPr marL="342900" lvl="0" indent="-342900" algn="l" rtl="0">
              <a:spcBef>
                <a:spcPts val="1000"/>
              </a:spcBef>
              <a:spcAft>
                <a:spcPts val="0"/>
              </a:spcAft>
              <a:buSzPts val="2800"/>
              <a:buChar char="🠶"/>
            </a:pPr>
            <a:r>
              <a:rPr lang="en-US" sz="2800" dirty="0"/>
              <a:t>Texas to receive $10 million from the federal government</a:t>
            </a:r>
            <a:endParaRPr dirty="0"/>
          </a:p>
          <a:p>
            <a:pPr marL="342900" lvl="0" indent="-342900" algn="l" rtl="0">
              <a:spcBef>
                <a:spcPts val="1000"/>
              </a:spcBef>
              <a:spcAft>
                <a:spcPts val="0"/>
              </a:spcAft>
              <a:buSzPts val="2800"/>
              <a:buChar char="🠶"/>
            </a:pPr>
            <a:r>
              <a:rPr lang="en-US" sz="2800" dirty="0"/>
              <a:t> New, very strict, Fugitive Slave Act</a:t>
            </a:r>
            <a:endParaRPr dirty="0"/>
          </a:p>
          <a:p>
            <a:pPr marL="342900" lvl="0" indent="-228600" algn="l" rtl="0">
              <a:spcBef>
                <a:spcPts val="1000"/>
              </a:spcBef>
              <a:spcAft>
                <a:spcPts val="0"/>
              </a:spcAft>
              <a:buSzPts val="18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9"/>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262626"/>
              </a:buClr>
              <a:buSzPts val="3600"/>
              <a:buFont typeface="Century Gothic"/>
              <a:buNone/>
            </a:pPr>
            <a:r>
              <a:rPr lang="en-US"/>
              <a:t>Fugitive Slave Act</a:t>
            </a:r>
            <a:endParaRPr/>
          </a:p>
        </p:txBody>
      </p:sp>
      <p:sp>
        <p:nvSpPr>
          <p:cNvPr id="263" name="Google Shape;263;p9"/>
          <p:cNvSpPr txBox="1">
            <a:spLocks noGrp="1"/>
          </p:cNvSpPr>
          <p:nvPr>
            <p:ph type="body" idx="1"/>
          </p:nvPr>
        </p:nvSpPr>
        <p:spPr>
          <a:xfrm>
            <a:off x="2292350" y="1752601"/>
            <a:ext cx="7289800" cy="4556125"/>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SzPct val="100000"/>
              <a:buChar char="🠶"/>
            </a:pPr>
            <a:r>
              <a:rPr lang="en-US" dirty="0"/>
              <a:t>Single major success for slave holding states</a:t>
            </a:r>
            <a:endParaRPr dirty="0"/>
          </a:p>
          <a:p>
            <a:pPr marL="342900" lvl="0" indent="-342900" algn="l" rtl="0">
              <a:spcBef>
                <a:spcPts val="1000"/>
              </a:spcBef>
              <a:spcAft>
                <a:spcPts val="0"/>
              </a:spcAft>
              <a:buSzPct val="100000"/>
              <a:buChar char="🠶"/>
            </a:pPr>
            <a:r>
              <a:rPr lang="en-US" dirty="0"/>
              <a:t>Angry anti-slavery advocates were angry and tried to find loopholes</a:t>
            </a:r>
            <a:endParaRPr dirty="0"/>
          </a:p>
          <a:p>
            <a:pPr marL="342900" lvl="0" indent="-342900" algn="l" rtl="0">
              <a:spcBef>
                <a:spcPts val="1000"/>
              </a:spcBef>
              <a:spcAft>
                <a:spcPts val="0"/>
              </a:spcAft>
              <a:buSzPct val="100000"/>
              <a:buChar char="🠶"/>
            </a:pPr>
            <a:r>
              <a:rPr lang="en-US" dirty="0"/>
              <a:t>Personal liberty laws were established as early as the </a:t>
            </a:r>
            <a:r>
              <a:rPr lang="en-US" dirty="0" err="1"/>
              <a:t>1830’s</a:t>
            </a:r>
            <a:r>
              <a:rPr lang="en-US" dirty="0"/>
              <a:t>  in some northern states that did not require citizens to turn in runaway slaves.  These laws prohibited federal officers from using jails, etc. </a:t>
            </a:r>
            <a:endParaRPr dirty="0"/>
          </a:p>
          <a:p>
            <a:pPr marL="342900" lvl="0" indent="-342900" algn="l" rtl="0">
              <a:spcBef>
                <a:spcPts val="1000"/>
              </a:spcBef>
              <a:spcAft>
                <a:spcPts val="0"/>
              </a:spcAft>
              <a:buSzPct val="100000"/>
              <a:buChar char="🠶"/>
            </a:pPr>
            <a:r>
              <a:rPr lang="en-US" dirty="0"/>
              <a:t>The U.S. Supreme Court affirmed the rights of slaveholders to capture runaways.</a:t>
            </a:r>
            <a:endParaRPr dirty="0"/>
          </a:p>
          <a:p>
            <a:pPr marL="342900" lvl="0" indent="-342900" algn="l" rtl="0">
              <a:spcBef>
                <a:spcPts val="1000"/>
              </a:spcBef>
              <a:spcAft>
                <a:spcPts val="0"/>
              </a:spcAft>
              <a:buSzPct val="100000"/>
              <a:buChar char="🠶"/>
            </a:pPr>
            <a:r>
              <a:rPr lang="en-US" dirty="0"/>
              <a:t>The law further increased sectional tensions</a:t>
            </a:r>
            <a:endParaRPr dirty="0"/>
          </a:p>
          <a:p>
            <a:pPr marL="342900" lvl="0" indent="-342900" algn="l" rtl="0">
              <a:spcBef>
                <a:spcPts val="1000"/>
              </a:spcBef>
              <a:spcAft>
                <a:spcPts val="0"/>
              </a:spcAft>
              <a:buSzPct val="100000"/>
              <a:buChar char="🠶"/>
            </a:pPr>
            <a:r>
              <a:rPr lang="en-US" dirty="0"/>
              <a:t>This law created and funded federal agents to capture runaways</a:t>
            </a:r>
            <a:endParaRPr dirty="0"/>
          </a:p>
          <a:p>
            <a:pPr marL="342900" lvl="0" indent="-342900" algn="l" rtl="0">
              <a:spcBef>
                <a:spcPts val="1000"/>
              </a:spcBef>
              <a:spcAft>
                <a:spcPts val="0"/>
              </a:spcAft>
              <a:buSzPct val="100000"/>
              <a:buChar char="🠶"/>
            </a:pPr>
            <a:r>
              <a:rPr lang="en-US" dirty="0"/>
              <a:t>Connecticut appointed commissioners decide if people were free or runaways and got paid a double fee for runaways.</a:t>
            </a:r>
            <a:endParaRPr dirty="0"/>
          </a:p>
          <a:p>
            <a:pPr marL="342900" lvl="0" indent="-342900" algn="l" rtl="0">
              <a:spcBef>
                <a:spcPts val="1000"/>
              </a:spcBef>
              <a:spcAft>
                <a:spcPts val="0"/>
              </a:spcAft>
              <a:buSzPct val="100000"/>
              <a:buChar char="🠶"/>
            </a:pPr>
            <a:r>
              <a:rPr lang="en-US" dirty="0"/>
              <a:t>$1000 fee and up to a year in jail for helping runaways</a:t>
            </a:r>
            <a:endParaRPr dirty="0"/>
          </a:p>
        </p:txBody>
      </p:sp>
    </p:spTree>
  </p:cSld>
  <p:clrMapOvr>
    <a:masterClrMapping/>
  </p:clrMapOvr>
</p:sld>
</file>

<file path=ppt/theme/theme1.xml><?xml version="1.0" encoding="utf-8"?>
<a:theme xmlns:a="http://schemas.openxmlformats.org/drawingml/2006/main"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953</Words>
  <Application>Microsoft Office PowerPoint</Application>
  <PresentationFormat>Widescreen</PresentationFormat>
  <Paragraphs>94</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Century Gothic</vt:lpstr>
      <vt:lpstr>Sorts Mill Goudy</vt:lpstr>
      <vt:lpstr>Arial</vt:lpstr>
      <vt:lpstr>Montserrat</vt:lpstr>
      <vt:lpstr>Aptos</vt:lpstr>
      <vt:lpstr>Noto Sans Symbols</vt:lpstr>
      <vt:lpstr>Wisp</vt:lpstr>
      <vt:lpstr>Compromise of 1850</vt:lpstr>
      <vt:lpstr>Objectives</vt:lpstr>
      <vt:lpstr>Vocabulary and Key Figures</vt:lpstr>
      <vt:lpstr>PowerPoint Presentation</vt:lpstr>
      <vt:lpstr>Compromise of 1850 Video</vt:lpstr>
      <vt:lpstr>The Compromise of 1850 Overview</vt:lpstr>
      <vt:lpstr>PowerPoint Presentation</vt:lpstr>
      <vt:lpstr>Components of the Compromise of 1850</vt:lpstr>
      <vt:lpstr>Fugitive Slave Act</vt:lpstr>
      <vt:lpstr>Fugitive Slave Clause in the US Constitution </vt:lpstr>
      <vt:lpstr>Fugitive Slave Law 1850</vt:lpstr>
      <vt:lpstr>Sample Item #1</vt:lpstr>
      <vt:lpstr>Sample Item #2</vt:lpstr>
      <vt:lpstr>Sample Item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Cathryn Goble</dc:creator>
  <cp:lastModifiedBy>Stephen Masyada</cp:lastModifiedBy>
  <cp:revision>3</cp:revision>
  <dcterms:created xsi:type="dcterms:W3CDTF">2025-02-01T14:45:35Z</dcterms:created>
  <dcterms:modified xsi:type="dcterms:W3CDTF">2025-04-18T19:11:26Z</dcterms:modified>
</cp:coreProperties>
</file>