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64" r:id="rId4"/>
    <p:sldId id="266"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33" autoAdjust="0"/>
    <p:restoredTop sz="94660"/>
  </p:normalViewPr>
  <p:slideViewPr>
    <p:cSldViewPr snapToGrid="0" showGuides="1">
      <p:cViewPr>
        <p:scale>
          <a:sx n="90" d="100"/>
          <a:sy n="90" d="100"/>
        </p:scale>
        <p:origin x="990" y="234"/>
      </p:cViewPr>
      <p:guideLst>
        <p:guide orient="horz" pos="2160"/>
        <p:guide pos="3840"/>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BA04C1-52EB-4A53-986C-914C6CCA3FD2}" type="datetimeFigureOut">
              <a:rPr lang="en-US" smtClean="0"/>
              <a:t>1/15/2025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097222-136E-4290-92D4-B7DB2424758D}" type="slidenum">
              <a:rPr lang="en-US" smtClean="0"/>
              <a:t>‹#›</a:t>
            </a:fld>
            <a:endParaRPr lang="en-US"/>
          </a:p>
        </p:txBody>
      </p:sp>
    </p:spTree>
    <p:extLst>
      <p:ext uri="{BB962C8B-B14F-4D97-AF65-F5344CB8AC3E}">
        <p14:creationId xmlns:p14="http://schemas.microsoft.com/office/powerpoint/2010/main" val="591302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t>
            </a:r>
          </a:p>
        </p:txBody>
      </p:sp>
      <p:sp>
        <p:nvSpPr>
          <p:cNvPr id="4" name="Slide Number Placeholder 3"/>
          <p:cNvSpPr>
            <a:spLocks noGrp="1"/>
          </p:cNvSpPr>
          <p:nvPr>
            <p:ph type="sldNum" sz="quarter" idx="5"/>
          </p:nvPr>
        </p:nvSpPr>
        <p:spPr/>
        <p:txBody>
          <a:bodyPr/>
          <a:lstStyle/>
          <a:p>
            <a:fld id="{D0097222-136E-4290-92D4-B7DB2424758D}" type="slidenum">
              <a:rPr lang="en-US" smtClean="0"/>
              <a:t>3</a:t>
            </a:fld>
            <a:endParaRPr lang="en-US"/>
          </a:p>
        </p:txBody>
      </p:sp>
    </p:spTree>
    <p:extLst>
      <p:ext uri="{BB962C8B-B14F-4D97-AF65-F5344CB8AC3E}">
        <p14:creationId xmlns:p14="http://schemas.microsoft.com/office/powerpoint/2010/main" val="136125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5D5D3C-DA02-1489-6008-814A75AE71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482B00-E3D2-47BF-D38B-265D51A616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ACB1BE-BF97-6A02-1BBD-5D1CAD3C8503}"/>
              </a:ext>
            </a:extLst>
          </p:cNvPr>
          <p:cNvSpPr>
            <a:spLocks noGrp="1"/>
          </p:cNvSpPr>
          <p:nvPr>
            <p:ph type="body" idx="1"/>
          </p:nvPr>
        </p:nvSpPr>
        <p:spPr/>
        <p:txBody>
          <a:bodyPr/>
          <a:lstStyle/>
          <a:p>
            <a:r>
              <a:rPr lang="en-US" dirty="0"/>
              <a:t>Prim</a:t>
            </a:r>
          </a:p>
        </p:txBody>
      </p:sp>
      <p:sp>
        <p:nvSpPr>
          <p:cNvPr id="4" name="Slide Number Placeholder 3">
            <a:extLst>
              <a:ext uri="{FF2B5EF4-FFF2-40B4-BE49-F238E27FC236}">
                <a16:creationId xmlns:a16="http://schemas.microsoft.com/office/drawing/2014/main" id="{E68E913A-90EC-B30F-C4FD-8B9BDBFB35A3}"/>
              </a:ext>
            </a:extLst>
          </p:cNvPr>
          <p:cNvSpPr>
            <a:spLocks noGrp="1"/>
          </p:cNvSpPr>
          <p:nvPr>
            <p:ph type="sldNum" sz="quarter" idx="5"/>
          </p:nvPr>
        </p:nvSpPr>
        <p:spPr/>
        <p:txBody>
          <a:bodyPr/>
          <a:lstStyle/>
          <a:p>
            <a:fld id="{D0097222-136E-4290-92D4-B7DB2424758D}" type="slidenum">
              <a:rPr lang="en-US" smtClean="0"/>
              <a:t>4</a:t>
            </a:fld>
            <a:endParaRPr lang="en-US"/>
          </a:p>
        </p:txBody>
      </p:sp>
    </p:spTree>
    <p:extLst>
      <p:ext uri="{BB962C8B-B14F-4D97-AF65-F5344CB8AC3E}">
        <p14:creationId xmlns:p14="http://schemas.microsoft.com/office/powerpoint/2010/main" val="36142904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1/15/2025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billofrightsinstitute.org/videos/plessy-v-ferguson-homework-hel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p:txBody>
          <a:bodyPr/>
          <a:lstStyle/>
          <a:p>
            <a:r>
              <a:rPr lang="en-US" sz="4000" dirty="0" err="1"/>
              <a:t>FCLE</a:t>
            </a:r>
            <a:r>
              <a:rPr lang="en-US" sz="4000" dirty="0"/>
              <a:t> U.S. Supreme Court Cases: Plessy v. Ferguson (1896)</a:t>
            </a:r>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a:bodyPr>
          <a:lstStyle/>
          <a:p>
            <a:r>
              <a:rPr lang="en-US" sz="3200" dirty="0">
                <a:latin typeface="Cambria" panose="02040503050406030204" pitchFamily="18" charset="0"/>
                <a:ea typeface="Cambria" panose="02040503050406030204" pitchFamily="18" charset="0"/>
              </a:rPr>
              <a:t>Plessy v. Ferguson (1896)</a:t>
            </a:r>
            <a:endParaRPr lang="en-US" sz="4000"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1356126713"/>
              </p:ext>
            </p:extLst>
          </p:nvPr>
        </p:nvGraphicFramePr>
        <p:xfrm>
          <a:off x="1295400" y="2557463"/>
          <a:ext cx="9601196" cy="3360288"/>
        </p:xfrm>
        <a:graphic>
          <a:graphicData uri="http://schemas.openxmlformats.org/drawingml/2006/table">
            <a:tbl>
              <a:tblPr firstRow="1" bandRow="1">
                <a:tableStyleId>{5C22544A-7EE6-4342-B048-85BDC9FD1C3A}</a:tableStyleId>
              </a:tblPr>
              <a:tblGrid>
                <a:gridCol w="9601196">
                  <a:extLst>
                    <a:ext uri="{9D8B030D-6E8A-4147-A177-3AD203B41FA5}">
                      <a16:colId xmlns:a16="http://schemas.microsoft.com/office/drawing/2014/main" val="1796275105"/>
                    </a:ext>
                  </a:extLst>
                </a:gridCol>
              </a:tblGrid>
              <a:tr h="445797">
                <a:tc>
                  <a:txBody>
                    <a:bodyPr/>
                    <a:lstStyle/>
                    <a:p>
                      <a:pPr algn="ctr"/>
                      <a:r>
                        <a:rPr lang="en-US" sz="2600" dirty="0">
                          <a:latin typeface="Cambria" panose="02040503050406030204" pitchFamily="18" charset="0"/>
                          <a:ea typeface="Cambria" panose="02040503050406030204" pitchFamily="18" charset="0"/>
                        </a:rPr>
                        <a:t>Summary</a:t>
                      </a:r>
                    </a:p>
                  </a:txBody>
                  <a:tcPr/>
                </a:tc>
                <a:extLst>
                  <a:ext uri="{0D108BD9-81ED-4DB2-BD59-A6C34878D82A}">
                    <a16:rowId xmlns:a16="http://schemas.microsoft.com/office/drawing/2014/main" val="1256149664"/>
                  </a:ext>
                </a:extLst>
              </a:tr>
              <a:tr h="2872608">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4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4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r>
                        <a:rPr lang="en-US" sz="2300"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rPr>
                        <a:t>Bill of Rights Institute Plessy v. Ferguson (1896)(4:30 minutes)</a:t>
                      </a:r>
                      <a:endParaRPr lang="en-US" sz="23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u="sng" kern="1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D5A0E-B777-4861-0C00-AE1B87BD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D3C12-FCA3-6291-8AA3-671DB0DAD9DC}"/>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Complete each Cell</a:t>
            </a:r>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Plessy v. Ferguson (1896)</a:t>
            </a:r>
            <a:endParaRPr lang="en-US" dirty="0"/>
          </a:p>
        </p:txBody>
      </p:sp>
      <p:graphicFrame>
        <p:nvGraphicFramePr>
          <p:cNvPr id="4" name="Content Placeholder 3">
            <a:extLst>
              <a:ext uri="{FF2B5EF4-FFF2-40B4-BE49-F238E27FC236}">
                <a16:creationId xmlns:a16="http://schemas.microsoft.com/office/drawing/2014/main" id="{88A9EFE6-107F-0DC6-B9A1-4CF3E675FB4E}"/>
              </a:ext>
            </a:extLst>
          </p:cNvPr>
          <p:cNvGraphicFramePr>
            <a:graphicFrameLocks noGrp="1"/>
          </p:cNvGraphicFramePr>
          <p:nvPr>
            <p:ph idx="1"/>
            <p:extLst>
              <p:ext uri="{D42A27DB-BD31-4B8C-83A1-F6EECF244321}">
                <p14:modId xmlns:p14="http://schemas.microsoft.com/office/powerpoint/2010/main" val="544542086"/>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sz="1800" dirty="0">
                        <a:latin typeface="Cambria" panose="02040503050406030204" pitchFamily="18" charset="0"/>
                        <a:ea typeface="Cambria" panose="02040503050406030204" pitchFamily="18" charset="0"/>
                      </a:endParaRPr>
                    </a:p>
                  </a:txBody>
                  <a:tcPr/>
                </a:tc>
                <a:tc>
                  <a:txBody>
                    <a:bodyPr/>
                    <a:lstStyle/>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0093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3CF89-3D01-E622-8F43-CB5DFEC5D9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2BC9ED-9101-1A54-F622-ED923ED024A6}"/>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Plessy v. Ferguson (1896)</a:t>
            </a:r>
            <a:endParaRPr lang="en-US" dirty="0"/>
          </a:p>
        </p:txBody>
      </p:sp>
      <p:graphicFrame>
        <p:nvGraphicFramePr>
          <p:cNvPr id="4" name="Content Placeholder 3">
            <a:extLst>
              <a:ext uri="{FF2B5EF4-FFF2-40B4-BE49-F238E27FC236}">
                <a16:creationId xmlns:a16="http://schemas.microsoft.com/office/drawing/2014/main" id="{5B861B2B-9287-E5C6-9BB8-5E5BADF1C9A7}"/>
              </a:ext>
            </a:extLst>
          </p:cNvPr>
          <p:cNvGraphicFramePr>
            <a:graphicFrameLocks noGrp="1"/>
          </p:cNvGraphicFramePr>
          <p:nvPr>
            <p:ph idx="1"/>
            <p:extLst>
              <p:ext uri="{D42A27DB-BD31-4B8C-83A1-F6EECF244321}">
                <p14:modId xmlns:p14="http://schemas.microsoft.com/office/powerpoint/2010/main" val="3930841378"/>
              </p:ext>
            </p:extLst>
          </p:nvPr>
        </p:nvGraphicFramePr>
        <p:xfrm>
          <a:off x="1295400" y="2477387"/>
          <a:ext cx="9601198" cy="3749040"/>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268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62381">
                <a:tc>
                  <a:txBody>
                    <a:bodyPr/>
                    <a:lstStyle/>
                    <a:p>
                      <a:r>
                        <a:rPr lang="en-US" sz="1800" kern="1200" dirty="0">
                          <a:solidFill>
                            <a:schemeClr val="tx1"/>
                          </a:solidFill>
                          <a:effectLst/>
                          <a:latin typeface="Cambria" panose="02040503050406030204" pitchFamily="18" charset="0"/>
                          <a:ea typeface="Cambria" panose="02040503050406030204" pitchFamily="18" charset="0"/>
                          <a:cs typeface="+mn-cs"/>
                        </a:rPr>
                        <a:t>Does a Louisiana statute that provides separate but equal railway accommodations for Black and white passengers violate the Thirteenth Amendment and the Fourteenth Amendment equal protection clause?</a:t>
                      </a:r>
                    </a:p>
                  </a:txBody>
                  <a:tcPr/>
                </a:tc>
                <a:tc>
                  <a:txBody>
                    <a:bodyPr/>
                    <a:lstStyle/>
                    <a:p>
                      <a:r>
                        <a:rPr lang="en-US" sz="1800" dirty="0">
                          <a:latin typeface="Cambria" panose="02040503050406030204" pitchFamily="18" charset="0"/>
                          <a:ea typeface="Cambria" panose="02040503050406030204" pitchFamily="18" charset="0"/>
                        </a:rPr>
                        <a:t>Legislation is powerless to eradicate racial instincts or to abolish distinctions based upon physical differences….If the civil and political rights of both races be equal, one cannot be inferior to the other civilly or politically. If one race be inferior to the other socially, the Constitution of the United States cannot put them upon the same plane.</a:t>
                      </a:r>
                    </a:p>
                  </a:txBody>
                  <a:tcPr/>
                </a:tc>
                <a:tc>
                  <a:txBody>
                    <a:bodyPr/>
                    <a:lstStyle/>
                    <a:p>
                      <a:r>
                        <a:rPr lang="en-US" dirty="0">
                          <a:latin typeface="Cambria" panose="02040503050406030204" pitchFamily="18" charset="0"/>
                          <a:ea typeface="Cambria" panose="02040503050406030204" pitchFamily="18" charset="0"/>
                        </a:rPr>
                        <a:t>The decision legally established the doctrine of "separate but equal," which upheld the  constitutionality of racial segregation.  The decision led to widespread Jim Crow laws across the South.</a:t>
                      </a: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353494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Organic</Template>
  <TotalTime>1612</TotalTime>
  <Words>228</Words>
  <Application>Microsoft Office PowerPoint</Application>
  <PresentationFormat>Widescreen</PresentationFormat>
  <Paragraphs>24</Paragraphs>
  <Slides>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Aptos</vt:lpstr>
      <vt:lpstr>Arial</vt:lpstr>
      <vt:lpstr>Cambria</vt:lpstr>
      <vt:lpstr>Garamond</vt:lpstr>
      <vt:lpstr>Organic</vt:lpstr>
      <vt:lpstr>FCLE U.S. Supreme Court Cases: Plessy v. Ferguson (1896)</vt:lpstr>
      <vt:lpstr>Plessy v. Ferguson (1896)</vt:lpstr>
      <vt:lpstr>Complete each Cell Plessy v. Ferguson (1896)</vt:lpstr>
      <vt:lpstr>Plessy v. Ferguson (1896)</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25</cp:revision>
  <dcterms:created xsi:type="dcterms:W3CDTF">2025-01-12T13:12:56Z</dcterms:created>
  <dcterms:modified xsi:type="dcterms:W3CDTF">2025-01-15T13:40:50Z</dcterms:modified>
</cp:coreProperties>
</file>