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4" r:id="rId4"/>
    <p:sldId id="265"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38" autoAdjust="0"/>
    <p:restoredTop sz="94660"/>
  </p:normalViewPr>
  <p:slideViewPr>
    <p:cSldViewPr snapToGrid="0" showGuides="1">
      <p:cViewPr varScale="1">
        <p:scale>
          <a:sx n="97" d="100"/>
          <a:sy n="97" d="100"/>
        </p:scale>
        <p:origin x="144" y="72"/>
      </p:cViewPr>
      <p:guideLst>
        <p:guide orient="horz" pos="2160"/>
        <p:guide pos="3840"/>
      </p:guideLst>
    </p:cSldViewPr>
  </p:slideViewPr>
  <p:notesTextViewPr>
    <p:cViewPr>
      <p:scale>
        <a:sx n="66" d="100"/>
        <a:sy n="66"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2EF1D945-C53B-4E66-9046-86415AF5D3D8}"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7186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27423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4889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69424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58976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27025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70848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692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0773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4009332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2436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01FD84F-87D3-4C5C-AC1E-9E5D9B306966}" type="datetimeFigureOut">
              <a:rPr lang="en-US" smtClean="0"/>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2258913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1FD84F-87D3-4C5C-AC1E-9E5D9B306966}" type="datetimeFigureOut">
              <a:rPr lang="en-US" smtClean="0"/>
              <a:t>1/13/2025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F1D945-C53B-4E66-9046-86415AF5D3D8}"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4761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1FD84F-87D3-4C5C-AC1E-9E5D9B306966}" type="datetimeFigureOut">
              <a:rPr lang="en-US" smtClean="0"/>
              <a:t>1/13/2025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6906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FD84F-87D3-4C5C-AC1E-9E5D9B306966}" type="datetimeFigureOut">
              <a:rPr lang="en-US" smtClean="0"/>
              <a:t>1/13/2025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460342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2047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98834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01FD84F-87D3-4C5C-AC1E-9E5D9B306966}" type="datetimeFigureOut">
              <a:rPr lang="en-US" smtClean="0"/>
              <a:t>1/13/2025</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EF1D945-C53B-4E66-9046-86415AF5D3D8}" type="slidenum">
              <a:rPr lang="en-US" smtClean="0"/>
              <a:t>‹#›</a:t>
            </a:fld>
            <a:endParaRPr lang="en-US"/>
          </a:p>
        </p:txBody>
      </p:sp>
    </p:spTree>
    <p:extLst>
      <p:ext uri="{BB962C8B-B14F-4D97-AF65-F5344CB8AC3E}">
        <p14:creationId xmlns:p14="http://schemas.microsoft.com/office/powerpoint/2010/main" val="10204745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billofrightsinstitute.org/videos/texas-v-johnson-bris-homework-help-seri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152F5-21BB-54D6-BB9A-596F49E0D8B2}"/>
              </a:ext>
            </a:extLst>
          </p:cNvPr>
          <p:cNvSpPr>
            <a:spLocks noGrp="1"/>
          </p:cNvSpPr>
          <p:nvPr>
            <p:ph type="ctrTitle"/>
          </p:nvPr>
        </p:nvSpPr>
        <p:spPr/>
        <p:txBody>
          <a:bodyPr/>
          <a:lstStyle/>
          <a:p>
            <a:r>
              <a:rPr lang="en-US" sz="4000" dirty="0" err="1"/>
              <a:t>FCLE</a:t>
            </a:r>
            <a:r>
              <a:rPr lang="en-US" sz="4000" dirty="0"/>
              <a:t> U.S. Supreme Court Cases: Texas v. Johnson (1989)</a:t>
            </a:r>
          </a:p>
        </p:txBody>
      </p:sp>
      <p:sp>
        <p:nvSpPr>
          <p:cNvPr id="3" name="Subtitle 2">
            <a:extLst>
              <a:ext uri="{FF2B5EF4-FFF2-40B4-BE49-F238E27FC236}">
                <a16:creationId xmlns:a16="http://schemas.microsoft.com/office/drawing/2014/main" id="{690F9ADF-AEA7-0F5B-2775-B1128B36F832}"/>
              </a:ext>
            </a:extLst>
          </p:cNvPr>
          <p:cNvSpPr>
            <a:spLocks noGrp="1"/>
          </p:cNvSpPr>
          <p:nvPr>
            <p:ph type="subTitle" idx="1"/>
          </p:nvPr>
        </p:nvSpPr>
        <p:spPr/>
        <p:txBody>
          <a:bodyPr>
            <a:normAutofit fontScale="92500" lnSpcReduction="20000"/>
          </a:bodyPr>
          <a:lstStyle/>
          <a:p>
            <a:r>
              <a:rPr lang="en-US" dirty="0"/>
              <a:t>Florida Civic Literacy Exam</a:t>
            </a:r>
          </a:p>
          <a:p>
            <a:r>
              <a:rPr lang="en-US" dirty="0"/>
              <a:t>Associated Benchmark:  </a:t>
            </a:r>
            <a:r>
              <a:rPr lang="en-US" dirty="0" err="1"/>
              <a:t>SS.912.CG.3.11</a:t>
            </a:r>
            <a:endParaRPr lang="en-US" dirty="0"/>
          </a:p>
          <a:p>
            <a:r>
              <a:rPr lang="en-US" dirty="0"/>
              <a:t>Evaluate how landmark Supreme Court decisions affect law, liberty and the interpretation of the U.S. Constitution.</a:t>
            </a:r>
          </a:p>
        </p:txBody>
      </p:sp>
    </p:spTree>
    <p:extLst>
      <p:ext uri="{BB962C8B-B14F-4D97-AF65-F5344CB8AC3E}">
        <p14:creationId xmlns:p14="http://schemas.microsoft.com/office/powerpoint/2010/main" val="3949563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8C6CF-AC35-538D-6DB7-A514A8741D93}"/>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Texas v. Johnson (1989)</a:t>
            </a:r>
            <a:endParaRPr lang="en-US" dirty="0"/>
          </a:p>
        </p:txBody>
      </p:sp>
      <p:graphicFrame>
        <p:nvGraphicFramePr>
          <p:cNvPr id="4" name="Content Placeholder 3">
            <a:extLst>
              <a:ext uri="{FF2B5EF4-FFF2-40B4-BE49-F238E27FC236}">
                <a16:creationId xmlns:a16="http://schemas.microsoft.com/office/drawing/2014/main" id="{575AE862-135B-5165-F62F-6F371396438B}"/>
              </a:ext>
            </a:extLst>
          </p:cNvPr>
          <p:cNvGraphicFramePr>
            <a:graphicFrameLocks noGrp="1"/>
          </p:cNvGraphicFramePr>
          <p:nvPr>
            <p:ph idx="1"/>
            <p:extLst>
              <p:ext uri="{D42A27DB-BD31-4B8C-83A1-F6EECF244321}">
                <p14:modId xmlns:p14="http://schemas.microsoft.com/office/powerpoint/2010/main" val="403488771"/>
              </p:ext>
            </p:extLst>
          </p:nvPr>
        </p:nvGraphicFramePr>
        <p:xfrm>
          <a:off x="1295400" y="2557463"/>
          <a:ext cx="9601196" cy="3630168"/>
        </p:xfrm>
        <a:graphic>
          <a:graphicData uri="http://schemas.openxmlformats.org/drawingml/2006/table">
            <a:tbl>
              <a:tblPr firstRow="1" bandRow="1">
                <a:tableStyleId>{5C22544A-7EE6-4342-B048-85BDC9FD1C3A}</a:tableStyleId>
              </a:tblPr>
              <a:tblGrid>
                <a:gridCol w="9601196">
                  <a:extLst>
                    <a:ext uri="{9D8B030D-6E8A-4147-A177-3AD203B41FA5}">
                      <a16:colId xmlns:a16="http://schemas.microsoft.com/office/drawing/2014/main" val="1796275105"/>
                    </a:ext>
                  </a:extLst>
                </a:gridCol>
              </a:tblGrid>
              <a:tr h="445797">
                <a:tc>
                  <a:txBody>
                    <a:bodyPr/>
                    <a:lstStyle/>
                    <a:p>
                      <a:pPr algn="ctr"/>
                      <a:r>
                        <a:rPr lang="en-US" sz="2600" dirty="0">
                          <a:latin typeface="Cambria" panose="02040503050406030204" pitchFamily="18" charset="0"/>
                          <a:ea typeface="Cambria" panose="02040503050406030204" pitchFamily="18" charset="0"/>
                        </a:rPr>
                        <a:t>Summary</a:t>
                      </a:r>
                    </a:p>
                  </a:txBody>
                  <a:tcPr/>
                </a:tc>
                <a:extLst>
                  <a:ext uri="{0D108BD9-81ED-4DB2-BD59-A6C34878D82A}">
                    <a16:rowId xmlns:a16="http://schemas.microsoft.com/office/drawing/2014/main" val="1256149664"/>
                  </a:ext>
                </a:extLst>
              </a:tr>
              <a:tr h="2872608">
                <a:tc>
                  <a:txBody>
                    <a:bodyPr/>
                    <a:lstStyle/>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1800" u="sng"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18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r>
                        <a:rPr lang="en-US" sz="1800" kern="1200" dirty="0">
                          <a:solidFill>
                            <a:schemeClr val="tx1"/>
                          </a:solidFill>
                          <a:effectLst/>
                          <a:latin typeface="Cambria" panose="02040503050406030204" pitchFamily="18" charset="0"/>
                          <a:ea typeface="Cambria" panose="02040503050406030204" pitchFamily="18" charset="0"/>
                          <a:cs typeface="+mn-cs"/>
                          <a:hlinkClick r:id="rId2">
                            <a:extLst>
                              <a:ext uri="{A12FA001-AC4F-418D-AE19-62706E023703}">
                                <ahyp:hlinkClr xmlns:ahyp="http://schemas.microsoft.com/office/drawing/2018/hyperlinkcolor" val="tx"/>
                              </a:ext>
                            </a:extLst>
                          </a:hlinkClick>
                        </a:rPr>
                        <a:t>Bill of Rights Institute Texas v. Johnson (1989) Overview (3:25 minutes)</a:t>
                      </a:r>
                      <a:endParaRPr lang="en-US" sz="18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1800" kern="1200" dirty="0">
                        <a:solidFill>
                          <a:schemeClr val="tx1"/>
                        </a:solidFill>
                        <a:effectLst/>
                        <a:latin typeface="Cambria" panose="02040503050406030204" pitchFamily="18" charset="0"/>
                        <a:ea typeface="Cambria" panose="02040503050406030204" pitchFamily="18" charset="0"/>
                        <a:cs typeface="+mn-cs"/>
                      </a:endParaRPr>
                    </a:p>
                    <a:p>
                      <a:pPr marL="0" marR="0" algn="ctr">
                        <a:lnSpc>
                          <a:spcPct val="115000"/>
                        </a:lnSpc>
                        <a:spcAft>
                          <a:spcPts val="800"/>
                        </a:spcAft>
                      </a:pPr>
                      <a:endParaRPr lang="en-US" sz="1800" kern="100" dirty="0">
                        <a:effectLst/>
                        <a:latin typeface="Cambria" panose="02040503050406030204" pitchFamily="18" charset="0"/>
                        <a:ea typeface="Cambria" panose="02040503050406030204" pitchFamily="18" charset="0"/>
                        <a:cs typeface="Times New Roman" panose="02020603050405020304" pitchFamily="18" charset="0"/>
                      </a:endParaRPr>
                    </a:p>
                    <a:p>
                      <a:pPr marL="0" marR="0" algn="ctr">
                        <a:lnSpc>
                          <a:spcPct val="115000"/>
                        </a:lnSpc>
                        <a:spcAft>
                          <a:spcPts val="800"/>
                        </a:spcAft>
                      </a:pPr>
                      <a:endParaRPr lang="en-US" sz="1800" kern="100" dirty="0">
                        <a:effectLst/>
                        <a:latin typeface="Cambria" panose="02040503050406030204" pitchFamily="18" charset="0"/>
                        <a:ea typeface="Cambria" panose="02040503050406030204" pitchFamily="18" charset="0"/>
                        <a:cs typeface="Times New Roman" panose="02020603050405020304" pitchFamily="18"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800" u="sng" kern="1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90957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7D5A0E-B777-4861-0C00-AE1B87BD24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3D3C12-FCA3-6291-8AA3-671DB0DAD9DC}"/>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Complete each Cell</a:t>
            </a:r>
            <a:br>
              <a:rPr lang="en-US" sz="3600" dirty="0">
                <a:latin typeface="Cambria" panose="02040503050406030204" pitchFamily="18" charset="0"/>
                <a:ea typeface="Cambria" panose="02040503050406030204" pitchFamily="18" charset="0"/>
              </a:rPr>
            </a:br>
            <a:r>
              <a:rPr lang="en-US" sz="3600" dirty="0">
                <a:latin typeface="Cambria" panose="02040503050406030204" pitchFamily="18" charset="0"/>
                <a:ea typeface="Cambria" panose="02040503050406030204" pitchFamily="18" charset="0"/>
              </a:rPr>
              <a:t>Texas v. Johnson (1989)</a:t>
            </a:r>
            <a:endParaRPr lang="en-US" dirty="0"/>
          </a:p>
        </p:txBody>
      </p:sp>
      <p:graphicFrame>
        <p:nvGraphicFramePr>
          <p:cNvPr id="4" name="Content Placeholder 3">
            <a:extLst>
              <a:ext uri="{FF2B5EF4-FFF2-40B4-BE49-F238E27FC236}">
                <a16:creationId xmlns:a16="http://schemas.microsoft.com/office/drawing/2014/main" id="{88A9EFE6-107F-0DC6-B9A1-4CF3E675FB4E}"/>
              </a:ext>
            </a:extLst>
          </p:cNvPr>
          <p:cNvGraphicFramePr>
            <a:graphicFrameLocks noGrp="1"/>
          </p:cNvGraphicFramePr>
          <p:nvPr>
            <p:ph idx="1"/>
            <p:extLst>
              <p:ext uri="{D42A27DB-BD31-4B8C-83A1-F6EECF244321}">
                <p14:modId xmlns:p14="http://schemas.microsoft.com/office/powerpoint/2010/main" val="1057136677"/>
              </p:ext>
            </p:extLst>
          </p:nvPr>
        </p:nvGraphicFramePr>
        <p:xfrm>
          <a:off x="1295400" y="2557463"/>
          <a:ext cx="9601198" cy="2931160"/>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70840">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370840">
                <a:tc>
                  <a:txBody>
                    <a:bodyPr/>
                    <a:lstStyle/>
                    <a:p>
                      <a:endParaRPr lang="en-US" sz="1800" kern="1200" dirty="0">
                        <a:solidFill>
                          <a:schemeClr val="tx1"/>
                        </a:solidFill>
                        <a:effectLst/>
                        <a:latin typeface="Cambria" panose="02040503050406030204" pitchFamily="18" charset="0"/>
                        <a:ea typeface="Cambria" panose="02040503050406030204" pitchFamily="18" charset="0"/>
                        <a:cs typeface="+mn-cs"/>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endParaRPr lang="en-US"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3920093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C0F4BA-402F-F4D6-4109-D23DB9C67C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26D918-F2C8-A846-EBFA-70A033BCBE88}"/>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Complete each Cell</a:t>
            </a:r>
            <a:br>
              <a:rPr lang="en-US" sz="3600" dirty="0">
                <a:latin typeface="Cambria" panose="02040503050406030204" pitchFamily="18" charset="0"/>
                <a:ea typeface="Cambria" panose="02040503050406030204" pitchFamily="18" charset="0"/>
              </a:rPr>
            </a:br>
            <a:r>
              <a:rPr lang="en-US" sz="3600" dirty="0">
                <a:latin typeface="Cambria" panose="02040503050406030204" pitchFamily="18" charset="0"/>
                <a:ea typeface="Cambria" panose="02040503050406030204" pitchFamily="18" charset="0"/>
              </a:rPr>
              <a:t>Texas v. Johnson (1989)</a:t>
            </a:r>
            <a:endParaRPr lang="en-US" dirty="0"/>
          </a:p>
        </p:txBody>
      </p:sp>
      <p:graphicFrame>
        <p:nvGraphicFramePr>
          <p:cNvPr id="4" name="Content Placeholder 3">
            <a:extLst>
              <a:ext uri="{FF2B5EF4-FFF2-40B4-BE49-F238E27FC236}">
                <a16:creationId xmlns:a16="http://schemas.microsoft.com/office/drawing/2014/main" id="{4753BBA3-464D-F7BC-7EC0-31470E35C823}"/>
              </a:ext>
            </a:extLst>
          </p:cNvPr>
          <p:cNvGraphicFramePr>
            <a:graphicFrameLocks noGrp="1"/>
          </p:cNvGraphicFramePr>
          <p:nvPr>
            <p:ph idx="1"/>
          </p:nvPr>
        </p:nvGraphicFramePr>
        <p:xfrm>
          <a:off x="1295400" y="2557463"/>
          <a:ext cx="9601198" cy="3205480"/>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70840">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370840">
                <a:tc>
                  <a:txBody>
                    <a:bodyPr/>
                    <a:lstStyle/>
                    <a:p>
                      <a:r>
                        <a:rPr lang="en-US" sz="1800" kern="1200" dirty="0">
                          <a:solidFill>
                            <a:schemeClr val="tx1"/>
                          </a:solidFill>
                          <a:effectLst/>
                          <a:latin typeface="Cambria" panose="02040503050406030204" pitchFamily="18" charset="0"/>
                          <a:ea typeface="Cambria" panose="02040503050406030204" pitchFamily="18" charset="0"/>
                          <a:cs typeface="+mn-cs"/>
                        </a:rPr>
                        <a:t>Is burning or damaging an American flag in protest a form of free speech that is protected under the First Amendment?  </a:t>
                      </a:r>
                    </a:p>
                    <a:p>
                      <a:endParaRPr lang="en-US" sz="1800" kern="1200" dirty="0">
                        <a:solidFill>
                          <a:schemeClr val="tx1"/>
                        </a:solidFill>
                        <a:effectLst/>
                        <a:latin typeface="Cambria" panose="02040503050406030204" pitchFamily="18" charset="0"/>
                        <a:ea typeface="Cambria" panose="02040503050406030204" pitchFamily="18" charset="0"/>
                        <a:cs typeface="+mn-cs"/>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r>
                        <a:rPr lang="en-US" dirty="0">
                          <a:latin typeface="Cambria" panose="02040503050406030204" pitchFamily="18" charset="0"/>
                          <a:ea typeface="Cambria" panose="02040503050406030204" pitchFamily="18" charset="0"/>
                        </a:rPr>
                        <a:t>Flag burning is a form of “symbolic speech” that is protected by the First Amendment even though sections of society may be offended by the speech. The Texas state law also discriminated based on political viewpoint (that the flag was a venerated object).  </a:t>
                      </a:r>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r>
                        <a:rPr lang="en-US" sz="1800" b="0" i="0" kern="1200" dirty="0">
                          <a:solidFill>
                            <a:schemeClr val="dk1"/>
                          </a:solidFill>
                          <a:effectLst/>
                          <a:latin typeface="Cambria" panose="02040503050406030204" pitchFamily="18" charset="0"/>
                          <a:ea typeface="Cambria" panose="02040503050406030204" pitchFamily="18" charset="0"/>
                          <a:cs typeface="+mn-cs"/>
                        </a:rPr>
                        <a:t>Symbolic speech is an extension of free speech that is protected by the First Amendment, including offensive or controversial expressions. </a:t>
                      </a:r>
                      <a:endParaRPr lang="en-US"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78918114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238</TotalTime>
  <Words>199</Words>
  <Application>Microsoft Office PowerPoint</Application>
  <PresentationFormat>Widescreen</PresentationFormat>
  <Paragraphs>32</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Cambria</vt:lpstr>
      <vt:lpstr>Garamond</vt:lpstr>
      <vt:lpstr>Organic</vt:lpstr>
      <vt:lpstr>FCLE U.S. Supreme Court Cases: Texas v. Johnson (1989)</vt:lpstr>
      <vt:lpstr>Texas v. Johnson (1989)</vt:lpstr>
      <vt:lpstr>Complete each Cell Texas v. Johnson (1989)</vt:lpstr>
      <vt:lpstr>Complete each Cell Texas v. Johnson (1989)</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Terri Fine</dc:creator>
  <cp:lastModifiedBy>Terri Fine</cp:lastModifiedBy>
  <cp:revision>10</cp:revision>
  <dcterms:created xsi:type="dcterms:W3CDTF">2025-01-12T13:12:56Z</dcterms:created>
  <dcterms:modified xsi:type="dcterms:W3CDTF">2025-01-13T18:53:12Z</dcterms:modified>
</cp:coreProperties>
</file>