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65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918" y="-60"/>
      </p:cViewPr>
      <p:guideLst>
        <p:guide orient="horz" pos="2160"/>
        <p:guide pos="3840"/>
      </p:guideLst>
    </p:cSldViewPr>
  </p:slideViewPr>
  <p:notesTextViewPr>
    <p:cViewPr>
      <p:scale>
        <a:sx n="66" d="100"/>
        <a:sy n="66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7186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23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48891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69424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9760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27025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08489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6925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0773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332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2436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913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4761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6906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34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2047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834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474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7MafByGCK7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152F5-21BB-54D6-BB9A-596F49E0D8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err="1"/>
              <a:t>FCLE</a:t>
            </a:r>
            <a:r>
              <a:rPr lang="en-US" sz="4000" dirty="0"/>
              <a:t> U.S. Supreme Court Cases: </a:t>
            </a:r>
            <a:r>
              <a:rPr lang="en-US" sz="3600" dirty="0"/>
              <a:t>Engel v. Vitale (1962)</a:t>
            </a:r>
            <a:endParaRPr lang="en-US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0F9ADF-AEA7-0F5B-2775-B1128B36F8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Florida Civic Literacy Exam</a:t>
            </a:r>
          </a:p>
          <a:p>
            <a:r>
              <a:rPr lang="en-US" dirty="0"/>
              <a:t>Associated Benchmark:  </a:t>
            </a:r>
            <a:r>
              <a:rPr lang="en-US" dirty="0" err="1"/>
              <a:t>SS.912.CG.3.11</a:t>
            </a:r>
            <a:endParaRPr lang="en-US" dirty="0"/>
          </a:p>
          <a:p>
            <a:r>
              <a:rPr lang="en-US" dirty="0"/>
              <a:t>Evaluate how landmark Supreme Court decisions affect law, liberty and the interpretation of the U.S. Constitution.</a:t>
            </a:r>
          </a:p>
        </p:txBody>
      </p:sp>
    </p:spTree>
    <p:extLst>
      <p:ext uri="{BB962C8B-B14F-4D97-AF65-F5344CB8AC3E}">
        <p14:creationId xmlns:p14="http://schemas.microsoft.com/office/powerpoint/2010/main" val="3949563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8C6CF-AC35-538D-6DB7-A514A8741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Cambria" panose="02040503050406030204" pitchFamily="18" charset="0"/>
                <a:ea typeface="Cambria" panose="02040503050406030204" pitchFamily="18" charset="0"/>
              </a:rPr>
              <a:t>Engel v. Vitale (1962)</a:t>
            </a:r>
            <a:endParaRPr lang="en-US" sz="40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75AE862-135B-5165-F62F-6F37139643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7094215"/>
              </p:ext>
            </p:extLst>
          </p:nvPr>
        </p:nvGraphicFramePr>
        <p:xfrm>
          <a:off x="1295400" y="2557463"/>
          <a:ext cx="9601196" cy="3360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01196">
                  <a:extLst>
                    <a:ext uri="{9D8B030D-6E8A-4147-A177-3AD203B41FA5}">
                      <a16:colId xmlns:a16="http://schemas.microsoft.com/office/drawing/2014/main" val="1796275105"/>
                    </a:ext>
                  </a:extLst>
                </a:gridCol>
              </a:tblGrid>
              <a:tr h="445797">
                <a:tc>
                  <a:txBody>
                    <a:bodyPr/>
                    <a:lstStyle/>
                    <a:p>
                      <a:pPr algn="ctr"/>
                      <a:r>
                        <a:rPr lang="en-US" sz="26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Summary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149664"/>
                  </a:ext>
                </a:extLst>
              </a:tr>
              <a:tr h="2872608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Bill of Rights Institute Engel v. Vitale (1962) (5:45 minutes)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u="sng" kern="1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588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957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7D5A0E-B777-4861-0C00-AE1B87BD24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D3C12-FCA3-6291-8AA3-671DB0DAD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  <a:t>Complete each Cell</a:t>
            </a:r>
            <a:b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  <a:t>Engel v. Vitale (1962)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8A9EFE6-107F-0DC6-B9A1-4CF3E675FB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3941622"/>
              </p:ext>
            </p:extLst>
          </p:nvPr>
        </p:nvGraphicFramePr>
        <p:xfrm>
          <a:off x="1295400" y="2557463"/>
          <a:ext cx="9601198" cy="35976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9452">
                  <a:extLst>
                    <a:ext uri="{9D8B030D-6E8A-4147-A177-3AD203B41FA5}">
                      <a16:colId xmlns:a16="http://schemas.microsoft.com/office/drawing/2014/main" val="1796275105"/>
                    </a:ext>
                  </a:extLst>
                </a:gridCol>
                <a:gridCol w="3156154">
                  <a:extLst>
                    <a:ext uri="{9D8B030D-6E8A-4147-A177-3AD203B41FA5}">
                      <a16:colId xmlns:a16="http://schemas.microsoft.com/office/drawing/2014/main" val="1330222647"/>
                    </a:ext>
                  </a:extLst>
                </a:gridCol>
                <a:gridCol w="3335592">
                  <a:extLst>
                    <a:ext uri="{9D8B030D-6E8A-4147-A177-3AD203B41FA5}">
                      <a16:colId xmlns:a16="http://schemas.microsoft.com/office/drawing/2014/main" val="288457229"/>
                    </a:ext>
                  </a:extLst>
                </a:gridCol>
              </a:tblGrid>
              <a:tr h="354249">
                <a:tc>
                  <a:txBody>
                    <a:bodyPr/>
                    <a:lstStyle/>
                    <a:p>
                      <a:r>
                        <a:rPr lang="en-US" dirty="0"/>
                        <a:t>Constitutional Question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Primary Holding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Impact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149664"/>
                  </a:ext>
                </a:extLst>
              </a:tr>
              <a:tr h="3231913">
                <a:tc>
                  <a:txBody>
                    <a:bodyPr/>
                    <a:lstStyle/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588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0093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BB50F3-A3BC-AA5B-3F6B-082FD4A8BC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BDD3C0-8AA4-C179-BF31-CA2E59DF3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  <a:t>Engel v. Vitale (1962)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0DF626E-8597-B910-9AE7-4763C206003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295400" y="2557463"/>
          <a:ext cx="9601198" cy="35976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9452">
                  <a:extLst>
                    <a:ext uri="{9D8B030D-6E8A-4147-A177-3AD203B41FA5}">
                      <a16:colId xmlns:a16="http://schemas.microsoft.com/office/drawing/2014/main" val="1796275105"/>
                    </a:ext>
                  </a:extLst>
                </a:gridCol>
                <a:gridCol w="3156154">
                  <a:extLst>
                    <a:ext uri="{9D8B030D-6E8A-4147-A177-3AD203B41FA5}">
                      <a16:colId xmlns:a16="http://schemas.microsoft.com/office/drawing/2014/main" val="1330222647"/>
                    </a:ext>
                  </a:extLst>
                </a:gridCol>
                <a:gridCol w="3335592">
                  <a:extLst>
                    <a:ext uri="{9D8B030D-6E8A-4147-A177-3AD203B41FA5}">
                      <a16:colId xmlns:a16="http://schemas.microsoft.com/office/drawing/2014/main" val="288457229"/>
                    </a:ext>
                  </a:extLst>
                </a:gridCol>
              </a:tblGrid>
              <a:tr h="354249">
                <a:tc>
                  <a:txBody>
                    <a:bodyPr/>
                    <a:lstStyle/>
                    <a:p>
                      <a:r>
                        <a:rPr lang="en-US" dirty="0"/>
                        <a:t>Constitutional Question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Primary Holding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Impact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149664"/>
                  </a:ext>
                </a:extLst>
              </a:tr>
              <a:tr h="3231913"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Do school-sponsored nondenominational prayers in public schools violate the Establishment Clause of the First Amendment? </a:t>
                      </a: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“…by using its public school system to encourage recitation of the …prayer, …New York has adopted a practice wholly inconsistent with the Establishment Clause. There can…be no doubt that New York's program of daily classroom invocation of …blessing…is a religious activity.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The Establishment Clause prohibits public schools for leading students in official prayer across the United States.  The decision reinforces the separation of church and state in public education.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588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13087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316</TotalTime>
  <Words>201</Words>
  <Application>Microsoft Office PowerPoint</Application>
  <PresentationFormat>Widescreen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Cambria</vt:lpstr>
      <vt:lpstr>Garamond</vt:lpstr>
      <vt:lpstr>Organic</vt:lpstr>
      <vt:lpstr>FCLE U.S. Supreme Court Cases: Engel v. Vitale (1962)</vt:lpstr>
      <vt:lpstr>Engel v. Vitale (1962)</vt:lpstr>
      <vt:lpstr>Complete each Cell Engel v. Vitale (1962)</vt:lpstr>
      <vt:lpstr> Engel v. Vitale (1962)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Terri Fine</dc:creator>
  <cp:lastModifiedBy>Terri Fine</cp:lastModifiedBy>
  <cp:revision>16</cp:revision>
  <dcterms:created xsi:type="dcterms:W3CDTF">2025-01-12T13:12:56Z</dcterms:created>
  <dcterms:modified xsi:type="dcterms:W3CDTF">2025-01-14T15:52:44Z</dcterms:modified>
</cp:coreProperties>
</file>