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DD3DBBD-98A6-3A99-587E-702DA7180F83}" name="Terri Fine" initials="TF" userId="S::tfine@ucf.edu::d9de6e7a-c760-4b0f-a2ea-ddbe40c45eb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96" y="96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A04C1-52EB-4A53-986C-914C6CCA3FD2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97222-136E-4290-92D4-B7DB24247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02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97222-136E-4290-92D4-B7DB242475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5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D484A-565B-539F-0CD8-EDB7A9B9D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A8922C-6933-804F-6031-54B1657CFC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F985A3-6BB1-1C97-922D-27B2B7D17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3A6BC0-F594-16FA-E814-92BEEB1622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97222-136E-4290-92D4-B7DB242475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63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89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94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70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4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92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77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3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76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90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FD84F-87D3-4C5C-AC1E-9E5D9B306966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F1D945-C53B-4E66-9046-86415AF5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7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gh5PShjgtA" TargetMode="External"/><Relationship Id="rId2" Type="http://schemas.openxmlformats.org/officeDocument/2006/relationships/hyperlink" Target="https://www.youtube.com/watch?v=rHv4WaHtRZ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edsoc.org/no86/module/Administrative-Law-and-the-Courts/video/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52F5-21BB-54D6-BB9A-596F49E0D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/>
              <a:t>FCLE</a:t>
            </a:r>
            <a:r>
              <a:rPr lang="en-US" sz="4000" dirty="0"/>
              <a:t> U.S. Supreme Court Cases: </a:t>
            </a:r>
            <a:r>
              <a:rPr lang="en-US" sz="3200" dirty="0"/>
              <a:t>Chevron v. Natural Resources Defense Council (1984)</a:t>
            </a:r>
            <a:endParaRPr lang="en-US" sz="3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F9ADF-AEA7-0F5B-2775-B1128B36F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Florida Civic Literacy Exam</a:t>
            </a:r>
          </a:p>
          <a:p>
            <a:r>
              <a:rPr lang="en-US" dirty="0"/>
              <a:t>Associated Benchmark:  </a:t>
            </a:r>
            <a:r>
              <a:rPr lang="en-US" dirty="0" err="1"/>
              <a:t>SS.912.CG.3.11</a:t>
            </a:r>
            <a:endParaRPr lang="en-US" dirty="0"/>
          </a:p>
          <a:p>
            <a:r>
              <a:rPr lang="en-US" dirty="0"/>
              <a:t>Evaluate how landmark Supreme Court decisions affect law, liberty and the interpretation of the U.S. Constitution.</a:t>
            </a:r>
          </a:p>
        </p:txBody>
      </p:sp>
    </p:spTree>
    <p:extLst>
      <p:ext uri="{BB962C8B-B14F-4D97-AF65-F5344CB8AC3E}">
        <p14:creationId xmlns:p14="http://schemas.microsoft.com/office/powerpoint/2010/main" val="3949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C6CF-AC35-538D-6DB7-A514A874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latin typeface="Cambria" panose="02040503050406030204" pitchFamily="18" charset="0"/>
                <a:ea typeface="Cambria" panose="02040503050406030204" pitchFamily="18" charset="0"/>
              </a:rPr>
              <a:t>Chevron USA v. Natural Resources </a:t>
            </a:r>
            <a:br>
              <a:rPr lang="en-US" sz="40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4000" dirty="0">
                <a:latin typeface="Cambria" panose="02040503050406030204" pitchFamily="18" charset="0"/>
                <a:ea typeface="Cambria" panose="02040503050406030204" pitchFamily="18" charset="0"/>
              </a:rPr>
              <a:t>Defense Council (1984)</a:t>
            </a:r>
            <a:endParaRPr lang="en-US" sz="48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5AE862-135B-5165-F62F-6F37139643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1599230"/>
              </p:ext>
            </p:extLst>
          </p:nvPr>
        </p:nvGraphicFramePr>
        <p:xfrm>
          <a:off x="1295400" y="2557463"/>
          <a:ext cx="9601196" cy="336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196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</a:tblGrid>
              <a:tr h="44579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72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3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  <a:hlinkClick r:id="rId2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LS Data Chevron USA v. Natural Resources Defense Council (1984)(2:25)</a:t>
                      </a:r>
                      <a:endParaRPr lang="en-US" sz="23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Federalist Society Chevron v. Natural Resources Defense Council (1984)(3:25 minutes)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3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5A0E-B777-4861-0C00-AE1B87BD2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3C12-FCA3-6291-8AA3-671DB0DA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Complete each Cell</a:t>
            </a:r>
            <a:b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100" dirty="0">
                <a:latin typeface="Cambria" panose="02040503050406030204" pitchFamily="18" charset="0"/>
                <a:ea typeface="Cambria" panose="02040503050406030204" pitchFamily="18" charset="0"/>
              </a:rPr>
              <a:t>Chevron USA v. Natural Resources Defense Council (1984)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8A9EFE6-107F-0DC6-B9A1-4CF3E675F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127013"/>
              </p:ext>
            </p:extLst>
          </p:nvPr>
        </p:nvGraphicFramePr>
        <p:xfrm>
          <a:off x="1295400" y="2557463"/>
          <a:ext cx="9601198" cy="359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54249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3231913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09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535B5-7EB4-DD96-AB34-0B1C786A8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FA9CB-754F-A955-9577-3BB907E0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latin typeface="Cambria" panose="02040503050406030204" pitchFamily="18" charset="0"/>
                <a:ea typeface="Cambria" panose="02040503050406030204" pitchFamily="18" charset="0"/>
              </a:rPr>
              <a:t>Chevron USA v. Natural Resources Defense Council (1984)</a:t>
            </a:r>
            <a:endParaRPr lang="en-US" sz="3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517314F-6438-B25D-7671-9A91582E6D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583882"/>
              </p:ext>
            </p:extLst>
          </p:nvPr>
        </p:nvGraphicFramePr>
        <p:xfrm>
          <a:off x="1295400" y="2557463"/>
          <a:ext cx="9601198" cy="3246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452">
                  <a:extLst>
                    <a:ext uri="{9D8B030D-6E8A-4147-A177-3AD203B41FA5}">
                      <a16:colId xmlns:a16="http://schemas.microsoft.com/office/drawing/2014/main" val="1796275105"/>
                    </a:ext>
                  </a:extLst>
                </a:gridCol>
                <a:gridCol w="3156154">
                  <a:extLst>
                    <a:ext uri="{9D8B030D-6E8A-4147-A177-3AD203B41FA5}">
                      <a16:colId xmlns:a16="http://schemas.microsoft.com/office/drawing/2014/main" val="1330222647"/>
                    </a:ext>
                  </a:extLst>
                </a:gridCol>
                <a:gridCol w="3335592">
                  <a:extLst>
                    <a:ext uri="{9D8B030D-6E8A-4147-A177-3AD203B41FA5}">
                      <a16:colId xmlns:a16="http://schemas.microsoft.com/office/drawing/2014/main" val="288457229"/>
                    </a:ext>
                  </a:extLst>
                </a:gridCol>
              </a:tblGrid>
              <a:tr h="326066">
                <a:tc>
                  <a:txBody>
                    <a:bodyPr/>
                    <a:lstStyle/>
                    <a:p>
                      <a:r>
                        <a:rPr lang="en-US" dirty="0"/>
                        <a:t>Constitutional 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Primary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149664"/>
                  </a:ext>
                </a:extLst>
              </a:tr>
              <a:tr h="2881167">
                <a:tc>
                  <a:txBody>
                    <a:bodyPr/>
                    <a:lstStyle/>
                    <a:p>
                      <a:r>
                        <a:rPr lang="en-US" sz="17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Does the “Chevron Doctrine” that allows courts to interpret statutes when Congress’ intent was unclear a violation of the principle of separation of powers?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If federal legislation is unclear or there is a lack of clarity on an administrative issue, the administrative agency, and not the courts, interpret the law as long as that interpretation is reasonable. 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The decision strengthened the power of executive agencies.  The ruling established the “Chevron deference doctrine” or “Chevron doctrine”.  The “Chevron doctrine” was especially impactful on environmental law.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58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1020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2491</TotalTime>
  <Words>237</Words>
  <Application>Microsoft Office PowerPoint</Application>
  <PresentationFormat>Widescreen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Cambria</vt:lpstr>
      <vt:lpstr>Garamond</vt:lpstr>
      <vt:lpstr>Organic</vt:lpstr>
      <vt:lpstr>FCLE U.S. Supreme Court Cases: Chevron v. Natural Resources Defense Council (1984)</vt:lpstr>
      <vt:lpstr>Chevron USA v. Natural Resources  Defense Council (1984)</vt:lpstr>
      <vt:lpstr>Complete each Cell Chevron USA v. Natural Resources Defense Council (1984)</vt:lpstr>
      <vt:lpstr>Chevron USA v. Natural Resources Defense Council (1984)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Terri Fine</dc:creator>
  <cp:lastModifiedBy>Terri Fine</cp:lastModifiedBy>
  <cp:revision>33</cp:revision>
  <dcterms:created xsi:type="dcterms:W3CDTF">2025-01-12T13:12:56Z</dcterms:created>
  <dcterms:modified xsi:type="dcterms:W3CDTF">2025-01-16T11:17:02Z</dcterms:modified>
</cp:coreProperties>
</file>