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3"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31" autoAdjust="0"/>
    <p:restoredTop sz="94660"/>
  </p:normalViewPr>
  <p:slideViewPr>
    <p:cSldViewPr snapToGrid="0" showGuides="1">
      <p:cViewPr>
        <p:scale>
          <a:sx n="130" d="100"/>
          <a:sy n="130" d="100"/>
        </p:scale>
        <p:origin x="-768" y="-654"/>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1/13/2025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Dbl2Lrle3V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a:t>
            </a:r>
            <a:br>
              <a:rPr lang="en-US" sz="4000" dirty="0"/>
            </a:br>
            <a:r>
              <a:rPr lang="en-US" sz="4000" dirty="0"/>
              <a:t>Marbury v. Madison (1803)</a:t>
            </a:r>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Marbury v. Madison (1803)</a:t>
            </a:r>
            <a:endParaRPr lang="en-US"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3630741825"/>
              </p:ext>
            </p:extLst>
          </p:nvPr>
        </p:nvGraphicFramePr>
        <p:xfrm>
          <a:off x="1295400" y="2557463"/>
          <a:ext cx="9601196" cy="127050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370840">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370840">
                <a:tc>
                  <a:txBody>
                    <a:bodyPr/>
                    <a:lstStyle/>
                    <a:p>
                      <a:pPr marL="0" marR="0" algn="ctr">
                        <a:lnSpc>
                          <a:spcPct val="115000"/>
                        </a:lnSpc>
                        <a:spcAft>
                          <a:spcPts val="800"/>
                        </a:spcAft>
                      </a:pPr>
                      <a:r>
                        <a:rPr lang="en-US" sz="1800" u="sng" kern="100" dirty="0">
                          <a:solidFill>
                            <a:srgbClr val="467886"/>
                          </a:solidFill>
                          <a:effectLst/>
                          <a:latin typeface="Cambria" panose="02040503050406030204" pitchFamily="18" charset="0"/>
                          <a:ea typeface="Cambria" panose="020405030504060302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Bill of Rights Institute Marbury v. Madison (1803) Overview</a:t>
                      </a:r>
                      <a:r>
                        <a:rPr lang="en-US" sz="1800" u="sng" kern="100" dirty="0">
                          <a:solidFill>
                            <a:srgbClr val="467886"/>
                          </a:solidFill>
                          <a:effectLst/>
                          <a:latin typeface="Cambria" panose="02040503050406030204" pitchFamily="18" charset="0"/>
                          <a:ea typeface="Cambria" panose="02040503050406030204" pitchFamily="18" charset="0"/>
                          <a:cs typeface="Times New Roman" panose="02020603050405020304" pitchFamily="18" charset="0"/>
                        </a:rPr>
                        <a:t> (3:25 minutes)</a:t>
                      </a:r>
                      <a:endParaRPr lang="en-US" sz="1800" kern="100" dirty="0">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 on the Form</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Marbury v. Madison (1803)</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4048455806"/>
              </p:ext>
            </p:extLst>
          </p:nvPr>
        </p:nvGraphicFramePr>
        <p:xfrm>
          <a:off x="1295400" y="2557463"/>
          <a:ext cx="9601198" cy="2108200"/>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70840">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70840">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CB3BEB-6D08-7122-7948-BFD071E24E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DEE9BF-A807-CB65-B77E-82B497B4BF78}"/>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Marbury v. Madison (1803)</a:t>
            </a:r>
            <a:endParaRPr lang="en-US" dirty="0"/>
          </a:p>
        </p:txBody>
      </p:sp>
      <p:graphicFrame>
        <p:nvGraphicFramePr>
          <p:cNvPr id="4" name="Content Placeholder 3">
            <a:extLst>
              <a:ext uri="{FF2B5EF4-FFF2-40B4-BE49-F238E27FC236}">
                <a16:creationId xmlns:a16="http://schemas.microsoft.com/office/drawing/2014/main" id="{A1CAF906-5C57-65B4-3AC8-718D37035770}"/>
              </a:ext>
            </a:extLst>
          </p:cNvPr>
          <p:cNvGraphicFramePr>
            <a:graphicFrameLocks noGrp="1"/>
          </p:cNvGraphicFramePr>
          <p:nvPr>
            <p:ph idx="1"/>
            <p:extLst>
              <p:ext uri="{D42A27DB-BD31-4B8C-83A1-F6EECF244321}">
                <p14:modId xmlns:p14="http://schemas.microsoft.com/office/powerpoint/2010/main" val="2334770948"/>
              </p:ext>
            </p:extLst>
          </p:nvPr>
        </p:nvGraphicFramePr>
        <p:xfrm>
          <a:off x="1295400" y="2557463"/>
          <a:ext cx="9601197" cy="306832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796275105"/>
                    </a:ext>
                  </a:extLst>
                </a:gridCol>
                <a:gridCol w="3200399">
                  <a:extLst>
                    <a:ext uri="{9D8B030D-6E8A-4147-A177-3AD203B41FA5}">
                      <a16:colId xmlns:a16="http://schemas.microsoft.com/office/drawing/2014/main" val="2869753309"/>
                    </a:ext>
                  </a:extLst>
                </a:gridCol>
                <a:gridCol w="3200399">
                  <a:extLst>
                    <a:ext uri="{9D8B030D-6E8A-4147-A177-3AD203B41FA5}">
                      <a16:colId xmlns:a16="http://schemas.microsoft.com/office/drawing/2014/main" val="288457229"/>
                    </a:ext>
                  </a:extLst>
                </a:gridCol>
              </a:tblGrid>
              <a:tr h="370840">
                <a:tc>
                  <a:txBody>
                    <a:bodyPr/>
                    <a:lstStyle/>
                    <a:p>
                      <a:r>
                        <a:rPr lang="en-US" dirty="0"/>
                        <a:t>Constitutional Question</a:t>
                      </a:r>
                    </a:p>
                  </a:txBody>
                  <a:tcPr/>
                </a:tc>
                <a:tc>
                  <a:txBody>
                    <a:bodyPr/>
                    <a:lstStyle/>
                    <a:p>
                      <a:r>
                        <a:rPr lang="en-US" dirty="0"/>
                        <a:t>Primary Holding </a:t>
                      </a:r>
                    </a:p>
                  </a:txBody>
                  <a:tcPr/>
                </a:tc>
                <a:tc>
                  <a:txBody>
                    <a:bodyPr/>
                    <a:lstStyle/>
                    <a:p>
                      <a:r>
                        <a:rPr lang="en-US" dirty="0"/>
                        <a:t>Impact</a:t>
                      </a:r>
                    </a:p>
                  </a:txBody>
                  <a:tcPr/>
                </a:tc>
                <a:extLst>
                  <a:ext uri="{0D108BD9-81ED-4DB2-BD59-A6C34878D82A}">
                    <a16:rowId xmlns:a16="http://schemas.microsoft.com/office/drawing/2014/main" val="1256149664"/>
                  </a:ext>
                </a:extLst>
              </a:tr>
              <a:tr h="370840">
                <a:tc>
                  <a:txBody>
                    <a:bodyPr/>
                    <a:lstStyle/>
                    <a:p>
                      <a:r>
                        <a:rPr lang="en-US" sz="1800" kern="1200" dirty="0">
                          <a:solidFill>
                            <a:schemeClr val="tx1"/>
                          </a:solidFill>
                          <a:effectLst/>
                          <a:latin typeface="Cambria" panose="02040503050406030204" pitchFamily="18" charset="0"/>
                          <a:ea typeface="Cambria" panose="02040503050406030204" pitchFamily="18" charset="0"/>
                          <a:cs typeface="+mn-cs"/>
                        </a:rPr>
                        <a:t>Did the U.S. Supreme Court have the authority to declare a law passed by Congress unconstitutional? </a:t>
                      </a:r>
                    </a:p>
                  </a:txBody>
                  <a:tcPr/>
                </a:tc>
                <a:tc>
                  <a:txBody>
                    <a:bodyPr/>
                    <a:lstStyle/>
                    <a:p>
                      <a:r>
                        <a:rPr lang="en-US" sz="1700" dirty="0">
                          <a:latin typeface="Cambria" panose="02040503050406030204" pitchFamily="18" charset="0"/>
                          <a:ea typeface="Cambria" panose="02040503050406030204" pitchFamily="18" charset="0"/>
                        </a:rPr>
                        <a:t>“It is emphatically the province and duty of the judicial department to say what the law is. Those who apply the rule to particular cases, must of necessity expound and interpret that rule. If two laws conflict with each other, the courts must decide on the operation of each.”</a:t>
                      </a:r>
                    </a:p>
                    <a:p>
                      <a:r>
                        <a:rPr lang="en-US" dirty="0">
                          <a:latin typeface="Cambria" panose="02040503050406030204" pitchFamily="18" charset="0"/>
                          <a:ea typeface="Cambria" panose="02040503050406030204" pitchFamily="18" charset="0"/>
                        </a:rPr>
                        <a:t>Chief Justice John Marshall</a:t>
                      </a:r>
                    </a:p>
                  </a:txBody>
                  <a:tcPr/>
                </a:tc>
                <a:tc>
                  <a:txBody>
                    <a:bodyPr/>
                    <a:lstStyle/>
                    <a:p>
                      <a:r>
                        <a:rPr lang="en-US" dirty="0">
                          <a:latin typeface="Cambria" panose="02040503050406030204" pitchFamily="18" charset="0"/>
                          <a:ea typeface="Cambria" panose="02040503050406030204" pitchFamily="18" charset="0"/>
                        </a:rPr>
                        <a:t>The U.S. Supreme Court has the power of judicial review.  This means that the U.S. Supreme Court has the power to declare laws and executive actions unconstitutional.    </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5553643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137</TotalTime>
  <Words>221</Words>
  <Application>Microsoft Office PowerPoint</Application>
  <PresentationFormat>Widescreen</PresentationFormat>
  <Paragraphs>23</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Cambria</vt:lpstr>
      <vt:lpstr>Garamond</vt:lpstr>
      <vt:lpstr>Organic</vt:lpstr>
      <vt:lpstr>FCLE U.S. Supreme Court Cases:  Marbury v. Madison (1803)</vt:lpstr>
      <vt:lpstr>Marbury v. Madison (1803)</vt:lpstr>
      <vt:lpstr>Complete each cell on the Form Marbury v. Madison (1803)</vt:lpstr>
      <vt:lpstr>Marbury v. Madison (1803)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4</cp:revision>
  <dcterms:created xsi:type="dcterms:W3CDTF">2025-01-12T13:12:56Z</dcterms:created>
  <dcterms:modified xsi:type="dcterms:W3CDTF">2025-01-13T13:08:06Z</dcterms:modified>
</cp:coreProperties>
</file>