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4" r:id="rId4"/>
    <p:sldId id="265"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D3DBBD-98A6-3A99-587E-702DA7180F83}" name="Terri Fine" initials="TF" userId="S::tfine@ucf.edu::d9de6e7a-c760-4b0f-a2ea-ddbe40c45e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0"/>
  </p:normalViewPr>
  <p:slideViewPr>
    <p:cSldViewPr snapToGrid="0" showGuides="1">
      <p:cViewPr>
        <p:scale>
          <a:sx n="100" d="100"/>
          <a:sy n="100" d="100"/>
        </p:scale>
        <p:origin x="-216" y="-162"/>
      </p:cViewPr>
      <p:guideLst>
        <p:guide orient="horz" pos="2160"/>
        <p:guide pos="3840"/>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A04C1-52EB-4A53-986C-914C6CCA3FD2}"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97222-136E-4290-92D4-B7DB2424758D}" type="slidenum">
              <a:rPr lang="en-US" smtClean="0"/>
              <a:t>‹#›</a:t>
            </a:fld>
            <a:endParaRPr lang="en-US"/>
          </a:p>
        </p:txBody>
      </p:sp>
    </p:spTree>
    <p:extLst>
      <p:ext uri="{BB962C8B-B14F-4D97-AF65-F5344CB8AC3E}">
        <p14:creationId xmlns:p14="http://schemas.microsoft.com/office/powerpoint/2010/main" val="59130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t>
            </a:r>
          </a:p>
        </p:txBody>
      </p:sp>
      <p:sp>
        <p:nvSpPr>
          <p:cNvPr id="4" name="Slide Number Placeholder 3"/>
          <p:cNvSpPr>
            <a:spLocks noGrp="1"/>
          </p:cNvSpPr>
          <p:nvPr>
            <p:ph type="sldNum" sz="quarter" idx="5"/>
          </p:nvPr>
        </p:nvSpPr>
        <p:spPr/>
        <p:txBody>
          <a:bodyPr/>
          <a:lstStyle/>
          <a:p>
            <a:fld id="{D0097222-136E-4290-92D4-B7DB2424758D}" type="slidenum">
              <a:rPr lang="en-US" smtClean="0"/>
              <a:t>3</a:t>
            </a:fld>
            <a:endParaRPr lang="en-US"/>
          </a:p>
        </p:txBody>
      </p:sp>
    </p:spTree>
    <p:extLst>
      <p:ext uri="{BB962C8B-B14F-4D97-AF65-F5344CB8AC3E}">
        <p14:creationId xmlns:p14="http://schemas.microsoft.com/office/powerpoint/2010/main" val="1361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D484A-565B-539F-0CD8-EDB7A9B9D3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A8922C-6933-804F-6031-54B1657CFC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F985A3-6BB1-1C97-922D-27B2B7D17A50}"/>
              </a:ext>
            </a:extLst>
          </p:cNvPr>
          <p:cNvSpPr>
            <a:spLocks noGrp="1"/>
          </p:cNvSpPr>
          <p:nvPr>
            <p:ph type="body" idx="1"/>
          </p:nvPr>
        </p:nvSpPr>
        <p:spPr/>
        <p:txBody>
          <a:bodyPr/>
          <a:lstStyle/>
          <a:p>
            <a:r>
              <a:rPr lang="en-US" dirty="0"/>
              <a:t>Prim</a:t>
            </a:r>
          </a:p>
        </p:txBody>
      </p:sp>
      <p:sp>
        <p:nvSpPr>
          <p:cNvPr id="4" name="Slide Number Placeholder 3">
            <a:extLst>
              <a:ext uri="{FF2B5EF4-FFF2-40B4-BE49-F238E27FC236}">
                <a16:creationId xmlns:a16="http://schemas.microsoft.com/office/drawing/2014/main" id="{2E3A6BC0-F594-16FA-E814-92BEEB1622D0}"/>
              </a:ext>
            </a:extLst>
          </p:cNvPr>
          <p:cNvSpPr>
            <a:spLocks noGrp="1"/>
          </p:cNvSpPr>
          <p:nvPr>
            <p:ph type="sldNum" sz="quarter" idx="5"/>
          </p:nvPr>
        </p:nvSpPr>
        <p:spPr/>
        <p:txBody>
          <a:bodyPr/>
          <a:lstStyle/>
          <a:p>
            <a:fld id="{D0097222-136E-4290-92D4-B7DB2424758D}" type="slidenum">
              <a:rPr lang="en-US" smtClean="0"/>
              <a:t>4</a:t>
            </a:fld>
            <a:endParaRPr lang="en-US"/>
          </a:p>
        </p:txBody>
      </p:sp>
    </p:spTree>
    <p:extLst>
      <p:ext uri="{BB962C8B-B14F-4D97-AF65-F5344CB8AC3E}">
        <p14:creationId xmlns:p14="http://schemas.microsoft.com/office/powerpoint/2010/main" val="2987863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1/15/2025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mQllmb-0Lnk" TargetMode="External"/><Relationship Id="rId2" Type="http://schemas.openxmlformats.org/officeDocument/2006/relationships/hyperlink" Target="https://www.youtube.com/watch?v=rHv4WaHtRZA" TargetMode="External"/><Relationship Id="rId1" Type="http://schemas.openxmlformats.org/officeDocument/2006/relationships/slideLayout" Target="../slideLayouts/slideLayout2.xml"/><Relationship Id="rId4" Type="http://schemas.openxmlformats.org/officeDocument/2006/relationships/hyperlink" Target="https://www.youtube.com/watch?v=0XjSawsyvYw"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000" dirty="0" err="1"/>
              <a:t>FCLE</a:t>
            </a:r>
            <a:r>
              <a:rPr lang="en-US" sz="4000" dirty="0"/>
              <a:t> U.S. Supreme Court Cases: </a:t>
            </a:r>
            <a:r>
              <a:rPr lang="en-US" sz="3200" dirty="0"/>
              <a:t>Dobbs v. Jackson Women’s </a:t>
            </a:r>
            <a:br>
              <a:rPr lang="en-US" sz="3200" dirty="0"/>
            </a:br>
            <a:r>
              <a:rPr lang="en-US" sz="3200" dirty="0"/>
              <a:t>Health Organization (2022)</a:t>
            </a:r>
            <a:endParaRPr lang="en-US" sz="4000" dirty="0"/>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2800" dirty="0">
                <a:latin typeface="Cambria" panose="02040503050406030204" pitchFamily="18" charset="0"/>
                <a:ea typeface="Cambria" panose="02040503050406030204" pitchFamily="18" charset="0"/>
              </a:rPr>
              <a:t>Dobbs v. Jackson Women's Health Organization (2022)</a:t>
            </a:r>
            <a:endParaRPr lang="en-US" sz="3600"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2457000676"/>
              </p:ext>
            </p:extLst>
          </p:nvPr>
        </p:nvGraphicFramePr>
        <p:xfrm>
          <a:off x="1295400" y="2557463"/>
          <a:ext cx="9601196" cy="3360288"/>
        </p:xfrm>
        <a:graphic>
          <a:graphicData uri="http://schemas.openxmlformats.org/drawingml/2006/table">
            <a:tbl>
              <a:tblPr firstRow="1" bandRow="1">
                <a:tableStyleId>{5C22544A-7EE6-4342-B048-85BDC9FD1C3A}</a:tableStyleId>
              </a:tblPr>
              <a:tblGrid>
                <a:gridCol w="9601196">
                  <a:extLst>
                    <a:ext uri="{9D8B030D-6E8A-4147-A177-3AD203B41FA5}">
                      <a16:colId xmlns:a16="http://schemas.microsoft.com/office/drawing/2014/main" val="1796275105"/>
                    </a:ext>
                  </a:extLst>
                </a:gridCol>
              </a:tblGrid>
              <a:tr h="445797">
                <a:tc>
                  <a:txBody>
                    <a:bodyPr/>
                    <a:lstStyle/>
                    <a:p>
                      <a:pPr algn="ctr"/>
                      <a:r>
                        <a:rPr lang="en-US" sz="2600" dirty="0">
                          <a:latin typeface="Cambria" panose="02040503050406030204" pitchFamily="18" charset="0"/>
                          <a:ea typeface="Cambria" panose="02040503050406030204" pitchFamily="18" charset="0"/>
                        </a:rPr>
                        <a:t>Summary</a:t>
                      </a:r>
                    </a:p>
                  </a:txBody>
                  <a:tcPr/>
                </a:tc>
                <a:extLst>
                  <a:ext uri="{0D108BD9-81ED-4DB2-BD59-A6C34878D82A}">
                    <a16:rowId xmlns:a16="http://schemas.microsoft.com/office/drawing/2014/main" val="1256149664"/>
                  </a:ext>
                </a:extLst>
              </a:tr>
              <a:tr h="2872608">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endParaRPr lang="en-US" sz="2300"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400" kern="1200" dirty="0">
                          <a:solidFill>
                            <a:schemeClr val="tx1"/>
                          </a:solidFill>
                          <a:effectLst/>
                          <a:latin typeface="Cambria" panose="02040503050406030204" pitchFamily="18" charset="0"/>
                          <a:ea typeface="Cambria" panose="02040503050406030204" pitchFamily="18" charset="0"/>
                          <a:cs typeface="+mn-cs"/>
                          <a:hlinkClick r:id="rId3">
                            <a:extLst>
                              <a:ext uri="{A12FA001-AC4F-418D-AE19-62706E023703}">
                                <ahyp:hlinkClr xmlns:ahyp="http://schemas.microsoft.com/office/drawing/2018/hyperlinkcolor" val="tx"/>
                              </a:ext>
                            </a:extLst>
                          </a:hlinkClick>
                        </a:rPr>
                        <a:t>Federalist Society Dobbs v. Jackson Women's Health Organization (2022)(6:30 minutes)</a:t>
                      </a:r>
                      <a:endParaRPr lang="en-US" sz="2400" kern="1200" dirty="0">
                        <a:solidFill>
                          <a:schemeClr val="tx1"/>
                        </a:solidFill>
                        <a:effectLst/>
                        <a:latin typeface="Cambria" panose="02040503050406030204" pitchFamily="18" charset="0"/>
                        <a:ea typeface="Cambria" panose="02040503050406030204" pitchFamily="18" charset="0"/>
                        <a:cs typeface="+mn-cs"/>
                      </a:endParaRPr>
                    </a:p>
                    <a:p>
                      <a:pPr marL="0" marR="0" lvl="0" indent="0" algn="ctr" defTabSz="457200" rtl="0" eaLnBrk="1" fontAlgn="auto" latinLnBrk="0" hangingPunct="1">
                        <a:lnSpc>
                          <a:spcPct val="115000"/>
                        </a:lnSpc>
                        <a:spcBef>
                          <a:spcPts val="0"/>
                        </a:spcBef>
                        <a:spcAft>
                          <a:spcPts val="800"/>
                        </a:spcAft>
                        <a:buClrTx/>
                        <a:buSzTx/>
                        <a:buFontTx/>
                        <a:buNone/>
                        <a:tabLst/>
                        <a:defRPr/>
                      </a:pPr>
                      <a:r>
                        <a:rPr lang="en-US" sz="2400" kern="1200" dirty="0">
                          <a:solidFill>
                            <a:schemeClr val="tx1"/>
                          </a:solidFill>
                          <a:effectLst/>
                          <a:latin typeface="Cambria" panose="02040503050406030204" pitchFamily="18" charset="0"/>
                          <a:ea typeface="Cambria" panose="02040503050406030204" pitchFamily="18" charset="0"/>
                          <a:cs typeface="+mn-cs"/>
                          <a:hlinkClick r:id="rId4">
                            <a:extLst>
                              <a:ext uri="{A12FA001-AC4F-418D-AE19-62706E023703}">
                                <ahyp:hlinkClr xmlns:ahyp="http://schemas.microsoft.com/office/drawing/2018/hyperlinkcolor" val="tx"/>
                              </a:ext>
                            </a:extLst>
                          </a:hlinkClick>
                        </a:rPr>
                        <a:t>Center for Reproductive Rights Dobbs v. Jackson Women's Health Organization (2022)(3:30 minutes)</a:t>
                      </a:r>
                      <a:endParaRPr lang="en-US" sz="2400" kern="1200" dirty="0">
                        <a:solidFill>
                          <a:schemeClr val="tx1"/>
                        </a:solidFill>
                        <a:effectLst/>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D5A0E-B777-4861-0C00-AE1B87BD2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D3C12-FCA3-6291-8AA3-671DB0DAD9DC}"/>
              </a:ext>
            </a:extLst>
          </p:cNvPr>
          <p:cNvSpPr>
            <a:spLocks noGrp="1"/>
          </p:cNvSpPr>
          <p:nvPr>
            <p:ph type="title"/>
          </p:nvPr>
        </p:nvSpPr>
        <p:spPr/>
        <p:txBody>
          <a:bodyPr>
            <a:normAutofit fontScale="90000"/>
          </a:bodyPr>
          <a:lstStyle/>
          <a:p>
            <a:r>
              <a:rPr lang="en-US" sz="3600" dirty="0">
                <a:latin typeface="Cambria" panose="02040503050406030204" pitchFamily="18" charset="0"/>
                <a:ea typeface="Cambria" panose="02040503050406030204" pitchFamily="18" charset="0"/>
              </a:rPr>
              <a:t>Complete each Cell</a:t>
            </a:r>
            <a:br>
              <a:rPr lang="en-US" sz="3600" dirty="0">
                <a:latin typeface="Cambria" panose="02040503050406030204" pitchFamily="18" charset="0"/>
                <a:ea typeface="Cambria" panose="02040503050406030204" pitchFamily="18" charset="0"/>
              </a:rPr>
            </a:br>
            <a:r>
              <a:rPr lang="en-US" sz="3600" dirty="0">
                <a:latin typeface="Cambria" panose="02040503050406030204" pitchFamily="18" charset="0"/>
                <a:ea typeface="Cambria" panose="02040503050406030204" pitchFamily="18" charset="0"/>
              </a:rPr>
              <a:t>Dobbs v. Jackson Women’s Health Organization (2022) </a:t>
            </a:r>
            <a:endParaRPr lang="en-US" dirty="0"/>
          </a:p>
        </p:txBody>
      </p:sp>
      <p:graphicFrame>
        <p:nvGraphicFramePr>
          <p:cNvPr id="4" name="Content Placeholder 3">
            <a:extLst>
              <a:ext uri="{FF2B5EF4-FFF2-40B4-BE49-F238E27FC236}">
                <a16:creationId xmlns:a16="http://schemas.microsoft.com/office/drawing/2014/main" id="{88A9EFE6-107F-0DC6-B9A1-4CF3E675FB4E}"/>
              </a:ext>
            </a:extLst>
          </p:cNvPr>
          <p:cNvGraphicFramePr>
            <a:graphicFrameLocks noGrp="1"/>
          </p:cNvGraphicFramePr>
          <p:nvPr>
            <p:ph idx="1"/>
            <p:extLst>
              <p:ext uri="{D42A27DB-BD31-4B8C-83A1-F6EECF244321}">
                <p14:modId xmlns:p14="http://schemas.microsoft.com/office/powerpoint/2010/main" val="2685127013"/>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endParaRPr lang="en-US" sz="1600" dirty="0">
                        <a:effectLst/>
                        <a:latin typeface="Cambria" panose="02040503050406030204" pitchFamily="18" charset="0"/>
                        <a:ea typeface="Cambria" panose="02040503050406030204" pitchFamily="18" charset="0"/>
                      </a:endParaRPr>
                    </a:p>
                  </a:txBody>
                  <a:tcPr/>
                </a:tc>
                <a:tc>
                  <a:txBody>
                    <a:bodyPr/>
                    <a:lstStyle/>
                    <a:p>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920093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535B5-7EB4-DD96-AB34-0B1C786A80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FA9CB-754F-A955-9577-3BB907E0F3D4}"/>
              </a:ext>
            </a:extLst>
          </p:cNvPr>
          <p:cNvSpPr>
            <a:spLocks noGrp="1"/>
          </p:cNvSpPr>
          <p:nvPr>
            <p:ph type="title"/>
          </p:nvPr>
        </p:nvSpPr>
        <p:spPr/>
        <p:txBody>
          <a:bodyPr>
            <a:normAutofit/>
          </a:bodyPr>
          <a:lstStyle/>
          <a:p>
            <a:r>
              <a:rPr lang="en-US" sz="3200" dirty="0">
                <a:latin typeface="Cambria" panose="02040503050406030204" pitchFamily="18" charset="0"/>
                <a:ea typeface="Cambria" panose="02040503050406030204" pitchFamily="18" charset="0"/>
              </a:rPr>
              <a:t>Dobbs v. Jackson Women’s Health Organization (2022)</a:t>
            </a:r>
            <a:endParaRPr lang="en-US" sz="4000" dirty="0"/>
          </a:p>
        </p:txBody>
      </p:sp>
      <p:graphicFrame>
        <p:nvGraphicFramePr>
          <p:cNvPr id="4" name="Content Placeholder 3">
            <a:extLst>
              <a:ext uri="{FF2B5EF4-FFF2-40B4-BE49-F238E27FC236}">
                <a16:creationId xmlns:a16="http://schemas.microsoft.com/office/drawing/2014/main" id="{A517314F-6438-B25D-7671-9A91582E6DD7}"/>
              </a:ext>
            </a:extLst>
          </p:cNvPr>
          <p:cNvGraphicFramePr>
            <a:graphicFrameLocks noGrp="1"/>
          </p:cNvGraphicFramePr>
          <p:nvPr>
            <p:ph idx="1"/>
            <p:extLst>
              <p:ext uri="{D42A27DB-BD31-4B8C-83A1-F6EECF244321}">
                <p14:modId xmlns:p14="http://schemas.microsoft.com/office/powerpoint/2010/main" val="3757810215"/>
              </p:ext>
            </p:extLst>
          </p:nvPr>
        </p:nvGraphicFramePr>
        <p:xfrm>
          <a:off x="1295400" y="2557463"/>
          <a:ext cx="9601198" cy="3597673"/>
        </p:xfrm>
        <a:graphic>
          <a:graphicData uri="http://schemas.openxmlformats.org/drawingml/2006/table">
            <a:tbl>
              <a:tblPr firstRow="1" bandRow="1">
                <a:tableStyleId>{5C22544A-7EE6-4342-B048-85BDC9FD1C3A}</a:tableStyleId>
              </a:tblPr>
              <a:tblGrid>
                <a:gridCol w="3109452">
                  <a:extLst>
                    <a:ext uri="{9D8B030D-6E8A-4147-A177-3AD203B41FA5}">
                      <a16:colId xmlns:a16="http://schemas.microsoft.com/office/drawing/2014/main" val="1796275105"/>
                    </a:ext>
                  </a:extLst>
                </a:gridCol>
                <a:gridCol w="3156154">
                  <a:extLst>
                    <a:ext uri="{9D8B030D-6E8A-4147-A177-3AD203B41FA5}">
                      <a16:colId xmlns:a16="http://schemas.microsoft.com/office/drawing/2014/main" val="1330222647"/>
                    </a:ext>
                  </a:extLst>
                </a:gridCol>
                <a:gridCol w="3335592">
                  <a:extLst>
                    <a:ext uri="{9D8B030D-6E8A-4147-A177-3AD203B41FA5}">
                      <a16:colId xmlns:a16="http://schemas.microsoft.com/office/drawing/2014/main" val="288457229"/>
                    </a:ext>
                  </a:extLst>
                </a:gridCol>
              </a:tblGrid>
              <a:tr h="354249">
                <a:tc>
                  <a:txBody>
                    <a:bodyPr/>
                    <a:lstStyle/>
                    <a:p>
                      <a:r>
                        <a:rPr lang="en-US" dirty="0"/>
                        <a:t>Constitutional Question</a:t>
                      </a:r>
                    </a:p>
                  </a:txBody>
                  <a:tcPr/>
                </a:tc>
                <a:tc>
                  <a:txBody>
                    <a:bodyPr/>
                    <a:lstStyle/>
                    <a:p>
                      <a:r>
                        <a:rPr lang="en-US" dirty="0"/>
                        <a:t>Primary Holding</a:t>
                      </a:r>
                    </a:p>
                  </a:txBody>
                  <a:tcPr/>
                </a:tc>
                <a:tc>
                  <a:txBody>
                    <a:bodyPr/>
                    <a:lstStyle/>
                    <a:p>
                      <a:r>
                        <a:rPr lang="en-US" dirty="0"/>
                        <a:t>Impact</a:t>
                      </a:r>
                    </a:p>
                  </a:txBody>
                  <a:tcPr/>
                </a:tc>
                <a:extLst>
                  <a:ext uri="{0D108BD9-81ED-4DB2-BD59-A6C34878D82A}">
                    <a16:rowId xmlns:a16="http://schemas.microsoft.com/office/drawing/2014/main" val="1256149664"/>
                  </a:ext>
                </a:extLst>
              </a:tr>
              <a:tr h="3231913">
                <a:tc>
                  <a:txBody>
                    <a:bodyPr/>
                    <a:lstStyle/>
                    <a:p>
                      <a:r>
                        <a:rPr lang="en-US" sz="1800" kern="1200" dirty="0">
                          <a:solidFill>
                            <a:schemeClr val="tx1"/>
                          </a:solidFill>
                          <a:effectLst/>
                          <a:latin typeface="Cambria" panose="02040503050406030204" pitchFamily="18" charset="0"/>
                          <a:ea typeface="Cambria" panose="02040503050406030204" pitchFamily="18" charset="0"/>
                          <a:cs typeface="+mn-cs"/>
                        </a:rPr>
                        <a:t>Does the U.S. Constitution confer a right to abortion that is protected by the Fourteenth Amendment due process clause as established in Roe v. Wade (1973)?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Cambria" panose="02040503050406030204" pitchFamily="18" charset="0"/>
                          <a:ea typeface="Cambria" panose="02040503050406030204" pitchFamily="18" charset="0"/>
                          <a:cs typeface="+mn-cs"/>
                        </a:rPr>
                        <a:t>The U.S. Supreme Court determined that the right to an abortion established in Roe v. Wade through the Fourteenth Amendment due process clause was not constitutional and not protected by the federal government. </a:t>
                      </a:r>
                    </a:p>
                    <a:p>
                      <a:endParaRPr lang="en-US" sz="1600" dirty="0">
                        <a:effectLst/>
                        <a:latin typeface="Cambria" panose="02040503050406030204" pitchFamily="18" charset="0"/>
                        <a:ea typeface="Cambria" panose="02040503050406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Cambria" panose="02040503050406030204" pitchFamily="18" charset="0"/>
                          <a:ea typeface="Cambria" panose="02040503050406030204" pitchFamily="18" charset="0"/>
                          <a:cs typeface="+mn-cs"/>
                        </a:rPr>
                        <a:t>The U.S. Supreme Court determined that the right to an abortion established in Roe v. Wade through the Fourteenth Amendment due process clause was not constitutional. The result was that abortion rights were turned back to state governments and no longer protected by the federal government as established in Roe v. Wade (1973).   </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23861020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Organic</Template>
  <TotalTime>1921</TotalTime>
  <Words>267</Words>
  <Application>Microsoft Office PowerPoint</Application>
  <PresentationFormat>Widescreen</PresentationFormat>
  <Paragraphs>24</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Arial</vt:lpstr>
      <vt:lpstr>Cambria</vt:lpstr>
      <vt:lpstr>Garamond</vt:lpstr>
      <vt:lpstr>Organic</vt:lpstr>
      <vt:lpstr>FCLE U.S. Supreme Court Cases: Dobbs v. Jackson Women’s  Health Organization (2022)</vt:lpstr>
      <vt:lpstr>Dobbs v. Jackson Women's Health Organization (2022)</vt:lpstr>
      <vt:lpstr>Complete each Cell Dobbs v. Jackson Women’s Health Organization (2022) </vt:lpstr>
      <vt:lpstr>Dobbs v. Jackson Women’s Health Organization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30</cp:revision>
  <dcterms:created xsi:type="dcterms:W3CDTF">2025-01-12T13:12:56Z</dcterms:created>
  <dcterms:modified xsi:type="dcterms:W3CDTF">2025-01-16T01:46:44Z</dcterms:modified>
</cp:coreProperties>
</file>