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6"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D3DBBD-98A6-3A99-587E-702DA7180F83}" name="Terri Fine" initials="TF" userId="S::tfine@ucf.edu::d9de6e7a-c760-4b0f-a2ea-ddbe40c45eb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90" d="100"/>
          <a:sy n="90" d="100"/>
        </p:scale>
        <p:origin x="336" y="234"/>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D5D3C-DA02-1489-6008-814A75AE71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82B00-E3D2-47BF-D38B-265D51A616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ACB1BE-BF97-6A02-1BBD-5D1CAD3C8503}"/>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E68E913A-90EC-B30F-C4FD-8B9BDBFB35A3}"/>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36142904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1/15/2025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oeSp98M7_v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r>
              <a:rPr lang="en-US" sz="3600" dirty="0"/>
              <a:t>Shaw v. Reno (1993)</a:t>
            </a:r>
            <a:endParaRPr lang="en-US" sz="4000" dirty="0"/>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Shaw v. Reno (1993)</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43852165"/>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Shaw v. Reno (1993)(5:00 minutes)</a:t>
                      </a: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Shaw v. Reno (1993)</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544542086"/>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dirty="0">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3CF89-3D01-E622-8F43-CB5DFEC5D9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2BC9ED-9101-1A54-F622-ED923ED024A6}"/>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Shaw v. Reno (1993)</a:t>
            </a:r>
            <a:endParaRPr lang="en-US" dirty="0"/>
          </a:p>
        </p:txBody>
      </p:sp>
      <p:graphicFrame>
        <p:nvGraphicFramePr>
          <p:cNvPr id="4" name="Content Placeholder 3">
            <a:extLst>
              <a:ext uri="{FF2B5EF4-FFF2-40B4-BE49-F238E27FC236}">
                <a16:creationId xmlns:a16="http://schemas.microsoft.com/office/drawing/2014/main" id="{5B861B2B-9287-E5C6-9BB8-5E5BADF1C9A7}"/>
              </a:ext>
            </a:extLst>
          </p:cNvPr>
          <p:cNvGraphicFramePr>
            <a:graphicFrameLocks noGrp="1"/>
          </p:cNvGraphicFramePr>
          <p:nvPr>
            <p:ph idx="1"/>
            <p:extLst>
              <p:ext uri="{D42A27DB-BD31-4B8C-83A1-F6EECF244321}">
                <p14:modId xmlns:p14="http://schemas.microsoft.com/office/powerpoint/2010/main" val="1843532810"/>
              </p:ext>
            </p:extLst>
          </p:nvPr>
        </p:nvGraphicFramePr>
        <p:xfrm>
          <a:off x="1295400" y="2477387"/>
          <a:ext cx="9601198" cy="3628141"/>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268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62381">
                <a:tc>
                  <a:txBody>
                    <a:bodyPr/>
                    <a:lstStyle/>
                    <a:p>
                      <a:r>
                        <a:rPr lang="en-US" sz="1800" kern="1200" dirty="0">
                          <a:solidFill>
                            <a:schemeClr val="dk1"/>
                          </a:solidFill>
                          <a:effectLst/>
                          <a:latin typeface="Cambria" panose="02040503050406030204" pitchFamily="18" charset="0"/>
                          <a:ea typeface="Cambria" panose="02040503050406030204" pitchFamily="18" charset="0"/>
                          <a:cs typeface="+mn-cs"/>
                        </a:rPr>
                        <a:t>Is a state redistricting plan that creates a majority of minority group members within legislative districts (“majority-minority districts”) to promote the election of minority group members a violation of the Fourteenth Amendment equal protection clause?    </a:t>
                      </a:r>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latin typeface="Cambria" panose="02040503050406030204" pitchFamily="18" charset="0"/>
                          <a:ea typeface="Cambria" panose="02040503050406030204" pitchFamily="18" charset="0"/>
                        </a:rPr>
                        <a:t>“Classifications …based solely on race are …odious to a free people whose institutions are founded upon the doctrine of equality, because they threaten to stigmatize persons by …their… racial group….[S]</a:t>
                      </a:r>
                      <a:r>
                        <a:rPr lang="en-US" sz="1600" dirty="0" err="1">
                          <a:latin typeface="Cambria" panose="02040503050406030204" pitchFamily="18" charset="0"/>
                          <a:ea typeface="Cambria" panose="02040503050406030204" pitchFamily="18" charset="0"/>
                        </a:rPr>
                        <a:t>tate</a:t>
                      </a:r>
                      <a:r>
                        <a:rPr lang="en-US" sz="1600" dirty="0">
                          <a:latin typeface="Cambria" panose="02040503050406030204" pitchFamily="18" charset="0"/>
                          <a:ea typeface="Cambria" panose="02040503050406030204" pitchFamily="18" charset="0"/>
                        </a:rPr>
                        <a:t> legislation that …distinguishes among citizens on account of race…must be narrowly tailored to further a compelling governmental interest.”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latin typeface="Cambria" panose="02040503050406030204" pitchFamily="18" charset="0"/>
                          <a:ea typeface="Cambria" panose="02040503050406030204" pitchFamily="18" charset="0"/>
                        </a:rPr>
                        <a:t>Syllabus, Shaw v. Reno</a:t>
                      </a:r>
                    </a:p>
                  </a:txBody>
                  <a:tcPr/>
                </a:tc>
                <a:tc>
                  <a:txBody>
                    <a:bodyPr/>
                    <a:lstStyle/>
                    <a:p>
                      <a:r>
                        <a:rPr lang="en-US" sz="1800" dirty="0">
                          <a:latin typeface="Cambria" panose="02040503050406030204" pitchFamily="18" charset="0"/>
                          <a:ea typeface="Cambria" panose="02040503050406030204" pitchFamily="18" charset="0"/>
                        </a:rPr>
                        <a:t>Race cannot be the primary factor when drawing electoral district lines.  Electoral districts drawn based on race alone may be struck down as violations of the equal protection clause.  The decision limited the practice of racial gerrymandering. </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35349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1725</TotalTime>
  <Words>251</Words>
  <Application>Microsoft Office PowerPoint</Application>
  <PresentationFormat>Widescreen</PresentationFormat>
  <Paragraphs>25</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Shaw v. Reno (1993)</vt:lpstr>
      <vt:lpstr>Shaw v. Reno (1993)</vt:lpstr>
      <vt:lpstr>Complete each Cell Shaw v. Reno (1993)</vt:lpstr>
      <vt:lpstr>Shaw v. Reno (1993)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28</cp:revision>
  <dcterms:created xsi:type="dcterms:W3CDTF">2025-01-12T13:12:56Z</dcterms:created>
  <dcterms:modified xsi:type="dcterms:W3CDTF">2025-01-15T22:30:28Z</dcterms:modified>
</cp:coreProperties>
</file>