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64" r:id="rId4"/>
    <p:sldId id="265"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DD3DBBD-98A6-3A99-587E-702DA7180F83}" name="Terri Fine" initials="TF" userId="S::tfine@ucf.edu::d9de6e7a-c760-4b0f-a2ea-ddbe40c45eb3"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33" autoAdjust="0"/>
    <p:restoredTop sz="94660"/>
  </p:normalViewPr>
  <p:slideViewPr>
    <p:cSldViewPr snapToGrid="0" showGuides="1">
      <p:cViewPr>
        <p:scale>
          <a:sx n="90" d="100"/>
          <a:sy n="90" d="100"/>
        </p:scale>
        <p:origin x="336" y="234"/>
      </p:cViewPr>
      <p:guideLst>
        <p:guide orient="horz" pos="2160"/>
        <p:guide pos="3840"/>
      </p:guideLst>
    </p:cSldViewPr>
  </p:slideViewPr>
  <p:notesTextViewPr>
    <p:cViewPr>
      <p:scale>
        <a:sx n="66" d="100"/>
        <a:sy n="66"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BA04C1-52EB-4A53-986C-914C6CCA3FD2}" type="datetimeFigureOut">
              <a:rPr lang="en-US" smtClean="0"/>
              <a:t>1/15/2025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097222-136E-4290-92D4-B7DB2424758D}" type="slidenum">
              <a:rPr lang="en-US" smtClean="0"/>
              <a:t>‹#›</a:t>
            </a:fld>
            <a:endParaRPr lang="en-US"/>
          </a:p>
        </p:txBody>
      </p:sp>
    </p:spTree>
    <p:extLst>
      <p:ext uri="{BB962C8B-B14F-4D97-AF65-F5344CB8AC3E}">
        <p14:creationId xmlns:p14="http://schemas.microsoft.com/office/powerpoint/2010/main" val="5913020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Prim</a:t>
            </a:r>
          </a:p>
        </p:txBody>
      </p:sp>
      <p:sp>
        <p:nvSpPr>
          <p:cNvPr id="4" name="Slide Number Placeholder 3"/>
          <p:cNvSpPr>
            <a:spLocks noGrp="1"/>
          </p:cNvSpPr>
          <p:nvPr>
            <p:ph type="sldNum" sz="quarter" idx="5"/>
          </p:nvPr>
        </p:nvSpPr>
        <p:spPr/>
        <p:txBody>
          <a:bodyPr/>
          <a:lstStyle/>
          <a:p>
            <a:fld id="{D0097222-136E-4290-92D4-B7DB2424758D}" type="slidenum">
              <a:rPr lang="en-US" smtClean="0"/>
              <a:t>3</a:t>
            </a:fld>
            <a:endParaRPr lang="en-US"/>
          </a:p>
        </p:txBody>
      </p:sp>
    </p:spTree>
    <p:extLst>
      <p:ext uri="{BB962C8B-B14F-4D97-AF65-F5344CB8AC3E}">
        <p14:creationId xmlns:p14="http://schemas.microsoft.com/office/powerpoint/2010/main" val="136125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4D484A-565B-539F-0CD8-EDB7A9B9D3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A8922C-6933-804F-6031-54B1657CFC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F985A3-6BB1-1C97-922D-27B2B7D17A50}"/>
              </a:ext>
            </a:extLst>
          </p:cNvPr>
          <p:cNvSpPr>
            <a:spLocks noGrp="1"/>
          </p:cNvSpPr>
          <p:nvPr>
            <p:ph type="body" idx="1"/>
          </p:nvPr>
        </p:nvSpPr>
        <p:spPr/>
        <p:txBody>
          <a:bodyPr/>
          <a:lstStyle/>
          <a:p>
            <a:r>
              <a:rPr lang="en-US" dirty="0"/>
              <a:t>Prim</a:t>
            </a:r>
          </a:p>
        </p:txBody>
      </p:sp>
      <p:sp>
        <p:nvSpPr>
          <p:cNvPr id="4" name="Slide Number Placeholder 3">
            <a:extLst>
              <a:ext uri="{FF2B5EF4-FFF2-40B4-BE49-F238E27FC236}">
                <a16:creationId xmlns:a16="http://schemas.microsoft.com/office/drawing/2014/main" id="{2E3A6BC0-F594-16FA-E814-92BEEB1622D0}"/>
              </a:ext>
            </a:extLst>
          </p:cNvPr>
          <p:cNvSpPr>
            <a:spLocks noGrp="1"/>
          </p:cNvSpPr>
          <p:nvPr>
            <p:ph type="sldNum" sz="quarter" idx="5"/>
          </p:nvPr>
        </p:nvSpPr>
        <p:spPr/>
        <p:txBody>
          <a:bodyPr/>
          <a:lstStyle/>
          <a:p>
            <a:fld id="{D0097222-136E-4290-92D4-B7DB2424758D}" type="slidenum">
              <a:rPr lang="en-US" smtClean="0"/>
              <a:t>4</a:t>
            </a:fld>
            <a:endParaRPr lang="en-US"/>
          </a:p>
        </p:txBody>
      </p:sp>
    </p:spTree>
    <p:extLst>
      <p:ext uri="{BB962C8B-B14F-4D97-AF65-F5344CB8AC3E}">
        <p14:creationId xmlns:p14="http://schemas.microsoft.com/office/powerpoint/2010/main" val="29878635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2EF1D945-C53B-4E66-9046-86415AF5D3D8}"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7186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27423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4889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6942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58976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27025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70848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692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0773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4009332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2436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2258913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1FD84F-87D3-4C5C-AC1E-9E5D9B306966}" type="datetimeFigureOut">
              <a:rPr lang="en-US" smtClean="0"/>
              <a:t>1/15/2025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F1D945-C53B-4E66-9046-86415AF5D3D8}"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4761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1FD84F-87D3-4C5C-AC1E-9E5D9B306966}" type="datetimeFigureOut">
              <a:rPr lang="en-US" smtClean="0"/>
              <a:t>1/15/2025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6906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FD84F-87D3-4C5C-AC1E-9E5D9B306966}" type="datetimeFigureOut">
              <a:rPr lang="en-US" smtClean="0"/>
              <a:t>1/15/2025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460342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2047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98834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01FD84F-87D3-4C5C-AC1E-9E5D9B306966}" type="datetimeFigureOut">
              <a:rPr lang="en-US" smtClean="0"/>
              <a:t>1/15/2025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EF1D945-C53B-4E66-9046-86415AF5D3D8}" type="slidenum">
              <a:rPr lang="en-US" smtClean="0"/>
              <a:t>‹#›</a:t>
            </a:fld>
            <a:endParaRPr lang="en-US"/>
          </a:p>
        </p:txBody>
      </p:sp>
    </p:spTree>
    <p:extLst>
      <p:ext uri="{BB962C8B-B14F-4D97-AF65-F5344CB8AC3E}">
        <p14:creationId xmlns:p14="http://schemas.microsoft.com/office/powerpoint/2010/main" val="10204745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rHv4WaHtRZ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152F5-21BB-54D6-BB9A-596F49E0D8B2}"/>
              </a:ext>
            </a:extLst>
          </p:cNvPr>
          <p:cNvSpPr>
            <a:spLocks noGrp="1"/>
          </p:cNvSpPr>
          <p:nvPr>
            <p:ph type="ctrTitle"/>
          </p:nvPr>
        </p:nvSpPr>
        <p:spPr/>
        <p:txBody>
          <a:bodyPr/>
          <a:lstStyle/>
          <a:p>
            <a:r>
              <a:rPr lang="en-US" sz="4000" dirty="0" err="1"/>
              <a:t>FCLE</a:t>
            </a:r>
            <a:r>
              <a:rPr lang="en-US" sz="4000" dirty="0"/>
              <a:t> U.S. Supreme Court Cases: </a:t>
            </a:r>
            <a:r>
              <a:rPr lang="en-US" sz="3600" dirty="0"/>
              <a:t>Roe v. Wade (1973)</a:t>
            </a:r>
            <a:endParaRPr lang="en-US" sz="4000" dirty="0"/>
          </a:p>
        </p:txBody>
      </p:sp>
      <p:sp>
        <p:nvSpPr>
          <p:cNvPr id="3" name="Subtitle 2">
            <a:extLst>
              <a:ext uri="{FF2B5EF4-FFF2-40B4-BE49-F238E27FC236}">
                <a16:creationId xmlns:a16="http://schemas.microsoft.com/office/drawing/2014/main" id="{690F9ADF-AEA7-0F5B-2775-B1128B36F832}"/>
              </a:ext>
            </a:extLst>
          </p:cNvPr>
          <p:cNvSpPr>
            <a:spLocks noGrp="1"/>
          </p:cNvSpPr>
          <p:nvPr>
            <p:ph type="subTitle" idx="1"/>
          </p:nvPr>
        </p:nvSpPr>
        <p:spPr/>
        <p:txBody>
          <a:bodyPr>
            <a:normAutofit fontScale="92500" lnSpcReduction="20000"/>
          </a:bodyPr>
          <a:lstStyle/>
          <a:p>
            <a:r>
              <a:rPr lang="en-US" dirty="0"/>
              <a:t>Florida Civic Literacy Exam</a:t>
            </a:r>
          </a:p>
          <a:p>
            <a:r>
              <a:rPr lang="en-US" dirty="0"/>
              <a:t>Associated Benchmark:  </a:t>
            </a:r>
            <a:r>
              <a:rPr lang="en-US" dirty="0" err="1"/>
              <a:t>SS.912.CG.3.11</a:t>
            </a:r>
            <a:endParaRPr lang="en-US" dirty="0"/>
          </a:p>
          <a:p>
            <a:r>
              <a:rPr lang="en-US" dirty="0"/>
              <a:t>Evaluate how landmark Supreme Court decisions affect law, liberty and the interpretation of the U.S. Constitution.</a:t>
            </a:r>
          </a:p>
        </p:txBody>
      </p:sp>
    </p:spTree>
    <p:extLst>
      <p:ext uri="{BB962C8B-B14F-4D97-AF65-F5344CB8AC3E}">
        <p14:creationId xmlns:p14="http://schemas.microsoft.com/office/powerpoint/2010/main" val="3949563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8C6CF-AC35-538D-6DB7-A514A8741D93}"/>
              </a:ext>
            </a:extLst>
          </p:cNvPr>
          <p:cNvSpPr>
            <a:spLocks noGrp="1"/>
          </p:cNvSpPr>
          <p:nvPr>
            <p:ph type="title"/>
          </p:nvPr>
        </p:nvSpPr>
        <p:spPr/>
        <p:txBody>
          <a:bodyPr>
            <a:normAutofit/>
          </a:bodyPr>
          <a:lstStyle/>
          <a:p>
            <a:r>
              <a:rPr lang="en-US" sz="3200" dirty="0">
                <a:latin typeface="Cambria" panose="02040503050406030204" pitchFamily="18" charset="0"/>
                <a:ea typeface="Cambria" panose="02040503050406030204" pitchFamily="18" charset="0"/>
              </a:rPr>
              <a:t>Roe v. Wade (1973)</a:t>
            </a:r>
            <a:endParaRPr lang="en-US" sz="4000" dirty="0"/>
          </a:p>
        </p:txBody>
      </p:sp>
      <p:graphicFrame>
        <p:nvGraphicFramePr>
          <p:cNvPr id="4" name="Content Placeholder 3">
            <a:extLst>
              <a:ext uri="{FF2B5EF4-FFF2-40B4-BE49-F238E27FC236}">
                <a16:creationId xmlns:a16="http://schemas.microsoft.com/office/drawing/2014/main" id="{575AE862-135B-5165-F62F-6F371396438B}"/>
              </a:ext>
            </a:extLst>
          </p:cNvPr>
          <p:cNvGraphicFramePr>
            <a:graphicFrameLocks noGrp="1"/>
          </p:cNvGraphicFramePr>
          <p:nvPr>
            <p:ph idx="1"/>
            <p:extLst>
              <p:ext uri="{D42A27DB-BD31-4B8C-83A1-F6EECF244321}">
                <p14:modId xmlns:p14="http://schemas.microsoft.com/office/powerpoint/2010/main" val="2901815761"/>
              </p:ext>
            </p:extLst>
          </p:nvPr>
        </p:nvGraphicFramePr>
        <p:xfrm>
          <a:off x="1295400" y="2557463"/>
          <a:ext cx="9601196" cy="3360288"/>
        </p:xfrm>
        <a:graphic>
          <a:graphicData uri="http://schemas.openxmlformats.org/drawingml/2006/table">
            <a:tbl>
              <a:tblPr firstRow="1" bandRow="1">
                <a:tableStyleId>{5C22544A-7EE6-4342-B048-85BDC9FD1C3A}</a:tableStyleId>
              </a:tblPr>
              <a:tblGrid>
                <a:gridCol w="9601196">
                  <a:extLst>
                    <a:ext uri="{9D8B030D-6E8A-4147-A177-3AD203B41FA5}">
                      <a16:colId xmlns:a16="http://schemas.microsoft.com/office/drawing/2014/main" val="1796275105"/>
                    </a:ext>
                  </a:extLst>
                </a:gridCol>
              </a:tblGrid>
              <a:tr h="445797">
                <a:tc>
                  <a:txBody>
                    <a:bodyPr/>
                    <a:lstStyle/>
                    <a:p>
                      <a:pPr algn="ctr"/>
                      <a:r>
                        <a:rPr lang="en-US" sz="2600" dirty="0">
                          <a:latin typeface="Cambria" panose="02040503050406030204" pitchFamily="18" charset="0"/>
                          <a:ea typeface="Cambria" panose="02040503050406030204" pitchFamily="18" charset="0"/>
                        </a:rPr>
                        <a:t>Summary</a:t>
                      </a:r>
                    </a:p>
                  </a:txBody>
                  <a:tcPr/>
                </a:tc>
                <a:extLst>
                  <a:ext uri="{0D108BD9-81ED-4DB2-BD59-A6C34878D82A}">
                    <a16:rowId xmlns:a16="http://schemas.microsoft.com/office/drawing/2014/main" val="1256149664"/>
                  </a:ext>
                </a:extLst>
              </a:tr>
              <a:tr h="2872608">
                <a:tc>
                  <a:txBody>
                    <a:bodyPr/>
                    <a:lstStyle/>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3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300" kern="1200" dirty="0">
                        <a:solidFill>
                          <a:schemeClr val="tx1"/>
                        </a:solidFill>
                        <a:effectLst/>
                        <a:latin typeface="Cambria" panose="02040503050406030204" pitchFamily="18" charset="0"/>
                        <a:ea typeface="Cambria" panose="02040503050406030204" pitchFamily="18" charset="0"/>
                        <a:cs typeface="+mn-cs"/>
                        <a:hlinkClick r:id="rId2">
                          <a:extLst>
                            <a:ext uri="{A12FA001-AC4F-418D-AE19-62706E023703}">
                              <ahyp:hlinkClr xmlns:ahyp="http://schemas.microsoft.com/office/drawing/2018/hyperlinkcolor" val="tx"/>
                            </a:ext>
                          </a:extLst>
                        </a:hlinkClick>
                      </a:endParaRPr>
                    </a:p>
                    <a:p>
                      <a:pPr marL="0" marR="0" lvl="0" indent="0" algn="ctr" defTabSz="457200" rtl="0" eaLnBrk="1" fontAlgn="auto" latinLnBrk="0" hangingPunct="1">
                        <a:lnSpc>
                          <a:spcPct val="115000"/>
                        </a:lnSpc>
                        <a:spcBef>
                          <a:spcPts val="0"/>
                        </a:spcBef>
                        <a:spcAft>
                          <a:spcPts val="800"/>
                        </a:spcAft>
                        <a:buClrTx/>
                        <a:buSzTx/>
                        <a:buFontTx/>
                        <a:buNone/>
                        <a:tabLst/>
                        <a:defRPr/>
                      </a:pPr>
                      <a:r>
                        <a:rPr lang="en-US" sz="2400" kern="1200" dirty="0">
                          <a:solidFill>
                            <a:schemeClr val="tx1"/>
                          </a:solidFill>
                          <a:effectLst/>
                          <a:latin typeface="Cambria" panose="02040503050406030204" pitchFamily="18" charset="0"/>
                          <a:ea typeface="Cambria" panose="02040503050406030204" pitchFamily="18" charset="0"/>
                          <a:cs typeface="+mn-cs"/>
                          <a:hlinkClick r:id="rId2">
                            <a:extLst>
                              <a:ext uri="{A12FA001-AC4F-418D-AE19-62706E023703}">
                                <ahyp:hlinkClr xmlns:ahyp="http://schemas.microsoft.com/office/drawing/2018/hyperlinkcolor" val="tx"/>
                              </a:ext>
                            </a:extLst>
                          </a:hlinkClick>
                        </a:rPr>
                        <a:t>Bill of Rights Institute Roe v. Wade (1973)(4:00 minutes)</a:t>
                      </a:r>
                      <a:endParaRPr lang="en-US" sz="24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3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800" u="sng" kern="1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90957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D5A0E-B777-4861-0C00-AE1B87BD24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3D3C12-FCA3-6291-8AA3-671DB0DAD9DC}"/>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Complete each Cell</a:t>
            </a:r>
            <a:br>
              <a:rPr lang="en-US" sz="3600" dirty="0">
                <a:latin typeface="Cambria" panose="02040503050406030204" pitchFamily="18" charset="0"/>
                <a:ea typeface="Cambria" panose="02040503050406030204" pitchFamily="18" charset="0"/>
              </a:rPr>
            </a:br>
            <a:r>
              <a:rPr lang="en-US" sz="3600" dirty="0">
                <a:latin typeface="Cambria" panose="02040503050406030204" pitchFamily="18" charset="0"/>
                <a:ea typeface="Cambria" panose="02040503050406030204" pitchFamily="18" charset="0"/>
              </a:rPr>
              <a:t>Roe v. Wade (1973)</a:t>
            </a:r>
            <a:endParaRPr lang="en-US" dirty="0"/>
          </a:p>
        </p:txBody>
      </p:sp>
      <p:graphicFrame>
        <p:nvGraphicFramePr>
          <p:cNvPr id="4" name="Content Placeholder 3">
            <a:extLst>
              <a:ext uri="{FF2B5EF4-FFF2-40B4-BE49-F238E27FC236}">
                <a16:creationId xmlns:a16="http://schemas.microsoft.com/office/drawing/2014/main" id="{88A9EFE6-107F-0DC6-B9A1-4CF3E675FB4E}"/>
              </a:ext>
            </a:extLst>
          </p:cNvPr>
          <p:cNvGraphicFramePr>
            <a:graphicFrameLocks noGrp="1"/>
          </p:cNvGraphicFramePr>
          <p:nvPr>
            <p:ph idx="1"/>
            <p:extLst>
              <p:ext uri="{D42A27DB-BD31-4B8C-83A1-F6EECF244321}">
                <p14:modId xmlns:p14="http://schemas.microsoft.com/office/powerpoint/2010/main" val="2685127013"/>
              </p:ext>
            </p:extLst>
          </p:nvPr>
        </p:nvGraphicFramePr>
        <p:xfrm>
          <a:off x="1295400" y="2557463"/>
          <a:ext cx="9601198" cy="3597673"/>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54249">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231913">
                <a:tc>
                  <a:txBody>
                    <a:bodyPr/>
                    <a:lstStyle/>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endParaRPr lang="en-US" sz="1600" dirty="0">
                        <a:effectLst/>
                        <a:latin typeface="Cambria" panose="02040503050406030204" pitchFamily="18" charset="0"/>
                        <a:ea typeface="Cambria" panose="02040503050406030204" pitchFamily="18" charset="0"/>
                      </a:endParaRPr>
                    </a:p>
                  </a:txBody>
                  <a:tcPr/>
                </a:tc>
                <a:tc>
                  <a:txBody>
                    <a:bodyPr/>
                    <a:lstStyle/>
                    <a:p>
                      <a:endParaRPr lang="en-U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920093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1535B5-7EB4-DD96-AB34-0B1C786A80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BFA9CB-754F-A955-9577-3BB907E0F3D4}"/>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Roe v. Wade (1973)</a:t>
            </a:r>
            <a:endParaRPr lang="en-US" dirty="0"/>
          </a:p>
        </p:txBody>
      </p:sp>
      <p:graphicFrame>
        <p:nvGraphicFramePr>
          <p:cNvPr id="4" name="Content Placeholder 3">
            <a:extLst>
              <a:ext uri="{FF2B5EF4-FFF2-40B4-BE49-F238E27FC236}">
                <a16:creationId xmlns:a16="http://schemas.microsoft.com/office/drawing/2014/main" id="{A517314F-6438-B25D-7671-9A91582E6DD7}"/>
              </a:ext>
            </a:extLst>
          </p:cNvPr>
          <p:cNvGraphicFramePr>
            <a:graphicFrameLocks noGrp="1"/>
          </p:cNvGraphicFramePr>
          <p:nvPr>
            <p:ph idx="1"/>
          </p:nvPr>
        </p:nvGraphicFramePr>
        <p:xfrm>
          <a:off x="1295400" y="2557463"/>
          <a:ext cx="9601198" cy="3627120"/>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54249">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231913">
                <a:tc>
                  <a:txBody>
                    <a:bodyPr/>
                    <a:lstStyle/>
                    <a:p>
                      <a:r>
                        <a:rPr lang="en-US" sz="1800" kern="1200" dirty="0">
                          <a:solidFill>
                            <a:schemeClr val="tx1"/>
                          </a:solidFill>
                          <a:effectLst/>
                          <a:latin typeface="Cambria" panose="02040503050406030204" pitchFamily="18" charset="0"/>
                          <a:ea typeface="Cambria" panose="02040503050406030204" pitchFamily="18" charset="0"/>
                          <a:cs typeface="+mn-cs"/>
                        </a:rPr>
                        <a:t>Do amendments included in the U.S. Bill of Rights, along with the Fourteenth Amendment due process clause, guarantee a woman’s right to terminate her pregnancy based on a right to privacy?  </a:t>
                      </a:r>
                    </a:p>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r>
                        <a:rPr lang="en-US" sz="1600" dirty="0">
                          <a:effectLst/>
                          <a:latin typeface="Cambria" panose="02040503050406030204" pitchFamily="18" charset="0"/>
                          <a:ea typeface="Cambria" panose="02040503050406030204" pitchFamily="18" charset="0"/>
                        </a:rPr>
                        <a:t>The right to privacy is guaranteed by a combination of rights included in the U.S. Bill of Rights taken from the First, Third, Fourth, Fifth and Ninth amendments and applied to the states through the Fourteenth Amendment due process clause. This privacy right includes the right to an abortion through a trimester framework that allows for varying levels of state regulation of abortion.  </a:t>
                      </a:r>
                    </a:p>
                  </a:txBody>
                  <a:tcPr/>
                </a:tc>
                <a:tc>
                  <a:txBody>
                    <a:bodyPr/>
                    <a:lstStyle/>
                    <a:p>
                      <a:r>
                        <a:rPr lang="en-US" dirty="0">
                          <a:latin typeface="Cambria" panose="02040503050406030204" pitchFamily="18" charset="0"/>
                          <a:ea typeface="Cambria" panose="02040503050406030204" pitchFamily="18" charset="0"/>
                        </a:rPr>
                        <a:t>Under the trimester standard, pregnant women may terminate pregnancies in the first trimester with limited restrictions.  During the second trimester states may regulate abortion while in the third trimester states may prohibit abortions. </a:t>
                      </a:r>
                    </a:p>
                    <a:p>
                      <a:endParaRPr lang="en-U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238610205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Organic</Template>
  <TotalTime>1901</TotalTime>
  <Words>249</Words>
  <Application>Microsoft Office PowerPoint</Application>
  <PresentationFormat>Widescreen</PresentationFormat>
  <Paragraphs>25</Paragraphs>
  <Slides>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Aptos</vt:lpstr>
      <vt:lpstr>Arial</vt:lpstr>
      <vt:lpstr>Cambria</vt:lpstr>
      <vt:lpstr>Garamond</vt:lpstr>
      <vt:lpstr>Organic</vt:lpstr>
      <vt:lpstr>FCLE U.S. Supreme Court Cases: Roe v. Wade (1973)</vt:lpstr>
      <vt:lpstr>Roe v. Wade (1973)</vt:lpstr>
      <vt:lpstr>Complete each Cell Roe v. Wade (1973)</vt:lpstr>
      <vt:lpstr>Roe v. Wade (1973)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Terri Fine</dc:creator>
  <cp:lastModifiedBy>Terri Fine</cp:lastModifiedBy>
  <cp:revision>29</cp:revision>
  <dcterms:created xsi:type="dcterms:W3CDTF">2025-01-12T13:12:56Z</dcterms:created>
  <dcterms:modified xsi:type="dcterms:W3CDTF">2025-01-16T01:27:12Z</dcterms:modified>
</cp:coreProperties>
</file>