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showGuides="1">
      <p:cViewPr varScale="1">
        <p:scale>
          <a:sx n="97" d="100"/>
          <a:sy n="97" d="100"/>
        </p:scale>
        <p:origin x="312" y="72"/>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1/13/2025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br>
              <a:rPr lang="en-US" sz="4000" dirty="0"/>
            </a:br>
            <a:r>
              <a:rPr lang="en-US" sz="4000" dirty="0"/>
              <a:t>Hazelwood v. Kuhlmeier (1988)</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Hazelwood v. Kuhlmeier (1988)</a:t>
            </a:r>
            <a:endParaRPr lang="en-US"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1969952939"/>
              </p:ext>
            </p:extLst>
          </p:nvPr>
        </p:nvGraphicFramePr>
        <p:xfrm>
          <a:off x="1295400" y="2557463"/>
          <a:ext cx="9601196" cy="154482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370840">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370840">
                <a:tc>
                  <a:txBody>
                    <a:bodyPr/>
                    <a:lstStyle/>
                    <a:p>
                      <a:pPr marL="0" marR="0" algn="ctr">
                        <a:lnSpc>
                          <a:spcPct val="115000"/>
                        </a:lnSpc>
                        <a:spcAft>
                          <a:spcPts val="800"/>
                        </a:spcAft>
                      </a:pPr>
                      <a:r>
                        <a:rPr lang="en-US" sz="1800" u="sng" kern="100" dirty="0">
                          <a:solidFill>
                            <a:srgbClr val="467886"/>
                          </a:solidFill>
                          <a:effectLst/>
                          <a:latin typeface="Cambria" panose="02040503050406030204" pitchFamily="18" charset="0"/>
                          <a:ea typeface="Cambria" panose="02040503050406030204" pitchFamily="18" charset="0"/>
                          <a:cs typeface="Times New Roman" panose="02020603050405020304" pitchFamily="18" charset="0"/>
                        </a:rPr>
                        <a:t>Bill of Rights Institute Hazelwood v. Kuhlmeier (1988) Overview (3:30 minutes)</a:t>
                      </a:r>
                      <a:r>
                        <a:rPr lang="en-US" sz="1800" kern="100" dirty="0">
                          <a:effectLst/>
                          <a:latin typeface="Cambria" panose="02040503050406030204" pitchFamily="18" charset="0"/>
                          <a:ea typeface="Cambria" panose="02040503050406030204" pitchFamily="18" charset="0"/>
                          <a:cs typeface="Times New Roman" panose="02020603050405020304" pitchFamily="18"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Hazelwood v. Kuhlmeier (1988)</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4048455806"/>
              </p:ext>
            </p:extLst>
          </p:nvPr>
        </p:nvGraphicFramePr>
        <p:xfrm>
          <a:off x="1295400" y="2557463"/>
          <a:ext cx="9601198" cy="210820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773B3-20E9-7F2A-CF7A-F8FB944B8C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4C8638-8747-7AB7-A995-A1DD155F2755}"/>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Hazelwood v. Kuhlmeier (1988)</a:t>
            </a:r>
            <a:endParaRPr lang="en-US" dirty="0"/>
          </a:p>
        </p:txBody>
      </p:sp>
      <p:graphicFrame>
        <p:nvGraphicFramePr>
          <p:cNvPr id="4" name="Content Placeholder 3">
            <a:extLst>
              <a:ext uri="{FF2B5EF4-FFF2-40B4-BE49-F238E27FC236}">
                <a16:creationId xmlns:a16="http://schemas.microsoft.com/office/drawing/2014/main" id="{485012BD-84D1-0302-2983-FB490C326A04}"/>
              </a:ext>
            </a:extLst>
          </p:cNvPr>
          <p:cNvGraphicFramePr>
            <a:graphicFrameLocks noGrp="1"/>
          </p:cNvGraphicFramePr>
          <p:nvPr>
            <p:ph idx="1"/>
            <p:extLst>
              <p:ext uri="{D42A27DB-BD31-4B8C-83A1-F6EECF244321}">
                <p14:modId xmlns:p14="http://schemas.microsoft.com/office/powerpoint/2010/main" val="788374158"/>
              </p:ext>
            </p:extLst>
          </p:nvPr>
        </p:nvGraphicFramePr>
        <p:xfrm>
          <a:off x="1295400" y="2557463"/>
          <a:ext cx="9601197" cy="293116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796275105"/>
                    </a:ext>
                  </a:extLst>
                </a:gridCol>
                <a:gridCol w="3200399">
                  <a:extLst>
                    <a:ext uri="{9D8B030D-6E8A-4147-A177-3AD203B41FA5}">
                      <a16:colId xmlns:a16="http://schemas.microsoft.com/office/drawing/2014/main" val="2869753309"/>
                    </a:ext>
                  </a:extLst>
                </a:gridCol>
                <a:gridCol w="3200399">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 </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r>
                        <a:rPr lang="en-US" dirty="0">
                          <a:latin typeface="Cambria" panose="02040503050406030204" pitchFamily="18" charset="0"/>
                          <a:ea typeface="Cambria" panose="02040503050406030204" pitchFamily="18" charset="0"/>
                        </a:rPr>
                        <a:t>What are the limitations on student free speech rights in the school environment?  </a:t>
                      </a: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latin typeface="Cambria" panose="02040503050406030204" pitchFamily="18" charset="0"/>
                          <a:ea typeface="Cambria" panose="02040503050406030204" pitchFamily="18" charset="0"/>
                        </a:rPr>
                        <a:t>"educators do not offend the First Amendment by exercising editorial control over the style and content of student speech in school-sponsored expressive activities so long as their actions are reasonably related to legitimate pedagogical concerns.”</a:t>
                      </a:r>
                      <a:endParaRPr lang="en-US" sz="1600" dirty="0">
                        <a:solidFill>
                          <a:schemeClr val="tx1"/>
                        </a:solidFill>
                        <a:latin typeface="Cambria" panose="02040503050406030204" pitchFamily="18" charset="0"/>
                        <a:ea typeface="Cambria" panose="02040503050406030204" pitchFamily="18" charset="0"/>
                      </a:endParaRPr>
                    </a:p>
                    <a:p>
                      <a:r>
                        <a:rPr lang="en-US" sz="1600" dirty="0">
                          <a:latin typeface="Cambria" panose="02040503050406030204" pitchFamily="18" charset="0"/>
                          <a:ea typeface="Cambria" panose="02040503050406030204" pitchFamily="18" charset="0"/>
                        </a:rPr>
                        <a:t>Associate Justice Byron White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The principal’s decision to limit students’ free speech rights did not violate the First Amendment.  The newspaper was sponsored by the school and the school had “legitimate interest” in preventing publication of the articles.</a:t>
                      </a:r>
                      <a:endParaRPr lang="en-US" sz="1800" dirty="0">
                        <a:solidFill>
                          <a:schemeClr val="tx1"/>
                        </a:solidFill>
                        <a:latin typeface="Cambria" panose="02040503050406030204" pitchFamily="18" charset="0"/>
                        <a:ea typeface="Cambria" panose="02040503050406030204" pitchFamily="18" charset="0"/>
                      </a:endParaRPr>
                    </a:p>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3079661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169</TotalTime>
  <Words>198</Words>
  <Application>Microsoft Office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FCLE U.S. Supreme Court Cases:  Hazelwood v. Kuhlmeier (1988)</vt:lpstr>
      <vt:lpstr>Hazelwood v. Kuhlmeier (1988)</vt:lpstr>
      <vt:lpstr>Complete each Cell Hazelwood v. Kuhlmeier (1988)</vt:lpstr>
      <vt:lpstr>Hazelwood v. Kuhlmeier (1988)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8</cp:revision>
  <dcterms:created xsi:type="dcterms:W3CDTF">2025-01-12T13:12:56Z</dcterms:created>
  <dcterms:modified xsi:type="dcterms:W3CDTF">2025-01-13T13:29:47Z</dcterms:modified>
</cp:coreProperties>
</file>