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100" d="100"/>
          <a:sy n="100" d="100"/>
        </p:scale>
        <p:origin x="594"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D5D3C-DA02-1489-6008-814A75AE7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2B00-E3D2-47BF-D38B-265D51A616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ACB1BE-BF97-6A02-1BBD-5D1CAD3C8503}"/>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E68E913A-90EC-B30F-C4FD-8B9BDBFB35A3}"/>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3614290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1/15/2025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billofrightsinstitute.org/videos/baker-v-carr-homework-hel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600" dirty="0"/>
              <a:t>Baker v. Carr (1962)</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Baker v. Carr (1962)</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724011867"/>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Baker v. Carr (1962)(4:30 minutes)</a:t>
                      </a:r>
                      <a:endParaRPr lang="en-US" sz="23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Baker v. Carr (1962)</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544542086"/>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dirty="0">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CF89-3D01-E622-8F43-CB5DFEC5D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BC9ED-9101-1A54-F622-ED923ED024A6}"/>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Baker v. Carr (1962)</a:t>
            </a:r>
            <a:endParaRPr lang="en-US" dirty="0"/>
          </a:p>
        </p:txBody>
      </p:sp>
      <p:graphicFrame>
        <p:nvGraphicFramePr>
          <p:cNvPr id="4" name="Content Placeholder 3">
            <a:extLst>
              <a:ext uri="{FF2B5EF4-FFF2-40B4-BE49-F238E27FC236}">
                <a16:creationId xmlns:a16="http://schemas.microsoft.com/office/drawing/2014/main" id="{5B861B2B-9287-E5C6-9BB8-5E5BADF1C9A7}"/>
              </a:ext>
            </a:extLst>
          </p:cNvPr>
          <p:cNvGraphicFramePr>
            <a:graphicFrameLocks noGrp="1"/>
          </p:cNvGraphicFramePr>
          <p:nvPr>
            <p:ph idx="1"/>
            <p:extLst>
              <p:ext uri="{D42A27DB-BD31-4B8C-83A1-F6EECF244321}">
                <p14:modId xmlns:p14="http://schemas.microsoft.com/office/powerpoint/2010/main" val="4009683156"/>
              </p:ext>
            </p:extLst>
          </p:nvPr>
        </p:nvGraphicFramePr>
        <p:xfrm>
          <a:off x="1295400" y="2477387"/>
          <a:ext cx="9601198" cy="374904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268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62381">
                <a:tc>
                  <a:txBody>
                    <a:bodyPr/>
                    <a:lstStyle/>
                    <a:p>
                      <a:r>
                        <a:rPr lang="en-US" dirty="0">
                          <a:latin typeface="Cambria" panose="02040503050406030204" pitchFamily="18" charset="0"/>
                          <a:ea typeface="Cambria" panose="02040503050406030204" pitchFamily="18" charset="0"/>
                        </a:rPr>
                        <a:t>Do federal courts have jurisdiction to hear challenges to state-level apportionment and redistricting plans?  Does the Fourteenth Amendment equal protection clause apply to claims of unequal representation across legislative districts? </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sz="1600" dirty="0">
                          <a:latin typeface="Cambria" panose="02040503050406030204" pitchFamily="18" charset="0"/>
                          <a:ea typeface="Cambria" panose="02040503050406030204" pitchFamily="18" charset="0"/>
                        </a:rPr>
                        <a:t>“1. The District Court had jurisdiction of the subject matter of the federal constitutional claim asserted in the complaint.</a:t>
                      </a:r>
                    </a:p>
                    <a:p>
                      <a:r>
                        <a:rPr lang="en-US" sz="1600" dirty="0">
                          <a:latin typeface="Cambria" panose="02040503050406030204" pitchFamily="18" charset="0"/>
                          <a:ea typeface="Cambria" panose="02040503050406030204" pitchFamily="18" charset="0"/>
                        </a:rPr>
                        <a:t>2. Appellants had standing to maintain this suit.</a:t>
                      </a:r>
                    </a:p>
                    <a:p>
                      <a:r>
                        <a:rPr lang="en-US" sz="1600" dirty="0">
                          <a:latin typeface="Cambria" panose="02040503050406030204" pitchFamily="18" charset="0"/>
                          <a:ea typeface="Cambria" panose="02040503050406030204" pitchFamily="18" charset="0"/>
                        </a:rPr>
                        <a:t>3. The complaint's allegations of a denial of equal protection presented a justiciable constitutional cause of action upon which appellants are entitled to a trial and a decision.” </a:t>
                      </a:r>
                    </a:p>
                    <a:p>
                      <a:r>
                        <a:rPr lang="en-US" sz="1600" dirty="0">
                          <a:latin typeface="Cambria" panose="02040503050406030204" pitchFamily="18" charset="0"/>
                          <a:ea typeface="Cambria" panose="02040503050406030204" pitchFamily="18" charset="0"/>
                        </a:rPr>
                        <a:t>Associate Justice William Brennan</a:t>
                      </a:r>
                    </a:p>
                  </a:txBody>
                  <a:tcPr/>
                </a:tc>
                <a:tc>
                  <a:txBody>
                    <a:bodyPr/>
                    <a:lstStyle/>
                    <a:p>
                      <a:r>
                        <a:rPr lang="en-US" dirty="0">
                          <a:latin typeface="Cambria" panose="02040503050406030204" pitchFamily="18" charset="0"/>
                          <a:ea typeface="Cambria" panose="02040503050406030204" pitchFamily="18" charset="0"/>
                        </a:rPr>
                        <a:t>The case established that federal courts could hear state legislative redistricting cases.  Citizens could sue if they believed that their votes were unfairly diluted due to state legislative districting arrangements.  Established the “one person, one vote” principle ensuring that state legislative districts be of equal population size.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35349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1683</TotalTime>
  <Words>256</Words>
  <Application>Microsoft Office PowerPoint</Application>
  <PresentationFormat>Widescreen</PresentationFormat>
  <Paragraphs>27</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Baker v. Carr (1962)</vt:lpstr>
      <vt:lpstr>Baker v. Carr (1962)</vt:lpstr>
      <vt:lpstr>Complete each Cell Baker v. Carr (1962)</vt:lpstr>
      <vt:lpstr>Baker v. Carr (1962)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27</cp:revision>
  <dcterms:created xsi:type="dcterms:W3CDTF">2025-01-12T13:12:56Z</dcterms:created>
  <dcterms:modified xsi:type="dcterms:W3CDTF">2025-01-15T21:48:25Z</dcterms:modified>
</cp:coreProperties>
</file>