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64" r:id="rId4"/>
    <p:sldId id="265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DD3DBBD-98A6-3A99-587E-702DA7180F83}" name="Terri Fine" initials="TF" userId="S::tfine@ucf.edu::d9de6e7a-c760-4b0f-a2ea-ddbe40c45eb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533" autoAdjust="0"/>
    <p:restoredTop sz="94660"/>
  </p:normalViewPr>
  <p:slideViewPr>
    <p:cSldViewPr snapToGrid="0" showGuides="1">
      <p:cViewPr varScale="1">
        <p:scale>
          <a:sx n="96" d="100"/>
          <a:sy n="96" d="100"/>
        </p:scale>
        <p:origin x="96" y="96"/>
      </p:cViewPr>
      <p:guideLst>
        <p:guide orient="horz" pos="2160"/>
        <p:guide pos="3840"/>
      </p:guideLst>
    </p:cSldViewPr>
  </p:slideViewPr>
  <p:notesTextViewPr>
    <p:cViewPr>
      <p:scale>
        <a:sx n="66" d="100"/>
        <a:sy n="66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8/10/relationships/authors" Target="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BA04C1-52EB-4A53-986C-914C6CCA3FD2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097222-136E-4290-92D4-B7DB24247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3020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Prim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097222-136E-4290-92D4-B7DB2424758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58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4D484A-565B-539F-0CD8-EDB7A9B9D3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6A8922C-6933-804F-6031-54B1657CFCC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7F985A3-6BB1-1C97-922D-27B2B7D17A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Prim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3A6BC0-F594-16FA-E814-92BEEB1622D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097222-136E-4290-92D4-B7DB2424758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8635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001FD84F-87D3-4C5C-AC1E-9E5D9B306966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7186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237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48891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69424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9760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27025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08489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6925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0773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332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2436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913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4761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6906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34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2047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834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01FD84F-87D3-4C5C-AC1E-9E5D9B306966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474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DoHKfIbpfwA" TargetMode="External"/><Relationship Id="rId2" Type="http://schemas.openxmlformats.org/officeDocument/2006/relationships/hyperlink" Target="https://www.youtube.com/watch?v=rHv4WaHtRZA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D152F5-21BB-54D6-BB9A-596F49E0D8B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err="1"/>
              <a:t>FCLE</a:t>
            </a:r>
            <a:r>
              <a:rPr lang="en-US" sz="4000" dirty="0"/>
              <a:t> U.S. Supreme Court Cases: </a:t>
            </a:r>
            <a:r>
              <a:rPr lang="en-US" sz="3800" dirty="0"/>
              <a:t>Trump v. Hawaii (2018)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0F9ADF-AEA7-0F5B-2775-B1128B36F83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Florida Civic Literacy Exam</a:t>
            </a:r>
          </a:p>
          <a:p>
            <a:r>
              <a:rPr lang="en-US" dirty="0"/>
              <a:t>Associated Benchmark:  </a:t>
            </a:r>
            <a:r>
              <a:rPr lang="en-US" dirty="0" err="1"/>
              <a:t>SS.912.CG.3.11</a:t>
            </a:r>
            <a:endParaRPr lang="en-US" dirty="0"/>
          </a:p>
          <a:p>
            <a:r>
              <a:rPr lang="en-US" dirty="0"/>
              <a:t>Evaluate how landmark Supreme Court decisions affect law, liberty and the interpretation of the U.S. Constitution.</a:t>
            </a:r>
          </a:p>
        </p:txBody>
      </p:sp>
    </p:spTree>
    <p:extLst>
      <p:ext uri="{BB962C8B-B14F-4D97-AF65-F5344CB8AC3E}">
        <p14:creationId xmlns:p14="http://schemas.microsoft.com/office/powerpoint/2010/main" val="3949563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8C6CF-AC35-538D-6DB7-A514A8741D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latin typeface="Cambria" panose="02040503050406030204" pitchFamily="18" charset="0"/>
                <a:ea typeface="Cambria" panose="02040503050406030204" pitchFamily="18" charset="0"/>
              </a:rPr>
              <a:t>Trump v. Hawaii (2018)</a:t>
            </a:r>
            <a:endParaRPr lang="en-US" sz="4800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575AE862-135B-5165-F62F-6F371396438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222154"/>
              </p:ext>
            </p:extLst>
          </p:nvPr>
        </p:nvGraphicFramePr>
        <p:xfrm>
          <a:off x="1295400" y="2557463"/>
          <a:ext cx="9601196" cy="33602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01196">
                  <a:extLst>
                    <a:ext uri="{9D8B030D-6E8A-4147-A177-3AD203B41FA5}">
                      <a16:colId xmlns:a16="http://schemas.microsoft.com/office/drawing/2014/main" val="1796275105"/>
                    </a:ext>
                  </a:extLst>
                </a:gridCol>
              </a:tblGrid>
              <a:tr h="445797">
                <a:tc>
                  <a:txBody>
                    <a:bodyPr/>
                    <a:lstStyle/>
                    <a:p>
                      <a:pPr algn="ctr"/>
                      <a:r>
                        <a:rPr lang="en-US" sz="26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Summary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6149664"/>
                  </a:ext>
                </a:extLst>
              </a:tr>
              <a:tr h="2872608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3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  <a:hlinkClick r:id="rId2">
                          <a:extLst>
                            <a:ext uri="{A12FA001-AC4F-418D-AE19-62706E023703}">
                              <ahyp:hlinkClr xmlns:ahyp="http://schemas.microsoft.com/office/drawing/2018/hyperlinkcolor" val="tx"/>
                            </a:ext>
                          </a:extLst>
                        </a:hlinkClick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  <a:hlinkClick r:id="rId3">
                          <a:extLst>
                            <a:ext uri="{A12FA001-AC4F-418D-AE19-62706E023703}">
                              <ahyp:hlinkClr xmlns:ahyp="http://schemas.microsoft.com/office/drawing/2018/hyperlinkcolor" val="tx"/>
                            </a:ext>
                          </a:extLst>
                        </a:hlinkClick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Federalist Society Trump v. Hawaii (2018)(5:30 minutes)</a:t>
                      </a:r>
                      <a:endParaRPr lang="en-US" sz="24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588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957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7D5A0E-B777-4861-0C00-AE1B87BD24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D3C12-FCA3-6291-8AA3-671DB0DAD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atin typeface="Cambria" panose="02040503050406030204" pitchFamily="18" charset="0"/>
                <a:ea typeface="Cambria" panose="02040503050406030204" pitchFamily="18" charset="0"/>
              </a:rPr>
              <a:t>Complete each Cell</a:t>
            </a:r>
            <a:br>
              <a:rPr lang="en-US" sz="36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en-US" sz="3600" dirty="0">
                <a:latin typeface="Cambria" panose="02040503050406030204" pitchFamily="18" charset="0"/>
                <a:ea typeface="Cambria" panose="02040503050406030204" pitchFamily="18" charset="0"/>
              </a:rPr>
              <a:t>Trump v. Hawaii (2018) </a:t>
            </a: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88A9EFE6-107F-0DC6-B9A1-4CF3E675FB4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5127013"/>
              </p:ext>
            </p:extLst>
          </p:nvPr>
        </p:nvGraphicFramePr>
        <p:xfrm>
          <a:off x="1295400" y="2557463"/>
          <a:ext cx="9601198" cy="35976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09452">
                  <a:extLst>
                    <a:ext uri="{9D8B030D-6E8A-4147-A177-3AD203B41FA5}">
                      <a16:colId xmlns:a16="http://schemas.microsoft.com/office/drawing/2014/main" val="1796275105"/>
                    </a:ext>
                  </a:extLst>
                </a:gridCol>
                <a:gridCol w="3156154">
                  <a:extLst>
                    <a:ext uri="{9D8B030D-6E8A-4147-A177-3AD203B41FA5}">
                      <a16:colId xmlns:a16="http://schemas.microsoft.com/office/drawing/2014/main" val="1330222647"/>
                    </a:ext>
                  </a:extLst>
                </a:gridCol>
                <a:gridCol w="3335592">
                  <a:extLst>
                    <a:ext uri="{9D8B030D-6E8A-4147-A177-3AD203B41FA5}">
                      <a16:colId xmlns:a16="http://schemas.microsoft.com/office/drawing/2014/main" val="288457229"/>
                    </a:ext>
                  </a:extLst>
                </a:gridCol>
              </a:tblGrid>
              <a:tr h="354249">
                <a:tc>
                  <a:txBody>
                    <a:bodyPr/>
                    <a:lstStyle/>
                    <a:p>
                      <a:r>
                        <a:rPr lang="en-US" dirty="0"/>
                        <a:t>Constitutional Question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Primary Holding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Impact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6149664"/>
                  </a:ext>
                </a:extLst>
              </a:tr>
              <a:tr h="3231913">
                <a:tc>
                  <a:txBody>
                    <a:bodyPr/>
                    <a:lstStyle/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588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00936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1535B5-7EB4-DD96-AB34-0B1C786A80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BFA9CB-754F-A955-9577-3BB907E0F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latin typeface="Cambria" panose="02040503050406030204" pitchFamily="18" charset="0"/>
                <a:ea typeface="Cambria" panose="02040503050406030204" pitchFamily="18" charset="0"/>
              </a:rPr>
              <a:t>Trump v. Hawaii (2018)</a:t>
            </a:r>
            <a:endParaRPr lang="en-US" sz="4000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A517314F-6438-B25D-7671-9A91582E6DD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587617"/>
              </p:ext>
            </p:extLst>
          </p:nvPr>
        </p:nvGraphicFramePr>
        <p:xfrm>
          <a:off x="1295400" y="2557463"/>
          <a:ext cx="9601198" cy="35976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09452">
                  <a:extLst>
                    <a:ext uri="{9D8B030D-6E8A-4147-A177-3AD203B41FA5}">
                      <a16:colId xmlns:a16="http://schemas.microsoft.com/office/drawing/2014/main" val="1796275105"/>
                    </a:ext>
                  </a:extLst>
                </a:gridCol>
                <a:gridCol w="3156154">
                  <a:extLst>
                    <a:ext uri="{9D8B030D-6E8A-4147-A177-3AD203B41FA5}">
                      <a16:colId xmlns:a16="http://schemas.microsoft.com/office/drawing/2014/main" val="1330222647"/>
                    </a:ext>
                  </a:extLst>
                </a:gridCol>
                <a:gridCol w="3335592">
                  <a:extLst>
                    <a:ext uri="{9D8B030D-6E8A-4147-A177-3AD203B41FA5}">
                      <a16:colId xmlns:a16="http://schemas.microsoft.com/office/drawing/2014/main" val="288457229"/>
                    </a:ext>
                  </a:extLst>
                </a:gridCol>
              </a:tblGrid>
              <a:tr h="354249">
                <a:tc>
                  <a:txBody>
                    <a:bodyPr/>
                    <a:lstStyle/>
                    <a:p>
                      <a:r>
                        <a:rPr lang="en-US" dirty="0"/>
                        <a:t>Constitutional Question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Primary Holding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Impact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6149664"/>
                  </a:ext>
                </a:extLst>
              </a:tr>
              <a:tr h="3231913">
                <a:tc>
                  <a:txBody>
                    <a:bodyPr/>
                    <a:lstStyle/>
                    <a:p>
                      <a:r>
                        <a:rPr lang="en-US" sz="17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Does the president have the authority to issue a proclamation barring individuals traveling to the United States from seven predominately Muslim countries?  Does such a proclamation violate the First Amendment establishment clause?  Is the exercise of this authority reviewable by the U.S. Supreme Court?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The Court determined that the president’s proclamation did not violate either the president’s statutory authority or the First Amendment establishment clause. 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The decision strengthened the power of the president to make unilateral decisions, particularly as they relate to the president’s constitutional responsibility to defend the nation. 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588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61020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1956</TotalTime>
  <Words>202</Words>
  <Application>Microsoft Office PowerPoint</Application>
  <PresentationFormat>Widescreen</PresentationFormat>
  <Paragraphs>24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Arial</vt:lpstr>
      <vt:lpstr>Cambria</vt:lpstr>
      <vt:lpstr>Garamond</vt:lpstr>
      <vt:lpstr>Organic</vt:lpstr>
      <vt:lpstr>FCLE U.S. Supreme Court Cases: Trump v. Hawaii (2018)</vt:lpstr>
      <vt:lpstr>Trump v. Hawaii (2018)</vt:lpstr>
      <vt:lpstr>Complete each Cell Trump v. Hawaii (2018) </vt:lpstr>
      <vt:lpstr>Trump v. Hawaii (2018)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Terri Fine</dc:creator>
  <cp:lastModifiedBy>Terri Fine</cp:lastModifiedBy>
  <cp:revision>32</cp:revision>
  <dcterms:created xsi:type="dcterms:W3CDTF">2025-01-12T13:12:56Z</dcterms:created>
  <dcterms:modified xsi:type="dcterms:W3CDTF">2025-01-16T02:21:55Z</dcterms:modified>
</cp:coreProperties>
</file>