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4" r:id="rId4"/>
    <p:sldId id="266"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38" autoAdjust="0"/>
    <p:restoredTop sz="94660"/>
  </p:normalViewPr>
  <p:slideViewPr>
    <p:cSldViewPr snapToGrid="0" showGuides="1">
      <p:cViewPr>
        <p:scale>
          <a:sx n="100" d="100"/>
          <a:sy n="100" d="100"/>
        </p:scale>
        <p:origin x="918" y="-60"/>
      </p:cViewPr>
      <p:guideLst>
        <p:guide orient="horz" pos="2160"/>
        <p:guide pos="3840"/>
      </p:guideLst>
    </p:cSldViewPr>
  </p:slideViewPr>
  <p:notesTextViewPr>
    <p:cViewPr>
      <p:scale>
        <a:sx n="66" d="100"/>
        <a:sy n="66"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2EF1D945-C53B-4E66-9046-86415AF5D3D8}"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7186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27423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4889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69424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58976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27025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70848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692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0773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4009332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2436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01FD84F-87D3-4C5C-AC1E-9E5D9B306966}" type="datetimeFigureOut">
              <a:rPr lang="en-US" smtClean="0"/>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2258913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1FD84F-87D3-4C5C-AC1E-9E5D9B306966}" type="datetimeFigureOut">
              <a:rPr lang="en-US" smtClean="0"/>
              <a:t>1/14/2025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F1D945-C53B-4E66-9046-86415AF5D3D8}"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4761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1FD84F-87D3-4C5C-AC1E-9E5D9B306966}" type="datetimeFigureOut">
              <a:rPr lang="en-US" smtClean="0"/>
              <a:t>1/14/2025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6906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FD84F-87D3-4C5C-AC1E-9E5D9B306966}" type="datetimeFigureOut">
              <a:rPr lang="en-US" smtClean="0"/>
              <a:t>1/14/2025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460342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2047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98834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01FD84F-87D3-4C5C-AC1E-9E5D9B306966}" type="datetimeFigureOut">
              <a:rPr lang="en-US" smtClean="0"/>
              <a:t>1/14/2025</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EF1D945-C53B-4E66-9046-86415AF5D3D8}" type="slidenum">
              <a:rPr lang="en-US" smtClean="0"/>
              <a:t>‹#›</a:t>
            </a:fld>
            <a:endParaRPr lang="en-US"/>
          </a:p>
        </p:txBody>
      </p:sp>
    </p:spTree>
    <p:extLst>
      <p:ext uri="{BB962C8B-B14F-4D97-AF65-F5344CB8AC3E}">
        <p14:creationId xmlns:p14="http://schemas.microsoft.com/office/powerpoint/2010/main" val="10204745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m93H5Za5BuI"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152F5-21BB-54D6-BB9A-596F49E0D8B2}"/>
              </a:ext>
            </a:extLst>
          </p:cNvPr>
          <p:cNvSpPr>
            <a:spLocks noGrp="1"/>
          </p:cNvSpPr>
          <p:nvPr>
            <p:ph type="ctrTitle"/>
          </p:nvPr>
        </p:nvSpPr>
        <p:spPr/>
        <p:txBody>
          <a:bodyPr/>
          <a:lstStyle/>
          <a:p>
            <a:r>
              <a:rPr lang="en-US" sz="4000" dirty="0" err="1"/>
              <a:t>FCLE</a:t>
            </a:r>
            <a:r>
              <a:rPr lang="en-US" sz="4000" dirty="0"/>
              <a:t> U.S. Supreme Court Cases: </a:t>
            </a:r>
            <a:r>
              <a:rPr lang="en-US" sz="3200" dirty="0"/>
              <a:t>New York Times v. United States (1971)</a:t>
            </a:r>
            <a:endParaRPr lang="en-US" sz="4000" dirty="0"/>
          </a:p>
        </p:txBody>
      </p:sp>
      <p:sp>
        <p:nvSpPr>
          <p:cNvPr id="3" name="Subtitle 2">
            <a:extLst>
              <a:ext uri="{FF2B5EF4-FFF2-40B4-BE49-F238E27FC236}">
                <a16:creationId xmlns:a16="http://schemas.microsoft.com/office/drawing/2014/main" id="{690F9ADF-AEA7-0F5B-2775-B1128B36F832}"/>
              </a:ext>
            </a:extLst>
          </p:cNvPr>
          <p:cNvSpPr>
            <a:spLocks noGrp="1"/>
          </p:cNvSpPr>
          <p:nvPr>
            <p:ph type="subTitle" idx="1"/>
          </p:nvPr>
        </p:nvSpPr>
        <p:spPr/>
        <p:txBody>
          <a:bodyPr>
            <a:normAutofit fontScale="92500" lnSpcReduction="20000"/>
          </a:bodyPr>
          <a:lstStyle/>
          <a:p>
            <a:r>
              <a:rPr lang="en-US" dirty="0"/>
              <a:t>Florida Civic Literacy Exam</a:t>
            </a:r>
          </a:p>
          <a:p>
            <a:r>
              <a:rPr lang="en-US" dirty="0"/>
              <a:t>Associated Benchmark:  </a:t>
            </a:r>
            <a:r>
              <a:rPr lang="en-US" dirty="0" err="1"/>
              <a:t>SS.912.CG.3.11</a:t>
            </a:r>
            <a:endParaRPr lang="en-US" dirty="0"/>
          </a:p>
          <a:p>
            <a:r>
              <a:rPr lang="en-US" dirty="0"/>
              <a:t>Evaluate how landmark Supreme Court decisions affect law, liberty and the interpretation of the U.S. Constitution.</a:t>
            </a:r>
          </a:p>
        </p:txBody>
      </p:sp>
    </p:spTree>
    <p:extLst>
      <p:ext uri="{BB962C8B-B14F-4D97-AF65-F5344CB8AC3E}">
        <p14:creationId xmlns:p14="http://schemas.microsoft.com/office/powerpoint/2010/main" val="3949563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8C6CF-AC35-538D-6DB7-A514A8741D93}"/>
              </a:ext>
            </a:extLst>
          </p:cNvPr>
          <p:cNvSpPr>
            <a:spLocks noGrp="1"/>
          </p:cNvSpPr>
          <p:nvPr>
            <p:ph type="title"/>
          </p:nvPr>
        </p:nvSpPr>
        <p:spPr/>
        <p:txBody>
          <a:bodyPr>
            <a:normAutofit/>
          </a:bodyPr>
          <a:lstStyle/>
          <a:p>
            <a:r>
              <a:rPr lang="en-US" sz="3200" dirty="0">
                <a:latin typeface="Cambria" panose="02040503050406030204" pitchFamily="18" charset="0"/>
                <a:ea typeface="Cambria" panose="02040503050406030204" pitchFamily="18" charset="0"/>
              </a:rPr>
              <a:t>New York Times v. United States (1971)</a:t>
            </a:r>
            <a:endParaRPr lang="en-US" sz="4000" dirty="0"/>
          </a:p>
        </p:txBody>
      </p:sp>
      <p:graphicFrame>
        <p:nvGraphicFramePr>
          <p:cNvPr id="4" name="Content Placeholder 3">
            <a:extLst>
              <a:ext uri="{FF2B5EF4-FFF2-40B4-BE49-F238E27FC236}">
                <a16:creationId xmlns:a16="http://schemas.microsoft.com/office/drawing/2014/main" id="{575AE862-135B-5165-F62F-6F371396438B}"/>
              </a:ext>
            </a:extLst>
          </p:cNvPr>
          <p:cNvGraphicFramePr>
            <a:graphicFrameLocks noGrp="1"/>
          </p:cNvGraphicFramePr>
          <p:nvPr>
            <p:ph idx="1"/>
            <p:extLst>
              <p:ext uri="{D42A27DB-BD31-4B8C-83A1-F6EECF244321}">
                <p14:modId xmlns:p14="http://schemas.microsoft.com/office/powerpoint/2010/main" val="2034290084"/>
              </p:ext>
            </p:extLst>
          </p:nvPr>
        </p:nvGraphicFramePr>
        <p:xfrm>
          <a:off x="1295400" y="2557463"/>
          <a:ext cx="9601196" cy="3360288"/>
        </p:xfrm>
        <a:graphic>
          <a:graphicData uri="http://schemas.openxmlformats.org/drawingml/2006/table">
            <a:tbl>
              <a:tblPr firstRow="1" bandRow="1">
                <a:tableStyleId>{5C22544A-7EE6-4342-B048-85BDC9FD1C3A}</a:tableStyleId>
              </a:tblPr>
              <a:tblGrid>
                <a:gridCol w="9601196">
                  <a:extLst>
                    <a:ext uri="{9D8B030D-6E8A-4147-A177-3AD203B41FA5}">
                      <a16:colId xmlns:a16="http://schemas.microsoft.com/office/drawing/2014/main" val="1796275105"/>
                    </a:ext>
                  </a:extLst>
                </a:gridCol>
              </a:tblGrid>
              <a:tr h="445797">
                <a:tc>
                  <a:txBody>
                    <a:bodyPr/>
                    <a:lstStyle/>
                    <a:p>
                      <a:pPr algn="ctr"/>
                      <a:r>
                        <a:rPr lang="en-US" sz="2600" dirty="0">
                          <a:latin typeface="Cambria" panose="02040503050406030204" pitchFamily="18" charset="0"/>
                          <a:ea typeface="Cambria" panose="02040503050406030204" pitchFamily="18" charset="0"/>
                        </a:rPr>
                        <a:t>Summary</a:t>
                      </a:r>
                    </a:p>
                  </a:txBody>
                  <a:tcPr/>
                </a:tc>
                <a:extLst>
                  <a:ext uri="{0D108BD9-81ED-4DB2-BD59-A6C34878D82A}">
                    <a16:rowId xmlns:a16="http://schemas.microsoft.com/office/drawing/2014/main" val="1256149664"/>
                  </a:ext>
                </a:extLst>
              </a:tr>
              <a:tr h="2872608">
                <a:tc>
                  <a:txBody>
                    <a:bodyPr/>
                    <a:lstStyle/>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20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20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r>
                        <a:rPr lang="en-US" sz="2000" kern="1200" dirty="0">
                          <a:solidFill>
                            <a:schemeClr val="tx1"/>
                          </a:solidFill>
                          <a:effectLst/>
                          <a:latin typeface="Cambria" panose="02040503050406030204" pitchFamily="18" charset="0"/>
                          <a:ea typeface="Cambria" panose="02040503050406030204" pitchFamily="18" charset="0"/>
                          <a:cs typeface="+mn-cs"/>
                          <a:hlinkClick r:id="rId2">
                            <a:extLst>
                              <a:ext uri="{A12FA001-AC4F-418D-AE19-62706E023703}">
                                <ahyp:hlinkClr xmlns:ahyp="http://schemas.microsoft.com/office/drawing/2018/hyperlinkcolor" val="tx"/>
                              </a:ext>
                            </a:extLst>
                          </a:hlinkClick>
                        </a:rPr>
                        <a:t>Bill of Rights Institute New York Times v. United States (1971)(5:45 minutes)</a:t>
                      </a:r>
                      <a:endParaRPr lang="en-US" sz="20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800" u="sng" kern="1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90957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7D5A0E-B777-4861-0C00-AE1B87BD24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3D3C12-FCA3-6291-8AA3-671DB0DAD9DC}"/>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Complete each Cell</a:t>
            </a:r>
            <a:br>
              <a:rPr lang="en-US" sz="3600" dirty="0">
                <a:latin typeface="Cambria" panose="02040503050406030204" pitchFamily="18" charset="0"/>
                <a:ea typeface="Cambria" panose="02040503050406030204" pitchFamily="18" charset="0"/>
              </a:rPr>
            </a:br>
            <a:r>
              <a:rPr lang="en-US" sz="3600" dirty="0">
                <a:latin typeface="Cambria" panose="02040503050406030204" pitchFamily="18" charset="0"/>
                <a:ea typeface="Cambria" panose="02040503050406030204" pitchFamily="18" charset="0"/>
              </a:rPr>
              <a:t>New York Times v. United States (1971)</a:t>
            </a:r>
            <a:endParaRPr lang="en-US" dirty="0"/>
          </a:p>
        </p:txBody>
      </p:sp>
      <p:graphicFrame>
        <p:nvGraphicFramePr>
          <p:cNvPr id="4" name="Content Placeholder 3">
            <a:extLst>
              <a:ext uri="{FF2B5EF4-FFF2-40B4-BE49-F238E27FC236}">
                <a16:creationId xmlns:a16="http://schemas.microsoft.com/office/drawing/2014/main" id="{88A9EFE6-107F-0DC6-B9A1-4CF3E675FB4E}"/>
              </a:ext>
            </a:extLst>
          </p:cNvPr>
          <p:cNvGraphicFramePr>
            <a:graphicFrameLocks noGrp="1"/>
          </p:cNvGraphicFramePr>
          <p:nvPr>
            <p:ph idx="1"/>
            <p:extLst>
              <p:ext uri="{D42A27DB-BD31-4B8C-83A1-F6EECF244321}">
                <p14:modId xmlns:p14="http://schemas.microsoft.com/office/powerpoint/2010/main" val="1813941622"/>
              </p:ext>
            </p:extLst>
          </p:nvPr>
        </p:nvGraphicFramePr>
        <p:xfrm>
          <a:off x="1295400" y="2557463"/>
          <a:ext cx="9601198" cy="3597673"/>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54249">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3231913">
                <a:tc>
                  <a:txBody>
                    <a:bodyPr/>
                    <a:lstStyle/>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endParaRPr lang="en-US"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3920093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D547FC-E1C9-032A-EE17-09623E0924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CEF5D76-B2B5-9B69-7D21-F9D89C0B56B2}"/>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New York Times v. United States (1971)</a:t>
            </a:r>
            <a:endParaRPr lang="en-US" dirty="0"/>
          </a:p>
        </p:txBody>
      </p:sp>
      <p:graphicFrame>
        <p:nvGraphicFramePr>
          <p:cNvPr id="4" name="Content Placeholder 3">
            <a:extLst>
              <a:ext uri="{FF2B5EF4-FFF2-40B4-BE49-F238E27FC236}">
                <a16:creationId xmlns:a16="http://schemas.microsoft.com/office/drawing/2014/main" id="{3CE1AB5D-733B-5A2C-D095-5B2DFCBFD203}"/>
              </a:ext>
            </a:extLst>
          </p:cNvPr>
          <p:cNvGraphicFramePr>
            <a:graphicFrameLocks noGrp="1"/>
          </p:cNvGraphicFramePr>
          <p:nvPr>
            <p:ph idx="1"/>
            <p:extLst>
              <p:ext uri="{D42A27DB-BD31-4B8C-83A1-F6EECF244321}">
                <p14:modId xmlns:p14="http://schemas.microsoft.com/office/powerpoint/2010/main" val="3527852255"/>
              </p:ext>
            </p:extLst>
          </p:nvPr>
        </p:nvGraphicFramePr>
        <p:xfrm>
          <a:off x="1295400" y="2557463"/>
          <a:ext cx="9601198" cy="3253624"/>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26823">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2887864">
                <a:tc>
                  <a:txBody>
                    <a:bodyPr/>
                    <a:lstStyle/>
                    <a:p>
                      <a:r>
                        <a:rPr lang="en-US" dirty="0">
                          <a:latin typeface="Cambria" panose="02040503050406030204" pitchFamily="18" charset="0"/>
                          <a:ea typeface="Cambria" panose="02040503050406030204" pitchFamily="18" charset="0"/>
                        </a:rPr>
                        <a:t>Can First Amendment freedom of the press protections be overridden or limited by the U.S. government’s desire to keep information about the government secret?</a:t>
                      </a:r>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r>
                        <a:rPr lang="en-US" dirty="0">
                          <a:latin typeface="Cambria" panose="02040503050406030204" pitchFamily="18" charset="0"/>
                          <a:ea typeface="Cambria" panose="02040503050406030204" pitchFamily="18" charset="0"/>
                        </a:rPr>
                        <a:t>“…I believe that every moment's continuance of the injunctions [directives] against these newspapers [Washington Post, New York Times] amounts to a flagrant, indefensible, and continuing violation of the First Amendment.”</a:t>
                      </a:r>
                    </a:p>
                    <a:p>
                      <a:r>
                        <a:rPr lang="en-US" sz="1800" kern="1200" dirty="0">
                          <a:solidFill>
                            <a:schemeClr val="tx1"/>
                          </a:solidFill>
                          <a:effectLst/>
                          <a:latin typeface="Cambria" panose="02040503050406030204" pitchFamily="18" charset="0"/>
                          <a:ea typeface="Cambria" panose="02040503050406030204" pitchFamily="18" charset="0"/>
                          <a:cs typeface="+mn-cs"/>
                        </a:rPr>
                        <a:t>Associate Justice Hugo Black</a:t>
                      </a:r>
                    </a:p>
                  </a:txBody>
                  <a:tcPr/>
                </a:tc>
                <a:tc>
                  <a:txBody>
                    <a:bodyPr/>
                    <a:lstStyle/>
                    <a:p>
                      <a:r>
                        <a:rPr lang="en-US" dirty="0">
                          <a:latin typeface="Cambria" panose="02040503050406030204" pitchFamily="18" charset="0"/>
                          <a:ea typeface="Cambria" panose="02040503050406030204" pitchFamily="18" charset="0"/>
                        </a:rPr>
                        <a:t>The government cannot censor the press and protected the ability of the press to expose government secrets and provide information to the public. The government is limited in its efforts to limit publication. </a:t>
                      </a:r>
                    </a:p>
                    <a:p>
                      <a:endParaRPr lang="en-US"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187399323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349</TotalTime>
  <Words>222</Words>
  <Application>Microsoft Office PowerPoint</Application>
  <PresentationFormat>Widescreen</PresentationFormat>
  <Paragraphs>21</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Cambria</vt:lpstr>
      <vt:lpstr>Garamond</vt:lpstr>
      <vt:lpstr>Organic</vt:lpstr>
      <vt:lpstr>FCLE U.S. Supreme Court Cases: New York Times v. United States (1971)</vt:lpstr>
      <vt:lpstr>New York Times v. United States (1971)</vt:lpstr>
      <vt:lpstr>Complete each Cell New York Times v. United States (1971)</vt:lpstr>
      <vt:lpstr>New York Times v. United States (1971)</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Terri Fine</dc:creator>
  <cp:lastModifiedBy>Terri Fine</cp:lastModifiedBy>
  <cp:revision>18</cp:revision>
  <dcterms:created xsi:type="dcterms:W3CDTF">2025-01-12T13:12:56Z</dcterms:created>
  <dcterms:modified xsi:type="dcterms:W3CDTF">2025-01-14T16:25:51Z</dcterms:modified>
</cp:coreProperties>
</file>