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Lst>
  <p:sldSz cy="6858000" cx="12192000"/>
  <p:notesSz cx="6858000" cy="9144000"/>
  <p:embeddedFontLst>
    <p:embeddedFont>
      <p:font typeface="Bodoni Moda"/>
      <p:regular r:id="rId49"/>
      <p:bold r:id="rId50"/>
      <p:italic r:id="rId51"/>
      <p:boldItalic r:id="rId52"/>
    </p:embeddedFont>
    <p:embeddedFont>
      <p:font typeface="Roboto"/>
      <p:regular r:id="rId53"/>
      <p:bold r:id="rId54"/>
      <p:italic r:id="rId55"/>
      <p:boldItalic r:id="rId56"/>
    </p:embeddedFont>
    <p:embeddedFont>
      <p:font typeface="Arial Narrow"/>
      <p:regular r:id="rId57"/>
      <p:bold r:id="rId58"/>
      <p:italic r:id="rId59"/>
      <p:boldItalic r:id="rId60"/>
    </p:embeddedFont>
    <p:embeddedFont>
      <p:font typeface="Lato"/>
      <p:regular r:id="rId61"/>
      <p:bold r:id="rId62"/>
      <p:italic r:id="rId63"/>
      <p:boldItalic r:id="rId64"/>
    </p:embeddedFont>
    <p:embeddedFont>
      <p:font typeface="Corbel"/>
      <p:regular r:id="rId65"/>
      <p:bold r:id="rId66"/>
      <p:italic r:id="rId67"/>
      <p:boldItalic r:id="rId68"/>
    </p:embeddedFont>
    <p:embeddedFont>
      <p:font typeface="Quattrocento Sans"/>
      <p:regular r:id="rId69"/>
      <p:bold r:id="rId70"/>
      <p:italic r:id="rId71"/>
      <p:boldItalic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3" roundtripDataSignature="AMtx7mgnw2iDbInraGrdWbXo+W2sB1uP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font" Target="fonts/BodoniModa-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customschemas.google.com/relationships/presentationmetadata" Target="metadata"/><Relationship Id="rId72" Type="http://schemas.openxmlformats.org/officeDocument/2006/relationships/font" Target="fonts/QuattrocentoSans-boldItalic.fntdata"/><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71" Type="http://schemas.openxmlformats.org/officeDocument/2006/relationships/font" Target="fonts/QuattrocentoSans-italic.fntdata"/><Relationship Id="rId70" Type="http://schemas.openxmlformats.org/officeDocument/2006/relationships/font" Target="fonts/QuattrocentoSans-bold.fntdata"/><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Lato-bold.fntdata"/><Relationship Id="rId61" Type="http://schemas.openxmlformats.org/officeDocument/2006/relationships/font" Target="fonts/Lato-regular.fntdata"/><Relationship Id="rId20" Type="http://schemas.openxmlformats.org/officeDocument/2006/relationships/slide" Target="slides/slide16.xml"/><Relationship Id="rId64" Type="http://schemas.openxmlformats.org/officeDocument/2006/relationships/font" Target="fonts/Lato-boldItalic.fntdata"/><Relationship Id="rId63" Type="http://schemas.openxmlformats.org/officeDocument/2006/relationships/font" Target="fonts/Lato-italic.fntdata"/><Relationship Id="rId22" Type="http://schemas.openxmlformats.org/officeDocument/2006/relationships/slide" Target="slides/slide18.xml"/><Relationship Id="rId66" Type="http://schemas.openxmlformats.org/officeDocument/2006/relationships/font" Target="fonts/Corbel-bold.fntdata"/><Relationship Id="rId21" Type="http://schemas.openxmlformats.org/officeDocument/2006/relationships/slide" Target="slides/slide17.xml"/><Relationship Id="rId65" Type="http://schemas.openxmlformats.org/officeDocument/2006/relationships/font" Target="fonts/Corbel-regular.fntdata"/><Relationship Id="rId24" Type="http://schemas.openxmlformats.org/officeDocument/2006/relationships/slide" Target="slides/slide20.xml"/><Relationship Id="rId68" Type="http://schemas.openxmlformats.org/officeDocument/2006/relationships/font" Target="fonts/Corbel-boldItalic.fntdata"/><Relationship Id="rId23" Type="http://schemas.openxmlformats.org/officeDocument/2006/relationships/slide" Target="slides/slide19.xml"/><Relationship Id="rId67" Type="http://schemas.openxmlformats.org/officeDocument/2006/relationships/font" Target="fonts/Corbel-italic.fntdata"/><Relationship Id="rId60" Type="http://schemas.openxmlformats.org/officeDocument/2006/relationships/font" Target="fonts/ArialNarrow-boldItalic.fntdata"/><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font" Target="fonts/QuattrocentoSans-regular.fntdata"/><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BodoniModa-italic.fntdata"/><Relationship Id="rId50" Type="http://schemas.openxmlformats.org/officeDocument/2006/relationships/font" Target="fonts/BodoniModa-bold.fntdata"/><Relationship Id="rId53" Type="http://schemas.openxmlformats.org/officeDocument/2006/relationships/font" Target="fonts/Roboto-regular.fntdata"/><Relationship Id="rId52" Type="http://schemas.openxmlformats.org/officeDocument/2006/relationships/font" Target="fonts/BodoniModa-boldItalic.fntdata"/><Relationship Id="rId11" Type="http://schemas.openxmlformats.org/officeDocument/2006/relationships/slide" Target="slides/slide7.xml"/><Relationship Id="rId55" Type="http://schemas.openxmlformats.org/officeDocument/2006/relationships/font" Target="fonts/Roboto-italic.fntdata"/><Relationship Id="rId10" Type="http://schemas.openxmlformats.org/officeDocument/2006/relationships/slide" Target="slides/slide6.xml"/><Relationship Id="rId54" Type="http://schemas.openxmlformats.org/officeDocument/2006/relationships/font" Target="fonts/Roboto-bold.fntdata"/><Relationship Id="rId13" Type="http://schemas.openxmlformats.org/officeDocument/2006/relationships/slide" Target="slides/slide9.xml"/><Relationship Id="rId57" Type="http://schemas.openxmlformats.org/officeDocument/2006/relationships/font" Target="fonts/ArialNarrow-regular.fntdata"/><Relationship Id="rId12" Type="http://schemas.openxmlformats.org/officeDocument/2006/relationships/slide" Target="slides/slide8.xml"/><Relationship Id="rId56" Type="http://schemas.openxmlformats.org/officeDocument/2006/relationships/font" Target="fonts/Roboto-boldItalic.fntdata"/><Relationship Id="rId15" Type="http://schemas.openxmlformats.org/officeDocument/2006/relationships/slide" Target="slides/slide11.xml"/><Relationship Id="rId59" Type="http://schemas.openxmlformats.org/officeDocument/2006/relationships/font" Target="fonts/ArialNarrow-italic.fntdata"/><Relationship Id="rId14" Type="http://schemas.openxmlformats.org/officeDocument/2006/relationships/slide" Target="slides/slide10.xml"/><Relationship Id="rId58" Type="http://schemas.openxmlformats.org/officeDocument/2006/relationships/font" Target="fonts/ArialNarrow-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 name="Shape 12"/>
        <p:cNvGrpSpPr/>
        <p:nvPr/>
      </p:nvGrpSpPr>
      <p:grpSpPr>
        <a:xfrm>
          <a:off x="0" y="0"/>
          <a:ext cx="0" cy="0"/>
          <a:chOff x="0" y="0"/>
          <a:chExt cx="0" cy="0"/>
        </a:xfrm>
      </p:grpSpPr>
      <p:sp>
        <p:nvSpPr>
          <p:cNvPr id="13" name="Google Shape;13;p4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 name="Google Shape;14;p46"/>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15" name="Google Shape;15;p46"/>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46"/>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46"/>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5"/>
          <p:cNvSpPr txBox="1"/>
          <p:nvPr>
            <p:ph idx="1" type="body"/>
          </p:nvPr>
        </p:nvSpPr>
        <p:spPr>
          <a:xfrm rot="5400000">
            <a:off x="4060136" y="-859736"/>
            <a:ext cx="4038600" cy="9872871"/>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75" name="Google Shape;75;p55"/>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5"/>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5"/>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6"/>
          <p:cNvSpPr txBox="1"/>
          <p:nvPr>
            <p:ph type="title"/>
          </p:nvPr>
        </p:nvSpPr>
        <p:spPr>
          <a:xfrm rot="5400000">
            <a:off x="7181850" y="2305050"/>
            <a:ext cx="5410200" cy="232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6"/>
          <p:cNvSpPr txBox="1"/>
          <p:nvPr>
            <p:ph idx="1" type="body"/>
          </p:nvPr>
        </p:nvSpPr>
        <p:spPr>
          <a:xfrm rot="5400000">
            <a:off x="2152650" y="-247650"/>
            <a:ext cx="5410200" cy="7429500"/>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81" name="Google Shape;81;p56"/>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6"/>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6"/>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 name="Shape 18"/>
        <p:cNvGrpSpPr/>
        <p:nvPr/>
      </p:nvGrpSpPr>
      <p:grpSpPr>
        <a:xfrm>
          <a:off x="0" y="0"/>
          <a:ext cx="0" cy="0"/>
          <a:chOff x="0" y="0"/>
          <a:chExt cx="0" cy="0"/>
        </a:xfrm>
      </p:grpSpPr>
      <p:sp>
        <p:nvSpPr>
          <p:cNvPr id="19" name="Google Shape;19;p47"/>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47"/>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7"/>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 name="Shape 22"/>
        <p:cNvGrpSpPr/>
        <p:nvPr/>
      </p:nvGrpSpPr>
      <p:grpSpPr>
        <a:xfrm>
          <a:off x="0" y="0"/>
          <a:ext cx="0" cy="0"/>
          <a:chOff x="0" y="0"/>
          <a:chExt cx="0" cy="0"/>
        </a:xfrm>
      </p:grpSpPr>
      <p:sp>
        <p:nvSpPr>
          <p:cNvPr id="23" name="Google Shape;23;p48"/>
          <p:cNvSpPr/>
          <p:nvPr/>
        </p:nvSpPr>
        <p:spPr>
          <a:xfrm>
            <a:off x="231140" y="243840"/>
            <a:ext cx="11724640" cy="6377939"/>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8"/>
          <p:cNvSpPr txBox="1"/>
          <p:nvPr>
            <p:ph type="ctrTitle"/>
          </p:nvPr>
        </p:nvSpPr>
        <p:spPr>
          <a:xfrm>
            <a:off x="1109980" y="882376"/>
            <a:ext cx="9966960" cy="2926080"/>
          </a:xfrm>
          <a:prstGeom prst="rect">
            <a:avLst/>
          </a:prstGeom>
          <a:noFill/>
          <a:ln>
            <a:noFill/>
          </a:ln>
        </p:spPr>
        <p:txBody>
          <a:bodyPr anchorCtr="0" anchor="b" bIns="45700" lIns="91425" spcFirstLastPara="1" rIns="91425" wrap="square" tIns="45700">
            <a:normAutofit/>
          </a:bodyPr>
          <a:lstStyle>
            <a:lvl1pPr lvl="0" algn="ctr">
              <a:lnSpc>
                <a:spcPct val="85000"/>
              </a:lnSpc>
              <a:spcBef>
                <a:spcPts val="0"/>
              </a:spcBef>
              <a:spcAft>
                <a:spcPts val="0"/>
              </a:spcAft>
              <a:buClr>
                <a:srgbClr val="FFFFFF"/>
              </a:buClr>
              <a:buSzPts val="7200"/>
              <a:buFont typeface="Corbel"/>
              <a:buNone/>
              <a:defRPr b="1" sz="720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8"/>
          <p:cNvSpPr txBox="1"/>
          <p:nvPr>
            <p:ph idx="1" type="subTitle"/>
          </p:nvPr>
        </p:nvSpPr>
        <p:spPr>
          <a:xfrm>
            <a:off x="1709530" y="3869634"/>
            <a:ext cx="8767860" cy="1388165"/>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400"/>
              </a:spcBef>
              <a:spcAft>
                <a:spcPts val="0"/>
              </a:spcAft>
              <a:buSzPts val="1760"/>
              <a:buNone/>
              <a:defRPr sz="2200">
                <a:solidFill>
                  <a:srgbClr val="FFFFFF"/>
                </a:solidFill>
              </a:defRPr>
            </a:lvl1pPr>
            <a:lvl2pPr lvl="1" algn="ctr">
              <a:lnSpc>
                <a:spcPct val="90000"/>
              </a:lnSpc>
              <a:spcBef>
                <a:spcPts val="200"/>
              </a:spcBef>
              <a:spcAft>
                <a:spcPts val="0"/>
              </a:spcAft>
              <a:buSzPts val="1760"/>
              <a:buNone/>
              <a:defRPr sz="2200"/>
            </a:lvl2pPr>
            <a:lvl3pPr lvl="2" algn="ctr">
              <a:lnSpc>
                <a:spcPct val="90000"/>
              </a:lnSpc>
              <a:spcBef>
                <a:spcPts val="400"/>
              </a:spcBef>
              <a:spcAft>
                <a:spcPts val="0"/>
              </a:spcAft>
              <a:buSzPts val="1760"/>
              <a:buNone/>
              <a:defRPr sz="2200"/>
            </a:lvl3pPr>
            <a:lvl4pPr lvl="3" algn="ctr">
              <a:lnSpc>
                <a:spcPct val="90000"/>
              </a:lnSpc>
              <a:spcBef>
                <a:spcPts val="400"/>
              </a:spcBef>
              <a:spcAft>
                <a:spcPts val="0"/>
              </a:spcAft>
              <a:buSzPts val="1600"/>
              <a:buNone/>
              <a:defRPr sz="2000"/>
            </a:lvl4pPr>
            <a:lvl5pPr lvl="4" algn="ctr">
              <a:lnSpc>
                <a:spcPct val="90000"/>
              </a:lnSpc>
              <a:spcBef>
                <a:spcPts val="400"/>
              </a:spcBef>
              <a:spcAft>
                <a:spcPts val="0"/>
              </a:spcAft>
              <a:buSzPts val="1600"/>
              <a:buNone/>
              <a:defRPr sz="2000"/>
            </a:lvl5pPr>
            <a:lvl6pPr lvl="5" algn="ctr">
              <a:lnSpc>
                <a:spcPct val="90000"/>
              </a:lnSpc>
              <a:spcBef>
                <a:spcPts val="400"/>
              </a:spcBef>
              <a:spcAft>
                <a:spcPts val="0"/>
              </a:spcAft>
              <a:buSzPts val="1600"/>
              <a:buNone/>
              <a:defRPr sz="2000"/>
            </a:lvl6pPr>
            <a:lvl7pPr lvl="6" algn="ctr">
              <a:lnSpc>
                <a:spcPct val="90000"/>
              </a:lnSpc>
              <a:spcBef>
                <a:spcPts val="400"/>
              </a:spcBef>
              <a:spcAft>
                <a:spcPts val="0"/>
              </a:spcAft>
              <a:buSzPts val="1600"/>
              <a:buNone/>
              <a:defRPr sz="2000"/>
            </a:lvl7pPr>
            <a:lvl8pPr lvl="7" algn="ctr">
              <a:lnSpc>
                <a:spcPct val="90000"/>
              </a:lnSpc>
              <a:spcBef>
                <a:spcPts val="400"/>
              </a:spcBef>
              <a:spcAft>
                <a:spcPts val="0"/>
              </a:spcAft>
              <a:buSzPts val="1600"/>
              <a:buNone/>
              <a:defRPr sz="2000"/>
            </a:lvl8pPr>
            <a:lvl9pPr lvl="8" algn="ctr">
              <a:lnSpc>
                <a:spcPct val="90000"/>
              </a:lnSpc>
              <a:spcBef>
                <a:spcPts val="400"/>
              </a:spcBef>
              <a:spcAft>
                <a:spcPts val="400"/>
              </a:spcAft>
              <a:buSzPts val="1600"/>
              <a:buNone/>
              <a:defRPr sz="2000"/>
            </a:lvl9pPr>
          </a:lstStyle>
          <a:p/>
        </p:txBody>
      </p:sp>
      <p:sp>
        <p:nvSpPr>
          <p:cNvPr id="26" name="Google Shape;26;p48"/>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8"/>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8"/>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FFFFFF"/>
                </a:solidFill>
                <a:latin typeface="Corbel"/>
                <a:ea typeface="Corbel"/>
                <a:cs typeface="Corbel"/>
                <a:sym typeface="Corbel"/>
              </a:defRPr>
            </a:lvl1pPr>
            <a:lvl2pPr indent="0" lvl="1" marL="0" algn="r">
              <a:spcBef>
                <a:spcPts val="0"/>
              </a:spcBef>
              <a:buNone/>
              <a:defRPr sz="1200">
                <a:solidFill>
                  <a:srgbClr val="FFFFFF"/>
                </a:solidFill>
                <a:latin typeface="Corbel"/>
                <a:ea typeface="Corbel"/>
                <a:cs typeface="Corbel"/>
                <a:sym typeface="Corbel"/>
              </a:defRPr>
            </a:lvl2pPr>
            <a:lvl3pPr indent="0" lvl="2" marL="0" algn="r">
              <a:spcBef>
                <a:spcPts val="0"/>
              </a:spcBef>
              <a:buNone/>
              <a:defRPr sz="1200">
                <a:solidFill>
                  <a:srgbClr val="FFFFFF"/>
                </a:solidFill>
                <a:latin typeface="Corbel"/>
                <a:ea typeface="Corbel"/>
                <a:cs typeface="Corbel"/>
                <a:sym typeface="Corbel"/>
              </a:defRPr>
            </a:lvl3pPr>
            <a:lvl4pPr indent="0" lvl="3" marL="0" algn="r">
              <a:spcBef>
                <a:spcPts val="0"/>
              </a:spcBef>
              <a:buNone/>
              <a:defRPr sz="1200">
                <a:solidFill>
                  <a:srgbClr val="FFFFFF"/>
                </a:solidFill>
                <a:latin typeface="Corbel"/>
                <a:ea typeface="Corbel"/>
                <a:cs typeface="Corbel"/>
                <a:sym typeface="Corbel"/>
              </a:defRPr>
            </a:lvl4pPr>
            <a:lvl5pPr indent="0" lvl="4" marL="0" algn="r">
              <a:spcBef>
                <a:spcPts val="0"/>
              </a:spcBef>
              <a:buNone/>
              <a:defRPr sz="1200">
                <a:solidFill>
                  <a:srgbClr val="FFFFFF"/>
                </a:solidFill>
                <a:latin typeface="Corbel"/>
                <a:ea typeface="Corbel"/>
                <a:cs typeface="Corbel"/>
                <a:sym typeface="Corbel"/>
              </a:defRPr>
            </a:lvl5pPr>
            <a:lvl6pPr indent="0" lvl="5" marL="0" algn="r">
              <a:spcBef>
                <a:spcPts val="0"/>
              </a:spcBef>
              <a:buNone/>
              <a:defRPr sz="1200">
                <a:solidFill>
                  <a:srgbClr val="FFFFFF"/>
                </a:solidFill>
                <a:latin typeface="Corbel"/>
                <a:ea typeface="Corbel"/>
                <a:cs typeface="Corbel"/>
                <a:sym typeface="Corbel"/>
              </a:defRPr>
            </a:lvl6pPr>
            <a:lvl7pPr indent="0" lvl="6" marL="0" algn="r">
              <a:spcBef>
                <a:spcPts val="0"/>
              </a:spcBef>
              <a:buNone/>
              <a:defRPr sz="1200">
                <a:solidFill>
                  <a:srgbClr val="FFFFFF"/>
                </a:solidFill>
                <a:latin typeface="Corbel"/>
                <a:ea typeface="Corbel"/>
                <a:cs typeface="Corbel"/>
                <a:sym typeface="Corbel"/>
              </a:defRPr>
            </a:lvl7pPr>
            <a:lvl8pPr indent="0" lvl="7" marL="0" algn="r">
              <a:spcBef>
                <a:spcPts val="0"/>
              </a:spcBef>
              <a:buNone/>
              <a:defRPr sz="1200">
                <a:solidFill>
                  <a:srgbClr val="FFFFFF"/>
                </a:solidFill>
                <a:latin typeface="Corbel"/>
                <a:ea typeface="Corbel"/>
                <a:cs typeface="Corbel"/>
                <a:sym typeface="Corbel"/>
              </a:defRPr>
            </a:lvl8pPr>
            <a:lvl9pPr indent="0" lvl="8" marL="0" algn="r">
              <a:spcBef>
                <a:spcPts val="0"/>
              </a:spcBef>
              <a:buNone/>
              <a:defRPr sz="1200">
                <a:solidFill>
                  <a:srgbClr val="FFFFFF"/>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cxnSp>
        <p:nvCxnSpPr>
          <p:cNvPr id="29" name="Google Shape;29;p48"/>
          <p:cNvCxnSpPr/>
          <p:nvPr/>
        </p:nvCxnSpPr>
        <p:spPr>
          <a:xfrm>
            <a:off x="1978660" y="3733800"/>
            <a:ext cx="8229601" cy="0"/>
          </a:xfrm>
          <a:prstGeom prst="straightConnector1">
            <a:avLst/>
          </a:prstGeom>
          <a:noFill/>
          <a:ln cap="flat" cmpd="sng" w="10000">
            <a:solidFill>
              <a:srgbClr val="FFFFFF"/>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 name="Shape 30"/>
        <p:cNvGrpSpPr/>
        <p:nvPr/>
      </p:nvGrpSpPr>
      <p:grpSpPr>
        <a:xfrm>
          <a:off x="0" y="0"/>
          <a:ext cx="0" cy="0"/>
          <a:chOff x="0" y="0"/>
          <a:chExt cx="0" cy="0"/>
        </a:xfrm>
      </p:grpSpPr>
      <p:sp>
        <p:nvSpPr>
          <p:cNvPr id="31" name="Google Shape;31;p49"/>
          <p:cNvSpPr txBox="1"/>
          <p:nvPr>
            <p:ph type="title"/>
          </p:nvPr>
        </p:nvSpPr>
        <p:spPr>
          <a:xfrm>
            <a:off x="1106424" y="1173575"/>
            <a:ext cx="9966960" cy="2926080"/>
          </a:xfrm>
          <a:prstGeom prst="rect">
            <a:avLst/>
          </a:prstGeom>
          <a:noFill/>
          <a:ln>
            <a:noFill/>
          </a:ln>
        </p:spPr>
        <p:txBody>
          <a:bodyPr anchorCtr="0" anchor="b" bIns="45700" lIns="91425" spcFirstLastPara="1" rIns="91425" wrap="square" tIns="45700">
            <a:noAutofit/>
          </a:bodyPr>
          <a:lstStyle>
            <a:lvl1pPr lvl="0" algn="ctr">
              <a:lnSpc>
                <a:spcPct val="85000"/>
              </a:lnSpc>
              <a:spcBef>
                <a:spcPts val="0"/>
              </a:spcBef>
              <a:spcAft>
                <a:spcPts val="0"/>
              </a:spcAft>
              <a:buClr>
                <a:schemeClr val="accent1"/>
              </a:buClr>
              <a:buSzPts val="7200"/>
              <a:buFont typeface="Corbel"/>
              <a:buNone/>
              <a:defRPr b="0" sz="7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49"/>
          <p:cNvSpPr txBox="1"/>
          <p:nvPr>
            <p:ph idx="1" type="body"/>
          </p:nvPr>
        </p:nvSpPr>
        <p:spPr>
          <a:xfrm>
            <a:off x="1709928" y="4154520"/>
            <a:ext cx="8769096" cy="136380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400"/>
              </a:spcBef>
              <a:spcAft>
                <a:spcPts val="0"/>
              </a:spcAft>
              <a:buSzPts val="1760"/>
              <a:buNone/>
              <a:defRPr sz="2200">
                <a:solidFill>
                  <a:schemeClr val="accent1"/>
                </a:solidFill>
              </a:defRPr>
            </a:lvl1pPr>
            <a:lvl2pPr indent="-228600" lvl="1" marL="914400" algn="l">
              <a:lnSpc>
                <a:spcPct val="90000"/>
              </a:lnSpc>
              <a:spcBef>
                <a:spcPts val="200"/>
              </a:spcBef>
              <a:spcAft>
                <a:spcPts val="0"/>
              </a:spcAft>
              <a:buSzPts val="1440"/>
              <a:buNone/>
              <a:defRPr sz="1800">
                <a:solidFill>
                  <a:srgbClr val="888888"/>
                </a:solidFill>
              </a:defRPr>
            </a:lvl2pPr>
            <a:lvl3pPr indent="-228600" lvl="2" marL="1371600" algn="l">
              <a:lnSpc>
                <a:spcPct val="90000"/>
              </a:lnSpc>
              <a:spcBef>
                <a:spcPts val="400"/>
              </a:spcBef>
              <a:spcAft>
                <a:spcPts val="0"/>
              </a:spcAft>
              <a:buSzPts val="1280"/>
              <a:buNone/>
              <a:defRPr sz="1600">
                <a:solidFill>
                  <a:srgbClr val="888888"/>
                </a:solidFill>
              </a:defRPr>
            </a:lvl3pPr>
            <a:lvl4pPr indent="-228600" lvl="3" marL="1828800" algn="l">
              <a:lnSpc>
                <a:spcPct val="90000"/>
              </a:lnSpc>
              <a:spcBef>
                <a:spcPts val="400"/>
              </a:spcBef>
              <a:spcAft>
                <a:spcPts val="0"/>
              </a:spcAft>
              <a:buSzPts val="1120"/>
              <a:buNone/>
              <a:defRPr sz="1400">
                <a:solidFill>
                  <a:srgbClr val="888888"/>
                </a:solidFill>
              </a:defRPr>
            </a:lvl4pPr>
            <a:lvl5pPr indent="-228600" lvl="4" marL="2286000" algn="l">
              <a:lnSpc>
                <a:spcPct val="90000"/>
              </a:lnSpc>
              <a:spcBef>
                <a:spcPts val="400"/>
              </a:spcBef>
              <a:spcAft>
                <a:spcPts val="0"/>
              </a:spcAft>
              <a:buSzPts val="1120"/>
              <a:buNone/>
              <a:defRPr sz="1400">
                <a:solidFill>
                  <a:srgbClr val="888888"/>
                </a:solidFill>
              </a:defRPr>
            </a:lvl5pPr>
            <a:lvl6pPr indent="-228600" lvl="5" marL="2743200" algn="l">
              <a:lnSpc>
                <a:spcPct val="90000"/>
              </a:lnSpc>
              <a:spcBef>
                <a:spcPts val="400"/>
              </a:spcBef>
              <a:spcAft>
                <a:spcPts val="0"/>
              </a:spcAft>
              <a:buSzPts val="1120"/>
              <a:buNone/>
              <a:defRPr sz="1400">
                <a:solidFill>
                  <a:srgbClr val="888888"/>
                </a:solidFill>
              </a:defRPr>
            </a:lvl6pPr>
            <a:lvl7pPr indent="-228600" lvl="6" marL="3200400" algn="l">
              <a:lnSpc>
                <a:spcPct val="90000"/>
              </a:lnSpc>
              <a:spcBef>
                <a:spcPts val="400"/>
              </a:spcBef>
              <a:spcAft>
                <a:spcPts val="0"/>
              </a:spcAft>
              <a:buSzPts val="1120"/>
              <a:buNone/>
              <a:defRPr sz="1400">
                <a:solidFill>
                  <a:srgbClr val="888888"/>
                </a:solidFill>
              </a:defRPr>
            </a:lvl7pPr>
            <a:lvl8pPr indent="-228600" lvl="7" marL="3657600" algn="l">
              <a:lnSpc>
                <a:spcPct val="90000"/>
              </a:lnSpc>
              <a:spcBef>
                <a:spcPts val="400"/>
              </a:spcBef>
              <a:spcAft>
                <a:spcPts val="0"/>
              </a:spcAft>
              <a:buSzPts val="1120"/>
              <a:buNone/>
              <a:defRPr sz="1400">
                <a:solidFill>
                  <a:srgbClr val="888888"/>
                </a:solidFill>
              </a:defRPr>
            </a:lvl8pPr>
            <a:lvl9pPr indent="-228600" lvl="8" marL="4114800" algn="l">
              <a:lnSpc>
                <a:spcPct val="90000"/>
              </a:lnSpc>
              <a:spcBef>
                <a:spcPts val="400"/>
              </a:spcBef>
              <a:spcAft>
                <a:spcPts val="400"/>
              </a:spcAft>
              <a:buSzPts val="1120"/>
              <a:buNone/>
              <a:defRPr sz="1400">
                <a:solidFill>
                  <a:srgbClr val="888888"/>
                </a:solidFill>
              </a:defRPr>
            </a:lvl9pPr>
          </a:lstStyle>
          <a:p/>
        </p:txBody>
      </p:sp>
      <p:sp>
        <p:nvSpPr>
          <p:cNvPr id="33" name="Google Shape;33;p49"/>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9"/>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9"/>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36" name="Google Shape;36;p49"/>
          <p:cNvCxnSpPr/>
          <p:nvPr/>
        </p:nvCxnSpPr>
        <p:spPr>
          <a:xfrm>
            <a:off x="1981200" y="4020408"/>
            <a:ext cx="8229601" cy="0"/>
          </a:xfrm>
          <a:prstGeom prst="straightConnector1">
            <a:avLst/>
          </a:prstGeom>
          <a:noFill/>
          <a:ln cap="flat" cmpd="sng" w="10000">
            <a:solidFill>
              <a:schemeClr val="accent1"/>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7" name="Shape 37"/>
        <p:cNvGrpSpPr/>
        <p:nvPr/>
      </p:nvGrpSpPr>
      <p:grpSpPr>
        <a:xfrm>
          <a:off x="0" y="0"/>
          <a:ext cx="0" cy="0"/>
          <a:chOff x="0" y="0"/>
          <a:chExt cx="0" cy="0"/>
        </a:xfrm>
      </p:grpSpPr>
      <p:sp>
        <p:nvSpPr>
          <p:cNvPr id="38" name="Google Shape;38;p5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0"/>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50"/>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0"/>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2" name="Shape 42"/>
        <p:cNvGrpSpPr/>
        <p:nvPr/>
      </p:nvGrpSpPr>
      <p:grpSpPr>
        <a:xfrm>
          <a:off x="0" y="0"/>
          <a:ext cx="0" cy="0"/>
          <a:chOff x="0" y="0"/>
          <a:chExt cx="0" cy="0"/>
        </a:xfrm>
      </p:grpSpPr>
      <p:sp>
        <p:nvSpPr>
          <p:cNvPr id="43" name="Google Shape;43;p5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51"/>
          <p:cNvSpPr txBox="1"/>
          <p:nvPr>
            <p:ph idx="1" type="body"/>
          </p:nvPr>
        </p:nvSpPr>
        <p:spPr>
          <a:xfrm>
            <a:off x="1143000" y="2057399"/>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45" name="Google Shape;45;p51"/>
          <p:cNvSpPr txBox="1"/>
          <p:nvPr>
            <p:ph idx="2" type="body"/>
          </p:nvPr>
        </p:nvSpPr>
        <p:spPr>
          <a:xfrm>
            <a:off x="6267612" y="2057400"/>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46" name="Google Shape;46;p51"/>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51"/>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51"/>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5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52"/>
          <p:cNvSpPr txBox="1"/>
          <p:nvPr>
            <p:ph idx="1" type="body"/>
          </p:nvPr>
        </p:nvSpPr>
        <p:spPr>
          <a:xfrm>
            <a:off x="1143000" y="2001511"/>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52" name="Google Shape;52;p52"/>
          <p:cNvSpPr txBox="1"/>
          <p:nvPr>
            <p:ph idx="2" type="body"/>
          </p:nvPr>
        </p:nvSpPr>
        <p:spPr>
          <a:xfrm>
            <a:off x="1143000" y="2721483"/>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53" name="Google Shape;53;p52"/>
          <p:cNvSpPr txBox="1"/>
          <p:nvPr>
            <p:ph idx="3" type="body"/>
          </p:nvPr>
        </p:nvSpPr>
        <p:spPr>
          <a:xfrm>
            <a:off x="6269173" y="1999032"/>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54" name="Google Shape;54;p52"/>
          <p:cNvSpPr txBox="1"/>
          <p:nvPr>
            <p:ph idx="4" type="body"/>
          </p:nvPr>
        </p:nvSpPr>
        <p:spPr>
          <a:xfrm>
            <a:off x="6269173" y="2719322"/>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55" name="Google Shape;55;p52"/>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52"/>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52"/>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53"/>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53"/>
          <p:cNvSpPr txBox="1"/>
          <p:nvPr>
            <p:ph idx="1" type="body"/>
          </p:nvPr>
        </p:nvSpPr>
        <p:spPr>
          <a:xfrm>
            <a:off x="5852159" y="1097280"/>
            <a:ext cx="5212080" cy="4663440"/>
          </a:xfrm>
          <a:prstGeom prst="rect">
            <a:avLst/>
          </a:prstGeom>
          <a:noFill/>
          <a:ln>
            <a:noFill/>
          </a:ln>
        </p:spPr>
        <p:txBody>
          <a:bodyPr anchorCtr="0" anchor="t" bIns="45700" lIns="91425" spcFirstLastPara="1" rIns="91425" wrap="square" tIns="45700">
            <a:normAutofit/>
          </a:bodyPr>
          <a:lstStyle>
            <a:lvl1pPr indent="-391160" lvl="0" marL="457200" algn="l">
              <a:lnSpc>
                <a:spcPct val="90000"/>
              </a:lnSpc>
              <a:spcBef>
                <a:spcPts val="1400"/>
              </a:spcBef>
              <a:spcAft>
                <a:spcPts val="0"/>
              </a:spcAft>
              <a:buSzPts val="2560"/>
              <a:buChar char="•"/>
              <a:defRPr sz="3200"/>
            </a:lvl1pPr>
            <a:lvl2pPr indent="-370840" lvl="1" marL="914400" algn="l">
              <a:lnSpc>
                <a:spcPct val="90000"/>
              </a:lnSpc>
              <a:spcBef>
                <a:spcPts val="200"/>
              </a:spcBef>
              <a:spcAft>
                <a:spcPts val="0"/>
              </a:spcAft>
              <a:buSzPts val="2240"/>
              <a:buChar char="•"/>
              <a:defRPr sz="2800"/>
            </a:lvl2pPr>
            <a:lvl3pPr indent="-350519" lvl="2" marL="1371600" algn="l">
              <a:lnSpc>
                <a:spcPct val="90000"/>
              </a:lnSpc>
              <a:spcBef>
                <a:spcPts val="400"/>
              </a:spcBef>
              <a:spcAft>
                <a:spcPts val="0"/>
              </a:spcAft>
              <a:buSzPts val="1920"/>
              <a:buChar char="•"/>
              <a:defRPr sz="2400"/>
            </a:lvl3pPr>
            <a:lvl4pPr indent="-330200" lvl="3" marL="1828800" algn="l">
              <a:lnSpc>
                <a:spcPct val="90000"/>
              </a:lnSpc>
              <a:spcBef>
                <a:spcPts val="400"/>
              </a:spcBef>
              <a:spcAft>
                <a:spcPts val="0"/>
              </a:spcAft>
              <a:buSzPts val="1600"/>
              <a:buChar char="•"/>
              <a:defRPr sz="2000"/>
            </a:lvl4pPr>
            <a:lvl5pPr indent="-330200" lvl="4" marL="2286000" algn="l">
              <a:lnSpc>
                <a:spcPct val="90000"/>
              </a:lnSpc>
              <a:spcBef>
                <a:spcPts val="400"/>
              </a:spcBef>
              <a:spcAft>
                <a:spcPts val="0"/>
              </a:spcAft>
              <a:buSzPts val="1600"/>
              <a:buChar char="•"/>
              <a:defRPr sz="2000"/>
            </a:lvl5pPr>
            <a:lvl6pPr indent="-330200" lvl="5" marL="2743200" algn="l">
              <a:lnSpc>
                <a:spcPct val="90000"/>
              </a:lnSpc>
              <a:spcBef>
                <a:spcPts val="400"/>
              </a:spcBef>
              <a:spcAft>
                <a:spcPts val="0"/>
              </a:spcAft>
              <a:buSzPts val="1600"/>
              <a:buChar char="•"/>
              <a:defRPr sz="2000"/>
            </a:lvl6pPr>
            <a:lvl7pPr indent="-330200" lvl="6" marL="3200400" algn="l">
              <a:lnSpc>
                <a:spcPct val="90000"/>
              </a:lnSpc>
              <a:spcBef>
                <a:spcPts val="400"/>
              </a:spcBef>
              <a:spcAft>
                <a:spcPts val="0"/>
              </a:spcAft>
              <a:buSzPts val="1600"/>
              <a:buChar char="•"/>
              <a:defRPr sz="2000"/>
            </a:lvl7pPr>
            <a:lvl8pPr indent="-330200" lvl="7" marL="3657600" algn="l">
              <a:lnSpc>
                <a:spcPct val="90000"/>
              </a:lnSpc>
              <a:spcBef>
                <a:spcPts val="400"/>
              </a:spcBef>
              <a:spcAft>
                <a:spcPts val="0"/>
              </a:spcAft>
              <a:buSzPts val="1600"/>
              <a:buChar char="•"/>
              <a:defRPr sz="2000"/>
            </a:lvl8pPr>
            <a:lvl9pPr indent="-330200" lvl="8" marL="4114800" algn="l">
              <a:lnSpc>
                <a:spcPct val="90000"/>
              </a:lnSpc>
              <a:spcBef>
                <a:spcPts val="400"/>
              </a:spcBef>
              <a:spcAft>
                <a:spcPts val="400"/>
              </a:spcAft>
              <a:buSzPts val="1600"/>
              <a:buChar char="•"/>
              <a:defRPr sz="2000"/>
            </a:lvl9pPr>
          </a:lstStyle>
          <a:p/>
        </p:txBody>
      </p:sp>
      <p:sp>
        <p:nvSpPr>
          <p:cNvPr id="61" name="Google Shape;61;p53"/>
          <p:cNvSpPr txBox="1"/>
          <p:nvPr>
            <p:ph idx="2" type="body"/>
          </p:nvPr>
        </p:nvSpPr>
        <p:spPr>
          <a:xfrm>
            <a:off x="1143000" y="2834640"/>
            <a:ext cx="3931920" cy="301752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2" name="Google Shape;62;p53"/>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53"/>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53"/>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54"/>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54"/>
          <p:cNvSpPr/>
          <p:nvPr>
            <p:ph idx="2" type="pic"/>
          </p:nvPr>
        </p:nvSpPr>
        <p:spPr>
          <a:xfrm>
            <a:off x="5413248" y="1069847"/>
            <a:ext cx="6099048" cy="4800600"/>
          </a:xfrm>
          <a:prstGeom prst="rect">
            <a:avLst/>
          </a:prstGeom>
          <a:noFill/>
          <a:ln>
            <a:noFill/>
          </a:ln>
        </p:spPr>
      </p:sp>
      <p:sp>
        <p:nvSpPr>
          <p:cNvPr id="68" name="Google Shape;68;p54"/>
          <p:cNvSpPr txBox="1"/>
          <p:nvPr>
            <p:ph idx="1" type="body"/>
          </p:nvPr>
        </p:nvSpPr>
        <p:spPr>
          <a:xfrm>
            <a:off x="1143000" y="2834640"/>
            <a:ext cx="3931920" cy="288036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9" name="Google Shape;69;p54"/>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54"/>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4"/>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5" name="Shape 5"/>
        <p:cNvGrpSpPr/>
        <p:nvPr/>
      </p:nvGrpSpPr>
      <p:grpSpPr>
        <a:xfrm>
          <a:off x="0" y="0"/>
          <a:ext cx="0" cy="0"/>
          <a:chOff x="0" y="0"/>
          <a:chExt cx="0" cy="0"/>
        </a:xfrm>
      </p:grpSpPr>
      <p:sp>
        <p:nvSpPr>
          <p:cNvPr id="6" name="Google Shape;6;p45"/>
          <p:cNvSpPr/>
          <p:nvPr/>
        </p:nvSpPr>
        <p:spPr>
          <a:xfrm>
            <a:off x="231140" y="243840"/>
            <a:ext cx="11724640" cy="6377939"/>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4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4400"/>
              <a:buFont typeface="Corbel"/>
              <a:buNone/>
              <a:defRPr b="0" i="0" sz="4400" u="none" cap="none" strike="noStrik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45"/>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40360" lvl="0" marL="457200" marR="0" rtl="0" algn="l">
              <a:lnSpc>
                <a:spcPct val="90000"/>
              </a:lnSpc>
              <a:spcBef>
                <a:spcPts val="1400"/>
              </a:spcBef>
              <a:spcAft>
                <a:spcPts val="0"/>
              </a:spcAft>
              <a:buClr>
                <a:schemeClr val="accent1"/>
              </a:buClr>
              <a:buSzPts val="1760"/>
              <a:buFont typeface="Corbel"/>
              <a:buChar char="•"/>
              <a:defRPr b="0" i="0" sz="2200" u="none" cap="none" strike="noStrike">
                <a:solidFill>
                  <a:schemeClr val="accent1"/>
                </a:solidFill>
                <a:latin typeface="Corbel"/>
                <a:ea typeface="Corbel"/>
                <a:cs typeface="Corbel"/>
                <a:sym typeface="Corbel"/>
              </a:defRPr>
            </a:lvl1pPr>
            <a:lvl2pPr indent="-330200" lvl="1" marL="914400" marR="0" rtl="0" algn="l">
              <a:lnSpc>
                <a:spcPct val="90000"/>
              </a:lnSpc>
              <a:spcBef>
                <a:spcPts val="200"/>
              </a:spcBef>
              <a:spcAft>
                <a:spcPts val="0"/>
              </a:spcAft>
              <a:buClr>
                <a:schemeClr val="accent1"/>
              </a:buClr>
              <a:buSzPts val="1600"/>
              <a:buFont typeface="Corbel"/>
              <a:buChar char="•"/>
              <a:defRPr b="0" i="0" sz="2000" u="none" cap="none" strike="noStrike">
                <a:solidFill>
                  <a:schemeClr val="accent1"/>
                </a:solidFill>
                <a:latin typeface="Corbel"/>
                <a:ea typeface="Corbel"/>
                <a:cs typeface="Corbel"/>
                <a:sym typeface="Corbel"/>
              </a:defRPr>
            </a:lvl2pPr>
            <a:lvl3pPr indent="-320039" lvl="2" marL="1371600" marR="0" rtl="0" algn="l">
              <a:lnSpc>
                <a:spcPct val="90000"/>
              </a:lnSpc>
              <a:spcBef>
                <a:spcPts val="400"/>
              </a:spcBef>
              <a:spcAft>
                <a:spcPts val="0"/>
              </a:spcAft>
              <a:buClr>
                <a:schemeClr val="accent1"/>
              </a:buClr>
              <a:buSzPts val="1440"/>
              <a:buFont typeface="Corbel"/>
              <a:buChar char="•"/>
              <a:defRPr b="0" i="0" sz="1800" u="none" cap="none" strike="noStrike">
                <a:solidFill>
                  <a:schemeClr val="accent1"/>
                </a:solidFill>
                <a:latin typeface="Corbel"/>
                <a:ea typeface="Corbel"/>
                <a:cs typeface="Corbel"/>
                <a:sym typeface="Corbel"/>
              </a:defRPr>
            </a:lvl3pPr>
            <a:lvl4pPr indent="-309880" lvl="3" marL="18288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4pPr>
            <a:lvl5pPr indent="-309879" lvl="4" marL="22860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5pPr>
            <a:lvl6pPr indent="-309879" lvl="5" marL="27432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6pPr>
            <a:lvl7pPr indent="-309879" lvl="6" marL="32004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7pPr>
            <a:lvl8pPr indent="-309879" lvl="7" marL="36576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8pPr>
            <a:lvl9pPr indent="-309879" lvl="8" marL="4114800" marR="0" rtl="0" algn="l">
              <a:lnSpc>
                <a:spcPct val="90000"/>
              </a:lnSpc>
              <a:spcBef>
                <a:spcPts val="400"/>
              </a:spcBef>
              <a:spcAft>
                <a:spcPts val="40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9pPr>
          </a:lstStyle>
          <a:p/>
        </p:txBody>
      </p:sp>
      <p:sp>
        <p:nvSpPr>
          <p:cNvPr id="9" name="Google Shape;9;p45"/>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0" name="Google Shape;10;p45"/>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1" name="Google Shape;11;p45"/>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accent1"/>
                </a:solidFill>
                <a:latin typeface="Corbel"/>
                <a:ea typeface="Corbel"/>
                <a:cs typeface="Corbel"/>
                <a:sym typeface="Corbel"/>
              </a:defRPr>
            </a:lvl1pPr>
            <a:lvl2pPr indent="0" lvl="1" marL="0" marR="0" rtl="0" algn="r">
              <a:spcBef>
                <a:spcPts val="0"/>
              </a:spcBef>
              <a:buNone/>
              <a:defRPr b="0" i="0" sz="1200" u="none" cap="none" strike="noStrike">
                <a:solidFill>
                  <a:schemeClr val="accent1"/>
                </a:solidFill>
                <a:latin typeface="Corbel"/>
                <a:ea typeface="Corbel"/>
                <a:cs typeface="Corbel"/>
                <a:sym typeface="Corbel"/>
              </a:defRPr>
            </a:lvl2pPr>
            <a:lvl3pPr indent="0" lvl="2" marL="0" marR="0" rtl="0" algn="r">
              <a:spcBef>
                <a:spcPts val="0"/>
              </a:spcBef>
              <a:buNone/>
              <a:defRPr b="0" i="0" sz="1200" u="none" cap="none" strike="noStrike">
                <a:solidFill>
                  <a:schemeClr val="accent1"/>
                </a:solidFill>
                <a:latin typeface="Corbel"/>
                <a:ea typeface="Corbel"/>
                <a:cs typeface="Corbel"/>
                <a:sym typeface="Corbel"/>
              </a:defRPr>
            </a:lvl3pPr>
            <a:lvl4pPr indent="0" lvl="3" marL="0" marR="0" rtl="0" algn="r">
              <a:spcBef>
                <a:spcPts val="0"/>
              </a:spcBef>
              <a:buNone/>
              <a:defRPr b="0" i="0" sz="1200" u="none" cap="none" strike="noStrike">
                <a:solidFill>
                  <a:schemeClr val="accent1"/>
                </a:solidFill>
                <a:latin typeface="Corbel"/>
                <a:ea typeface="Corbel"/>
                <a:cs typeface="Corbel"/>
                <a:sym typeface="Corbel"/>
              </a:defRPr>
            </a:lvl4pPr>
            <a:lvl5pPr indent="0" lvl="4" marL="0" marR="0" rtl="0" algn="r">
              <a:spcBef>
                <a:spcPts val="0"/>
              </a:spcBef>
              <a:buNone/>
              <a:defRPr b="0" i="0" sz="1200" u="none" cap="none" strike="noStrike">
                <a:solidFill>
                  <a:schemeClr val="accent1"/>
                </a:solidFill>
                <a:latin typeface="Corbel"/>
                <a:ea typeface="Corbel"/>
                <a:cs typeface="Corbel"/>
                <a:sym typeface="Corbel"/>
              </a:defRPr>
            </a:lvl5pPr>
            <a:lvl6pPr indent="0" lvl="5" marL="0" marR="0" rtl="0" algn="r">
              <a:spcBef>
                <a:spcPts val="0"/>
              </a:spcBef>
              <a:buNone/>
              <a:defRPr b="0" i="0" sz="1200" u="none" cap="none" strike="noStrike">
                <a:solidFill>
                  <a:schemeClr val="accent1"/>
                </a:solidFill>
                <a:latin typeface="Corbel"/>
                <a:ea typeface="Corbel"/>
                <a:cs typeface="Corbel"/>
                <a:sym typeface="Corbel"/>
              </a:defRPr>
            </a:lvl6pPr>
            <a:lvl7pPr indent="0" lvl="6" marL="0" marR="0" rtl="0" algn="r">
              <a:spcBef>
                <a:spcPts val="0"/>
              </a:spcBef>
              <a:buNone/>
              <a:defRPr b="0" i="0" sz="1200" u="none" cap="none" strike="noStrike">
                <a:solidFill>
                  <a:schemeClr val="accent1"/>
                </a:solidFill>
                <a:latin typeface="Corbel"/>
                <a:ea typeface="Corbel"/>
                <a:cs typeface="Corbel"/>
                <a:sym typeface="Corbel"/>
              </a:defRPr>
            </a:lvl7pPr>
            <a:lvl8pPr indent="0" lvl="7" marL="0" marR="0" rtl="0" algn="r">
              <a:spcBef>
                <a:spcPts val="0"/>
              </a:spcBef>
              <a:buNone/>
              <a:defRPr b="0" i="0" sz="1200" u="none" cap="none" strike="noStrike">
                <a:solidFill>
                  <a:schemeClr val="accent1"/>
                </a:solidFill>
                <a:latin typeface="Corbel"/>
                <a:ea typeface="Corbel"/>
                <a:cs typeface="Corbel"/>
                <a:sym typeface="Corbel"/>
              </a:defRPr>
            </a:lvl8pPr>
            <a:lvl9pPr indent="0" lvl="8" marL="0" marR="0" rtl="0" algn="r">
              <a:spcBef>
                <a:spcPts val="0"/>
              </a:spcBef>
              <a:buNone/>
              <a:defRPr b="0"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jpg"/><Relationship Id="rId4" Type="http://schemas.openxmlformats.org/officeDocument/2006/relationships/image" Target="../media/image30.png"/><Relationship Id="rId5"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s://www.khanacademy.org/humanities/ap-us-history/period-8/apush-america-as-a-world-power-lesson/a/the-start-of-the-space-rac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cpalms.org/Public/PreviewStandard/Preview/3377" TargetMode="External"/><Relationship Id="rId4" Type="http://schemas.openxmlformats.org/officeDocument/2006/relationships/hyperlink" Target="http://www.cpalms.org/Public/PreviewStandard/Preview/3383" TargetMode="External"/><Relationship Id="rId5" Type="http://schemas.openxmlformats.org/officeDocument/2006/relationships/hyperlink" Target="https://www.cpalms.org/Public/PreviewStandard/Preview/3429"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1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hyperlink" Target="https://florida.pbslearningmedia.org/resource/742c0c13-f717-4e49-843a-066fb3ec208a/cuban-missile-crisis-three-men-go-to-war-clip-1/" TargetMode="External"/><Relationship Id="rId4" Type="http://schemas.openxmlformats.org/officeDocument/2006/relationships/hyperlink" Target="https://florida.pbslearningmedia.org/resource/742c0c13-f717-4e49-843a-066fb3ec208a/cuban-missile-crisis-three-men-go-to-war-clip-1/"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1.jpg"/><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3.png"/><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hyperlink" Target="https://www.livingroomcandidate.org/commercials/1964/peace-little-girl-daisy#" TargetMode="External"/><Relationship Id="rId4" Type="http://schemas.openxmlformats.org/officeDocument/2006/relationships/hyperlink" Target="https://www.livingroomcandidate.org/commercials/1964/peace-little-girl-daisy#" TargetMode="External"/><Relationship Id="rId5" Type="http://schemas.openxmlformats.org/officeDocument/2006/relationships/image" Target="../media/image1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6.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7.jp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87" name="Shape 87"/>
        <p:cNvGrpSpPr/>
        <p:nvPr/>
      </p:nvGrpSpPr>
      <p:grpSpPr>
        <a:xfrm>
          <a:off x="0" y="0"/>
          <a:ext cx="0" cy="0"/>
          <a:chOff x="0" y="0"/>
          <a:chExt cx="0" cy="0"/>
        </a:xfrm>
      </p:grpSpPr>
      <p:sp>
        <p:nvSpPr>
          <p:cNvPr id="88" name="Google Shape;88;p1"/>
          <p:cNvSpPr/>
          <p:nvPr/>
        </p:nvSpPr>
        <p:spPr>
          <a:xfrm>
            <a:off x="231140" y="243840"/>
            <a:ext cx="11724640" cy="6377939"/>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
          <p:cNvSpPr/>
          <p:nvPr/>
        </p:nvSpPr>
        <p:spPr>
          <a:xfrm>
            <a:off x="231140" y="243840"/>
            <a:ext cx="11724640" cy="6377939"/>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90" name="Google Shape;90;p1"/>
          <p:cNvCxnSpPr/>
          <p:nvPr/>
        </p:nvCxnSpPr>
        <p:spPr>
          <a:xfrm>
            <a:off x="1978660" y="3733800"/>
            <a:ext cx="8229601" cy="0"/>
          </a:xfrm>
          <a:prstGeom prst="straightConnector1">
            <a:avLst/>
          </a:prstGeom>
          <a:noFill/>
          <a:ln cap="flat" cmpd="sng" w="10000">
            <a:solidFill>
              <a:srgbClr val="FFFFFF"/>
            </a:solidFill>
            <a:prstDash val="solid"/>
            <a:round/>
            <a:headEnd len="sm" w="sm" type="none"/>
            <a:tailEnd len="sm" w="sm" type="none"/>
          </a:ln>
        </p:spPr>
      </p:cxnSp>
      <p:sp>
        <p:nvSpPr>
          <p:cNvPr id="91" name="Google Shape;91;p1"/>
          <p:cNvSpPr/>
          <p:nvPr/>
        </p:nvSpPr>
        <p:spPr>
          <a:xfrm>
            <a:off x="231140" y="243840"/>
            <a:ext cx="11722100" cy="6377939"/>
          </a:xfrm>
          <a:prstGeom prst="rect">
            <a:avLst/>
          </a:prstGeom>
          <a:solidFill>
            <a:schemeClr val="l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
          <p:cNvSpPr/>
          <p:nvPr/>
        </p:nvSpPr>
        <p:spPr>
          <a:xfrm>
            <a:off x="7552944" y="246887"/>
            <a:ext cx="4397755" cy="6377939"/>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93" name="Google Shape;93;p1"/>
          <p:cNvCxnSpPr/>
          <p:nvPr/>
        </p:nvCxnSpPr>
        <p:spPr>
          <a:xfrm>
            <a:off x="8370284" y="4405863"/>
            <a:ext cx="2763075" cy="0"/>
          </a:xfrm>
          <a:prstGeom prst="straightConnector1">
            <a:avLst/>
          </a:prstGeom>
          <a:noFill/>
          <a:ln cap="flat" cmpd="sng" w="10000">
            <a:solidFill>
              <a:srgbClr val="FFFFFF"/>
            </a:solidFill>
            <a:prstDash val="solid"/>
            <a:round/>
            <a:headEnd len="sm" w="sm" type="none"/>
            <a:tailEnd len="sm" w="sm" type="none"/>
          </a:ln>
        </p:spPr>
      </p:cxnSp>
      <p:sp>
        <p:nvSpPr>
          <p:cNvPr id="94" name="Google Shape;94;p1"/>
          <p:cNvSpPr/>
          <p:nvPr/>
        </p:nvSpPr>
        <p:spPr>
          <a:xfrm>
            <a:off x="228600" y="246888"/>
            <a:ext cx="11724640" cy="6377939"/>
          </a:xfrm>
          <a:prstGeom prst="rect">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
          <p:cNvSpPr txBox="1"/>
          <p:nvPr>
            <p:ph type="title"/>
          </p:nvPr>
        </p:nvSpPr>
        <p:spPr>
          <a:xfrm>
            <a:off x="8195138" y="857675"/>
            <a:ext cx="3113366" cy="3622844"/>
          </a:xfrm>
          <a:prstGeom prst="rect">
            <a:avLst/>
          </a:prstGeom>
          <a:noFill/>
          <a:ln>
            <a:noFill/>
          </a:ln>
        </p:spPr>
        <p:txBody>
          <a:bodyPr anchorCtr="0" anchor="b" bIns="45700" lIns="91425" spcFirstLastPara="1" rIns="91425" wrap="square" tIns="45700">
            <a:normAutofit/>
          </a:bodyPr>
          <a:lstStyle/>
          <a:p>
            <a:pPr indent="0" lvl="0" marL="0" rtl="0" algn="ctr">
              <a:lnSpc>
                <a:spcPct val="85000"/>
              </a:lnSpc>
              <a:spcBef>
                <a:spcPts val="0"/>
              </a:spcBef>
              <a:spcAft>
                <a:spcPts val="0"/>
              </a:spcAft>
              <a:buClr>
                <a:schemeClr val="dk1"/>
              </a:buClr>
              <a:buSzPts val="5400"/>
              <a:buFont typeface="Arial Narrow"/>
              <a:buNone/>
            </a:pPr>
            <a:r>
              <a:rPr b="1" lang="en-US" sz="5400" cap="none">
                <a:solidFill>
                  <a:schemeClr val="dk1"/>
                </a:solidFill>
                <a:latin typeface="Arial Narrow"/>
                <a:ea typeface="Arial Narrow"/>
                <a:cs typeface="Arial Narrow"/>
                <a:sym typeface="Arial Narrow"/>
              </a:rPr>
              <a:t>BELL RINGER </a:t>
            </a:r>
            <a:br>
              <a:rPr b="1" lang="en-US" sz="5400" cap="none">
                <a:solidFill>
                  <a:schemeClr val="dk1"/>
                </a:solidFill>
                <a:latin typeface="Arial Narrow"/>
                <a:ea typeface="Arial Narrow"/>
                <a:cs typeface="Arial Narrow"/>
                <a:sym typeface="Arial Narrow"/>
              </a:rPr>
            </a:br>
            <a:r>
              <a:rPr b="1" lang="en-US" sz="5400" cap="none">
                <a:solidFill>
                  <a:schemeClr val="dk1"/>
                </a:solidFill>
                <a:latin typeface="Arial Narrow"/>
                <a:ea typeface="Arial Narrow"/>
                <a:cs typeface="Arial Narrow"/>
                <a:sym typeface="Arial Narrow"/>
              </a:rPr>
              <a:t># 60 </a:t>
            </a:r>
            <a:endParaRPr/>
          </a:p>
        </p:txBody>
      </p:sp>
      <p:pic>
        <p:nvPicPr>
          <p:cNvPr id="96" name="Google Shape;96;p1"/>
          <p:cNvPicPr preferRelativeResize="0"/>
          <p:nvPr/>
        </p:nvPicPr>
        <p:blipFill rotWithShape="1">
          <a:blip r:embed="rId3">
            <a:alphaModFix/>
          </a:blip>
          <a:srcRect b="0" l="0" r="0" t="0"/>
          <a:stretch/>
        </p:blipFill>
        <p:spPr>
          <a:xfrm>
            <a:off x="872064" y="1047564"/>
            <a:ext cx="6045576" cy="476089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0"/>
          <p:cNvSpPr txBox="1"/>
          <p:nvPr>
            <p:ph type="title"/>
          </p:nvPr>
        </p:nvSpPr>
        <p:spPr>
          <a:xfrm>
            <a:off x="1143000" y="609600"/>
            <a:ext cx="9875520" cy="1356360"/>
          </a:xfrm>
          <a:prstGeom prst="rect">
            <a:avLst/>
          </a:prstGeom>
          <a:solidFill>
            <a:srgbClr val="E4EBF2"/>
          </a:solidFill>
          <a:ln cap="flat" cmpd="sng" w="76200">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lang="en-US">
                <a:solidFill>
                  <a:schemeClr val="dk1"/>
                </a:solidFill>
              </a:rPr>
              <a:t>Warren Court Reforms </a:t>
            </a:r>
            <a:endParaRPr/>
          </a:p>
        </p:txBody>
      </p:sp>
      <p:sp>
        <p:nvSpPr>
          <p:cNvPr id="171" name="Google Shape;171;p10"/>
          <p:cNvSpPr txBox="1"/>
          <p:nvPr>
            <p:ph idx="1" type="body"/>
          </p:nvPr>
        </p:nvSpPr>
        <p:spPr>
          <a:xfrm>
            <a:off x="476435" y="2288219"/>
            <a:ext cx="5511800" cy="4038600"/>
          </a:xfrm>
          <a:prstGeom prst="rect">
            <a:avLst/>
          </a:prstGeom>
          <a:solidFill>
            <a:srgbClr val="F5E8EC"/>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fontScale="92500" lnSpcReduction="10000"/>
          </a:bodyPr>
          <a:lstStyle/>
          <a:p>
            <a:pPr indent="-182880" lvl="0" marL="228600" rtl="0" algn="l">
              <a:lnSpc>
                <a:spcPct val="90000"/>
              </a:lnSpc>
              <a:spcBef>
                <a:spcPts val="0"/>
              </a:spcBef>
              <a:spcAft>
                <a:spcPts val="0"/>
              </a:spcAft>
              <a:buSzPct val="80000"/>
              <a:buFont typeface="Arial"/>
              <a:buChar char="•"/>
            </a:pPr>
            <a:r>
              <a:rPr lang="en-US">
                <a:solidFill>
                  <a:srgbClr val="000000"/>
                </a:solidFill>
                <a:latin typeface="Verdana"/>
                <a:ea typeface="Verdana"/>
                <a:cs typeface="Verdana"/>
                <a:sym typeface="Verdana"/>
              </a:rPr>
              <a:t>The Supreme Court under the Kennedy administration had dramatic results for politics and </a:t>
            </a:r>
            <a:r>
              <a:rPr b="1" lang="en-US" u="sng">
                <a:solidFill>
                  <a:srgbClr val="000000"/>
                </a:solidFill>
                <a:latin typeface="Verdana"/>
                <a:ea typeface="Verdana"/>
                <a:cs typeface="Verdana"/>
                <a:sym typeface="Verdana"/>
              </a:rPr>
              <a:t>society</a:t>
            </a:r>
            <a:r>
              <a:rPr lang="en-US">
                <a:solidFill>
                  <a:srgbClr val="000000"/>
                </a:solidFill>
                <a:latin typeface="Verdana"/>
                <a:ea typeface="Verdana"/>
                <a:cs typeface="Verdana"/>
                <a:sym typeface="Verdana"/>
              </a:rPr>
              <a:t>.</a:t>
            </a:r>
            <a:endParaRPr/>
          </a:p>
          <a:p>
            <a:pPr indent="-182880" lvl="0" marL="228600" rtl="0" algn="l">
              <a:lnSpc>
                <a:spcPct val="90000"/>
              </a:lnSpc>
              <a:spcBef>
                <a:spcPts val="1400"/>
              </a:spcBef>
              <a:spcAft>
                <a:spcPts val="0"/>
              </a:spcAft>
              <a:buSzPct val="80000"/>
              <a:buFont typeface="Arial"/>
              <a:buChar char="•"/>
            </a:pPr>
            <a:r>
              <a:rPr lang="en-US">
                <a:solidFill>
                  <a:srgbClr val="000000"/>
                </a:solidFill>
                <a:latin typeface="Verdana"/>
                <a:ea typeface="Verdana"/>
                <a:cs typeface="Verdana"/>
                <a:sym typeface="Verdana"/>
              </a:rPr>
              <a:t>Led by chief justice </a:t>
            </a:r>
            <a:r>
              <a:rPr b="1" lang="en-US" u="sng">
                <a:solidFill>
                  <a:srgbClr val="000000"/>
                </a:solidFill>
                <a:latin typeface="Verdana"/>
                <a:ea typeface="Verdana"/>
                <a:cs typeface="Verdana"/>
                <a:sym typeface="Verdana"/>
              </a:rPr>
              <a:t>Earl Warren</a:t>
            </a:r>
            <a:r>
              <a:rPr lang="en-US">
                <a:solidFill>
                  <a:srgbClr val="000000"/>
                </a:solidFill>
                <a:latin typeface="Verdana"/>
                <a:ea typeface="Verdana"/>
                <a:cs typeface="Verdana"/>
                <a:sym typeface="Verdana"/>
              </a:rPr>
              <a:t>, the reforms became known as the Warren Court Reforms.</a:t>
            </a:r>
            <a:endParaRPr/>
          </a:p>
          <a:p>
            <a:pPr indent="-182880" lvl="0" marL="228600" rtl="0" algn="l">
              <a:lnSpc>
                <a:spcPct val="90000"/>
              </a:lnSpc>
              <a:spcBef>
                <a:spcPts val="1400"/>
              </a:spcBef>
              <a:spcAft>
                <a:spcPts val="0"/>
              </a:spcAft>
              <a:buSzPct val="80000"/>
              <a:buFont typeface="Arial"/>
              <a:buChar char="•"/>
            </a:pPr>
            <a:r>
              <a:rPr lang="en-US">
                <a:solidFill>
                  <a:srgbClr val="000000"/>
                </a:solidFill>
                <a:latin typeface="Verdana"/>
                <a:ea typeface="Verdana"/>
                <a:cs typeface="Verdana"/>
                <a:sym typeface="Verdana"/>
              </a:rPr>
              <a:t>The court made decisions regarding reapportionment of rural voting areas, designating the “one person, one vote,” shifting political power from rural to </a:t>
            </a:r>
            <a:r>
              <a:rPr b="1" lang="en-US" u="sng">
                <a:solidFill>
                  <a:srgbClr val="000000"/>
                </a:solidFill>
                <a:latin typeface="Verdana"/>
                <a:ea typeface="Verdana"/>
                <a:cs typeface="Verdana"/>
                <a:sym typeface="Verdana"/>
              </a:rPr>
              <a:t>urban</a:t>
            </a:r>
            <a:r>
              <a:rPr lang="en-US">
                <a:solidFill>
                  <a:srgbClr val="000000"/>
                </a:solidFill>
                <a:latin typeface="Verdana"/>
                <a:ea typeface="Verdana"/>
                <a:cs typeface="Verdana"/>
                <a:sym typeface="Verdana"/>
              </a:rPr>
              <a:t> areas..</a:t>
            </a:r>
            <a:endParaRPr/>
          </a:p>
          <a:p>
            <a:pPr indent="-182880" lvl="0" marL="228600" rtl="0" algn="l">
              <a:lnSpc>
                <a:spcPct val="90000"/>
              </a:lnSpc>
              <a:spcBef>
                <a:spcPts val="1400"/>
              </a:spcBef>
              <a:spcAft>
                <a:spcPts val="0"/>
              </a:spcAft>
              <a:buSzPct val="80000"/>
              <a:buFont typeface="Arial"/>
              <a:buChar char="•"/>
            </a:pPr>
            <a:r>
              <a:rPr lang="en-US">
                <a:solidFill>
                  <a:srgbClr val="000000"/>
                </a:solidFill>
                <a:latin typeface="Verdana"/>
                <a:ea typeface="Verdana"/>
                <a:cs typeface="Verdana"/>
                <a:sym typeface="Verdana"/>
              </a:rPr>
              <a:t>The Supreme Court also extended rulings related to </a:t>
            </a:r>
            <a:r>
              <a:rPr b="1" lang="en-US" u="sng">
                <a:solidFill>
                  <a:srgbClr val="000000"/>
                </a:solidFill>
                <a:latin typeface="Verdana"/>
                <a:ea typeface="Verdana"/>
                <a:cs typeface="Verdana"/>
                <a:sym typeface="Verdana"/>
              </a:rPr>
              <a:t>prayer</a:t>
            </a:r>
            <a:r>
              <a:rPr lang="en-US">
                <a:solidFill>
                  <a:srgbClr val="000000"/>
                </a:solidFill>
                <a:latin typeface="Verdana"/>
                <a:ea typeface="Verdana"/>
                <a:cs typeface="Verdana"/>
                <a:sym typeface="Verdana"/>
              </a:rPr>
              <a:t> and privacy.</a:t>
            </a:r>
            <a:endParaRPr/>
          </a:p>
        </p:txBody>
      </p:sp>
      <p:sp>
        <p:nvSpPr>
          <p:cNvPr id="172" name="Google Shape;172;p10"/>
          <p:cNvSpPr txBox="1"/>
          <p:nvPr/>
        </p:nvSpPr>
        <p:spPr>
          <a:xfrm>
            <a:off x="6203765" y="2288219"/>
            <a:ext cx="5511800" cy="4038600"/>
          </a:xfrm>
          <a:prstGeom prst="rect">
            <a:avLst/>
          </a:prstGeom>
          <a:solidFill>
            <a:srgbClr val="F5E8EC"/>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a:bodyPr>
          <a:lstStyle/>
          <a:p>
            <a:pPr indent="0" lvl="0" marL="45720" marR="0" rtl="0" algn="ctr">
              <a:lnSpc>
                <a:spcPct val="90000"/>
              </a:lnSpc>
              <a:spcBef>
                <a:spcPts val="0"/>
              </a:spcBef>
              <a:spcAft>
                <a:spcPts val="0"/>
              </a:spcAft>
              <a:buClr>
                <a:schemeClr val="accent1"/>
              </a:buClr>
              <a:buSzPts val="3200"/>
              <a:buFont typeface="Corbel"/>
              <a:buNone/>
            </a:pPr>
            <a:r>
              <a:rPr b="1" lang="en-US" sz="4000">
                <a:solidFill>
                  <a:srgbClr val="000000"/>
                </a:solidFill>
                <a:latin typeface="Verdana"/>
                <a:ea typeface="Verdana"/>
                <a:cs typeface="Verdana"/>
                <a:sym typeface="Verdana"/>
              </a:rPr>
              <a:t>Major Cases:</a:t>
            </a:r>
            <a:endParaRPr/>
          </a:p>
          <a:p>
            <a:pPr indent="-182880" lvl="0" marL="228600" marR="0" rtl="0" algn="l">
              <a:lnSpc>
                <a:spcPct val="90000"/>
              </a:lnSpc>
              <a:spcBef>
                <a:spcPts val="1400"/>
              </a:spcBef>
              <a:spcAft>
                <a:spcPts val="0"/>
              </a:spcAft>
              <a:buClr>
                <a:schemeClr val="accent1"/>
              </a:buClr>
              <a:buSzPts val="1920"/>
              <a:buFont typeface="Arial"/>
              <a:buChar char="•"/>
            </a:pPr>
            <a:r>
              <a:rPr b="1" lang="en-US" sz="2400" u="sng">
                <a:solidFill>
                  <a:srgbClr val="000000"/>
                </a:solidFill>
                <a:latin typeface="Verdana"/>
                <a:ea typeface="Verdana"/>
                <a:cs typeface="Verdana"/>
                <a:sym typeface="Verdana"/>
              </a:rPr>
              <a:t>Gideon V. Wainwright- </a:t>
            </a:r>
            <a:r>
              <a:rPr lang="en-US" sz="2400">
                <a:solidFill>
                  <a:srgbClr val="000000"/>
                </a:solidFill>
                <a:latin typeface="Verdana"/>
                <a:ea typeface="Verdana"/>
                <a:cs typeface="Verdana"/>
                <a:sym typeface="Verdana"/>
              </a:rPr>
              <a:t>people accused of a crime have a constitutional right to free legal counsel (state has to provide for people who can’t afford)</a:t>
            </a:r>
            <a:endParaRPr/>
          </a:p>
          <a:p>
            <a:pPr indent="-182880" lvl="0" marL="228600" marR="0" rtl="0" algn="l">
              <a:lnSpc>
                <a:spcPct val="90000"/>
              </a:lnSpc>
              <a:spcBef>
                <a:spcPts val="1400"/>
              </a:spcBef>
              <a:spcAft>
                <a:spcPts val="0"/>
              </a:spcAft>
              <a:buClr>
                <a:schemeClr val="accent1"/>
              </a:buClr>
              <a:buSzPts val="1920"/>
              <a:buFont typeface="Arial"/>
              <a:buChar char="•"/>
            </a:pPr>
            <a:r>
              <a:rPr b="1" lang="en-US" sz="2400" u="sng">
                <a:solidFill>
                  <a:srgbClr val="000000"/>
                </a:solidFill>
                <a:latin typeface="Verdana"/>
                <a:ea typeface="Verdana"/>
                <a:cs typeface="Verdana"/>
                <a:sym typeface="Verdana"/>
              </a:rPr>
              <a:t>Miranda V. Arizona- </a:t>
            </a:r>
            <a:r>
              <a:rPr lang="en-US" sz="2400">
                <a:solidFill>
                  <a:srgbClr val="000000"/>
                </a:solidFill>
                <a:latin typeface="Verdana"/>
                <a:ea typeface="Verdana"/>
                <a:cs typeface="Verdana"/>
                <a:sym typeface="Verdana"/>
              </a:rPr>
              <a:t>ordered police to notify suspects of their rights prior to questioning.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anim calcmode="lin" valueType="num">
                                      <p:cBhvr additive="base">
                                        <p:cTn dur="500"/>
                                        <p:tgtEl>
                                          <p:spTgt spid="171">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1">
                                            <p:txEl>
                                              <p:pRg end="1" st="1"/>
                                            </p:txEl>
                                          </p:spTgt>
                                        </p:tgtEl>
                                        <p:attrNameLst>
                                          <p:attrName>style.visibility</p:attrName>
                                        </p:attrNameLst>
                                      </p:cBhvr>
                                      <p:to>
                                        <p:strVal val="visible"/>
                                      </p:to>
                                    </p:set>
                                    <p:anim calcmode="lin" valueType="num">
                                      <p:cBhvr additive="base">
                                        <p:cTn dur="500"/>
                                        <p:tgtEl>
                                          <p:spTgt spid="171">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1">
                                            <p:txEl>
                                              <p:pRg end="2" st="2"/>
                                            </p:txEl>
                                          </p:spTgt>
                                        </p:tgtEl>
                                        <p:attrNameLst>
                                          <p:attrName>style.visibility</p:attrName>
                                        </p:attrNameLst>
                                      </p:cBhvr>
                                      <p:to>
                                        <p:strVal val="visible"/>
                                      </p:to>
                                    </p:set>
                                    <p:anim calcmode="lin" valueType="num">
                                      <p:cBhvr additive="base">
                                        <p:cTn dur="500"/>
                                        <p:tgtEl>
                                          <p:spTgt spid="171">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1">
                                            <p:txEl>
                                              <p:pRg end="3" st="3"/>
                                            </p:txEl>
                                          </p:spTgt>
                                        </p:tgtEl>
                                        <p:attrNameLst>
                                          <p:attrName>style.visibility</p:attrName>
                                        </p:attrNameLst>
                                      </p:cBhvr>
                                      <p:to>
                                        <p:strVal val="visible"/>
                                      </p:to>
                                    </p:set>
                                    <p:anim calcmode="lin" valueType="num">
                                      <p:cBhvr additive="base">
                                        <p:cTn dur="500"/>
                                        <p:tgtEl>
                                          <p:spTgt spid="171">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2">
                                            <p:txEl>
                                              <p:pRg end="0" st="0"/>
                                            </p:txEl>
                                          </p:spTgt>
                                        </p:tgtEl>
                                        <p:attrNameLst>
                                          <p:attrName>style.visibility</p:attrName>
                                        </p:attrNameLst>
                                      </p:cBhvr>
                                      <p:to>
                                        <p:strVal val="visible"/>
                                      </p:to>
                                    </p:set>
                                    <p:anim calcmode="lin" valueType="num">
                                      <p:cBhvr additive="base">
                                        <p:cTn dur="500"/>
                                        <p:tgtEl>
                                          <p:spTgt spid="17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2">
                                            <p:txEl>
                                              <p:pRg end="1" st="1"/>
                                            </p:txEl>
                                          </p:spTgt>
                                        </p:tgtEl>
                                        <p:attrNameLst>
                                          <p:attrName>style.visibility</p:attrName>
                                        </p:attrNameLst>
                                      </p:cBhvr>
                                      <p:to>
                                        <p:strVal val="visible"/>
                                      </p:to>
                                    </p:set>
                                    <p:anim calcmode="lin" valueType="num">
                                      <p:cBhvr additive="base">
                                        <p:cTn dur="500"/>
                                        <p:tgtEl>
                                          <p:spTgt spid="17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2">
                                            <p:txEl>
                                              <p:pRg end="2" st="2"/>
                                            </p:txEl>
                                          </p:spTgt>
                                        </p:tgtEl>
                                        <p:attrNameLst>
                                          <p:attrName>style.visibility</p:attrName>
                                        </p:attrNameLst>
                                      </p:cBhvr>
                                      <p:to>
                                        <p:strVal val="visible"/>
                                      </p:to>
                                    </p:set>
                                    <p:anim calcmode="lin" valueType="num">
                                      <p:cBhvr additive="base">
                                        <p:cTn dur="500"/>
                                        <p:tgtEl>
                                          <p:spTgt spid="17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1"/>
          <p:cNvSpPr txBox="1"/>
          <p:nvPr>
            <p:ph type="title"/>
          </p:nvPr>
        </p:nvSpPr>
        <p:spPr>
          <a:xfrm>
            <a:off x="449179" y="1173575"/>
            <a:ext cx="11405937" cy="2926080"/>
          </a:xfrm>
          <a:prstGeom prst="rect">
            <a:avLst/>
          </a:prstGeom>
          <a:noFill/>
          <a:ln>
            <a:noFill/>
          </a:ln>
        </p:spPr>
        <p:txBody>
          <a:bodyPr anchorCtr="0" anchor="b" bIns="45700" lIns="91425" spcFirstLastPara="1" rIns="91425" wrap="square" tIns="45700">
            <a:noAutofit/>
          </a:bodyPr>
          <a:lstStyle/>
          <a:p>
            <a:pPr indent="0" lvl="0" marL="0" rtl="0" algn="ctr">
              <a:lnSpc>
                <a:spcPct val="85000"/>
              </a:lnSpc>
              <a:spcBef>
                <a:spcPts val="0"/>
              </a:spcBef>
              <a:spcAft>
                <a:spcPts val="0"/>
              </a:spcAft>
              <a:buClr>
                <a:schemeClr val="accent1"/>
              </a:buClr>
              <a:buSzPts val="7200"/>
              <a:buFont typeface="Corbel"/>
              <a:buNone/>
            </a:pPr>
            <a:r>
              <a:rPr b="1" lang="en-US"/>
              <a:t>JFK AND THE COLD WAR</a:t>
            </a:r>
            <a:endParaRPr/>
          </a:p>
        </p:txBody>
      </p:sp>
      <p:sp>
        <p:nvSpPr>
          <p:cNvPr id="178" name="Google Shape;178;p11"/>
          <p:cNvSpPr txBox="1"/>
          <p:nvPr>
            <p:ph idx="1" type="body"/>
          </p:nvPr>
        </p:nvSpPr>
        <p:spPr>
          <a:xfrm>
            <a:off x="1709928" y="4154520"/>
            <a:ext cx="8769096" cy="1363806"/>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SzPct val="79999"/>
              <a:buNone/>
            </a:pPr>
            <a:r>
              <a:rPr lang="en-US" sz="3600">
                <a:solidFill>
                  <a:schemeClr val="dk1"/>
                </a:solidFill>
                <a:latin typeface="Calibri"/>
                <a:ea typeface="Calibri"/>
                <a:cs typeface="Calibri"/>
                <a:sym typeface="Calibri"/>
              </a:rPr>
              <a:t>During the lesson take notes in your graphic organizer on the various responses to international developments through the 1950s and 1960s.</a:t>
            </a:r>
            <a:endParaRPr sz="4000">
              <a:solidFill>
                <a:schemeClr val="dk1"/>
              </a:solidFill>
            </a:endParaRP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82" name="Shape 182"/>
        <p:cNvGrpSpPr/>
        <p:nvPr/>
      </p:nvGrpSpPr>
      <p:grpSpPr>
        <a:xfrm>
          <a:off x="0" y="0"/>
          <a:ext cx="0" cy="0"/>
          <a:chOff x="0" y="0"/>
          <a:chExt cx="0" cy="0"/>
        </a:xfrm>
      </p:grpSpPr>
      <p:sp>
        <p:nvSpPr>
          <p:cNvPr id="183" name="Google Shape;183;p12"/>
          <p:cNvSpPr txBox="1"/>
          <p:nvPr>
            <p:ph type="title"/>
          </p:nvPr>
        </p:nvSpPr>
        <p:spPr>
          <a:xfrm>
            <a:off x="6106704" y="609600"/>
            <a:ext cx="5364444" cy="135636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Corbel"/>
              <a:buNone/>
            </a:pPr>
            <a:r>
              <a:rPr lang="en-US" sz="4800">
                <a:solidFill>
                  <a:schemeClr val="dk1"/>
                </a:solidFill>
              </a:rPr>
              <a:t>Atomic Fears and the Arms Race</a:t>
            </a:r>
            <a:endParaRPr/>
          </a:p>
        </p:txBody>
      </p:sp>
      <p:pic>
        <p:nvPicPr>
          <p:cNvPr descr="The D-I-Y Fallout Shelter - JSTOR Daily" id="184" name="Google Shape;184;p12"/>
          <p:cNvPicPr preferRelativeResize="0"/>
          <p:nvPr/>
        </p:nvPicPr>
        <p:blipFill rotWithShape="1">
          <a:blip r:embed="rId3">
            <a:alphaModFix/>
          </a:blip>
          <a:srcRect b="0" l="0" r="0" t="0"/>
          <a:stretch/>
        </p:blipFill>
        <p:spPr>
          <a:xfrm>
            <a:off x="272716" y="922560"/>
            <a:ext cx="5193063" cy="5622618"/>
          </a:xfrm>
          <a:prstGeom prst="rect">
            <a:avLst/>
          </a:prstGeom>
          <a:noFill/>
          <a:ln>
            <a:noFill/>
          </a:ln>
        </p:spPr>
      </p:pic>
      <p:sp>
        <p:nvSpPr>
          <p:cNvPr id="185" name="Google Shape;185;p12"/>
          <p:cNvSpPr txBox="1"/>
          <p:nvPr>
            <p:ph idx="1" type="body"/>
          </p:nvPr>
        </p:nvSpPr>
        <p:spPr>
          <a:xfrm>
            <a:off x="5694946" y="2057399"/>
            <a:ext cx="6224337" cy="4487779"/>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920"/>
              <a:buChar char="•"/>
            </a:pPr>
            <a:r>
              <a:rPr lang="en-US" sz="2400">
                <a:solidFill>
                  <a:schemeClr val="dk1"/>
                </a:solidFill>
              </a:rPr>
              <a:t>The Nuclear arms race with the Soviet Union led many Americans to fear that nuclear war could happen at any time </a:t>
            </a:r>
            <a:endParaRPr/>
          </a:p>
          <a:p>
            <a:pPr indent="-182880" lvl="0" marL="228600" rtl="0" algn="l">
              <a:lnSpc>
                <a:spcPct val="90000"/>
              </a:lnSpc>
              <a:spcBef>
                <a:spcPts val="1400"/>
              </a:spcBef>
              <a:spcAft>
                <a:spcPts val="0"/>
              </a:spcAft>
              <a:buSzPts val="1920"/>
              <a:buChar char="•"/>
            </a:pPr>
            <a:r>
              <a:rPr lang="en-US" sz="2400">
                <a:solidFill>
                  <a:schemeClr val="dk1"/>
                </a:solidFill>
              </a:rPr>
              <a:t>The US government urged citizens to prepare to survive an atomic bomb. </a:t>
            </a:r>
            <a:endParaRPr/>
          </a:p>
          <a:p>
            <a:pPr indent="-182880" lvl="0" marL="228600" rtl="0" algn="l">
              <a:lnSpc>
                <a:spcPct val="90000"/>
              </a:lnSpc>
              <a:spcBef>
                <a:spcPts val="1400"/>
              </a:spcBef>
              <a:spcAft>
                <a:spcPts val="0"/>
              </a:spcAft>
              <a:buSzPts val="1920"/>
              <a:buChar char="•"/>
            </a:pPr>
            <a:r>
              <a:rPr lang="en-US" sz="2400">
                <a:solidFill>
                  <a:schemeClr val="dk1"/>
                </a:solidFill>
              </a:rPr>
              <a:t>The US government provided instructions for building and equipping bomb shelters in basements or backyards, and some cities constructed municipal shelters.</a:t>
            </a:r>
            <a:endParaRPr/>
          </a:p>
          <a:p>
            <a:pPr indent="-182880" lvl="0" marL="228600" rtl="0" algn="l">
              <a:lnSpc>
                <a:spcPct val="90000"/>
              </a:lnSpc>
              <a:spcBef>
                <a:spcPts val="1400"/>
              </a:spcBef>
              <a:spcAft>
                <a:spcPts val="0"/>
              </a:spcAft>
              <a:buSzPts val="1920"/>
              <a:buChar char="•"/>
            </a:pPr>
            <a:r>
              <a:rPr lang="en-US" sz="2400">
                <a:solidFill>
                  <a:schemeClr val="dk1"/>
                </a:solidFill>
              </a:rPr>
              <a:t> Nuclear bomb drills became a routine part of disaster preparedness.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85">
                                            <p:txEl>
                                              <p:pRg end="0" st="0"/>
                                            </p:txEl>
                                          </p:spTgt>
                                        </p:tgtEl>
                                        <p:attrNameLst>
                                          <p:attrName>style.visibility</p:attrName>
                                        </p:attrNameLst>
                                      </p:cBhvr>
                                      <p:to>
                                        <p:strVal val="visible"/>
                                      </p:to>
                                    </p:set>
                                    <p:anim calcmode="lin" valueType="num">
                                      <p:cBhvr additive="base">
                                        <p:cTn dur="500"/>
                                        <p:tgtEl>
                                          <p:spTgt spid="185">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85">
                                            <p:txEl>
                                              <p:pRg end="1" st="1"/>
                                            </p:txEl>
                                          </p:spTgt>
                                        </p:tgtEl>
                                        <p:attrNameLst>
                                          <p:attrName>style.visibility</p:attrName>
                                        </p:attrNameLst>
                                      </p:cBhvr>
                                      <p:to>
                                        <p:strVal val="visible"/>
                                      </p:to>
                                    </p:set>
                                    <p:anim calcmode="lin" valueType="num">
                                      <p:cBhvr additive="base">
                                        <p:cTn dur="500"/>
                                        <p:tgtEl>
                                          <p:spTgt spid="185">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85">
                                            <p:txEl>
                                              <p:pRg end="2" st="2"/>
                                            </p:txEl>
                                          </p:spTgt>
                                        </p:tgtEl>
                                        <p:attrNameLst>
                                          <p:attrName>style.visibility</p:attrName>
                                        </p:attrNameLst>
                                      </p:cBhvr>
                                      <p:to>
                                        <p:strVal val="visible"/>
                                      </p:to>
                                    </p:set>
                                    <p:anim calcmode="lin" valueType="num">
                                      <p:cBhvr additive="base">
                                        <p:cTn dur="500"/>
                                        <p:tgtEl>
                                          <p:spTgt spid="185">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85">
                                            <p:txEl>
                                              <p:pRg end="3" st="3"/>
                                            </p:txEl>
                                          </p:spTgt>
                                        </p:tgtEl>
                                        <p:attrNameLst>
                                          <p:attrName>style.visibility</p:attrName>
                                        </p:attrNameLst>
                                      </p:cBhvr>
                                      <p:to>
                                        <p:strVal val="visible"/>
                                      </p:to>
                                    </p:set>
                                    <p:anim calcmode="lin" valueType="num">
                                      <p:cBhvr additive="base">
                                        <p:cTn dur="500"/>
                                        <p:tgtEl>
                                          <p:spTgt spid="185">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descr="Family Fallout Shelter | National Museum of American History" id="190" name="Google Shape;190;p13"/>
          <p:cNvPicPr preferRelativeResize="0"/>
          <p:nvPr/>
        </p:nvPicPr>
        <p:blipFill rotWithShape="1">
          <a:blip r:embed="rId3">
            <a:alphaModFix/>
          </a:blip>
          <a:srcRect b="0" l="0" r="0" t="0"/>
          <a:stretch/>
        </p:blipFill>
        <p:spPr>
          <a:xfrm>
            <a:off x="214543" y="159798"/>
            <a:ext cx="11762913" cy="6507933"/>
          </a:xfrm>
          <a:prstGeom prst="rect">
            <a:avLst/>
          </a:prstGeom>
          <a:noFill/>
          <a:ln>
            <a:noFill/>
          </a:ln>
        </p:spPr>
      </p:pic>
      <p:pic>
        <p:nvPicPr>
          <p:cNvPr id="191" name="Google Shape;191;p13"/>
          <p:cNvPicPr preferRelativeResize="0"/>
          <p:nvPr/>
        </p:nvPicPr>
        <p:blipFill rotWithShape="1">
          <a:blip r:embed="rId4">
            <a:alphaModFix/>
          </a:blip>
          <a:srcRect b="0" l="0" r="0" t="0"/>
          <a:stretch/>
        </p:blipFill>
        <p:spPr>
          <a:xfrm>
            <a:off x="0" y="0"/>
            <a:ext cx="12192000" cy="6858000"/>
          </a:xfrm>
          <a:prstGeom prst="rect">
            <a:avLst/>
          </a:prstGeom>
          <a:noFill/>
          <a:ln>
            <a:noFill/>
          </a:ln>
        </p:spPr>
      </p:pic>
      <p:pic>
        <p:nvPicPr>
          <p:cNvPr descr="The D-I-Y Fallout Shelter - JSTOR Daily" id="192" name="Google Shape;192;p13"/>
          <p:cNvPicPr preferRelativeResize="0"/>
          <p:nvPr/>
        </p:nvPicPr>
        <p:blipFill rotWithShape="1">
          <a:blip r:embed="rId5">
            <a:alphaModFix/>
          </a:blip>
          <a:srcRect b="0" l="0" r="0" t="0"/>
          <a:stretch/>
        </p:blipFill>
        <p:spPr>
          <a:xfrm>
            <a:off x="1095375" y="119063"/>
            <a:ext cx="10001250" cy="6619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1000"/>
                                        <p:tgtEl>
                                          <p:spTgt spid="1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2000"/>
                                        <p:tgtEl>
                                          <p:spTgt spid="1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4"/>
          <p:cNvSpPr txBox="1"/>
          <p:nvPr>
            <p:ph type="title"/>
          </p:nvPr>
        </p:nvSpPr>
        <p:spPr>
          <a:xfrm>
            <a:off x="1143000" y="401052"/>
            <a:ext cx="9875520" cy="135636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0F0F0F"/>
              </a:buClr>
              <a:buSzPts val="2400"/>
              <a:buFont typeface="Roboto"/>
              <a:buNone/>
            </a:pPr>
            <a:r>
              <a:rPr b="0" i="0" lang="en-US" sz="2400">
                <a:solidFill>
                  <a:srgbClr val="0F0F0F"/>
                </a:solidFill>
                <a:latin typeface="Roboto"/>
                <a:ea typeface="Roboto"/>
                <a:cs typeface="Roboto"/>
                <a:sym typeface="Roboto"/>
              </a:rPr>
              <a:t>This is from the famous Civil defense film known as "Duck and Cover". The featured character in the film was Bert the Turtle. This is Bert's introduction in the film.</a:t>
            </a:r>
            <a:endParaRPr sz="2400"/>
          </a:p>
        </p:txBody>
      </p:sp>
      <p:pic>
        <p:nvPicPr>
          <p:cNvPr id="198" name="Google Shape;198;p14" title="Duck and Cover: Bert the Turtle"/>
          <p:cNvPicPr preferRelativeResize="0"/>
          <p:nvPr/>
        </p:nvPicPr>
        <p:blipFill rotWithShape="1">
          <a:blip r:embed="rId3">
            <a:alphaModFix/>
          </a:blip>
          <a:srcRect b="0" l="0" r="0" t="0"/>
          <a:stretch/>
        </p:blipFill>
        <p:spPr>
          <a:xfrm>
            <a:off x="1548865" y="1757412"/>
            <a:ext cx="9063789" cy="469953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gtEl>
                                        <p:attrNameLst>
                                          <p:attrName>style.visibility</p:attrName>
                                        </p:attrNameLst>
                                      </p:cBhvr>
                                      <p:to>
                                        <p:strVal val="visible"/>
                                      </p:to>
                                    </p:set>
                                    <p:animEffect filter="fade" transition="in">
                                      <p:cBhvr>
                                        <p:cTn dur="1"/>
                                        <p:tgtEl>
                                          <p:spTgt spid="1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Corbel"/>
              <a:buNone/>
            </a:pPr>
            <a:r>
              <a:rPr b="1" lang="en-US" sz="6600">
                <a:solidFill>
                  <a:schemeClr val="dk1"/>
                </a:solidFill>
              </a:rPr>
              <a:t>Duck and Cover </a:t>
            </a:r>
            <a:endParaRPr/>
          </a:p>
        </p:txBody>
      </p:sp>
      <p:sp>
        <p:nvSpPr>
          <p:cNvPr id="204" name="Google Shape;204;p15"/>
          <p:cNvSpPr txBox="1"/>
          <p:nvPr>
            <p:ph idx="1" type="body"/>
          </p:nvPr>
        </p:nvSpPr>
        <p:spPr>
          <a:xfrm>
            <a:off x="336885" y="2057399"/>
            <a:ext cx="8053136" cy="4487779"/>
          </a:xfrm>
          <a:prstGeom prst="rect">
            <a:avLst/>
          </a:prstGeom>
          <a:noFill/>
          <a:ln>
            <a:noFill/>
          </a:ln>
        </p:spPr>
        <p:txBody>
          <a:bodyPr anchorCtr="0" anchor="t" bIns="45700" lIns="91425" spcFirstLastPara="1" rIns="91425" wrap="square" tIns="45700">
            <a:normAutofit/>
          </a:bodyPr>
          <a:lstStyle/>
          <a:p>
            <a:pPr indent="0" lvl="0" marL="45720" rtl="0" algn="just">
              <a:lnSpc>
                <a:spcPct val="90000"/>
              </a:lnSpc>
              <a:spcBef>
                <a:spcPts val="0"/>
              </a:spcBef>
              <a:spcAft>
                <a:spcPts val="0"/>
              </a:spcAft>
              <a:buSzPts val="2560"/>
              <a:buNone/>
            </a:pPr>
            <a:r>
              <a:rPr lang="en-US" sz="3200">
                <a:solidFill>
                  <a:schemeClr val="dk1"/>
                </a:solidFill>
                <a:latin typeface="Arial"/>
                <a:ea typeface="Arial"/>
                <a:cs typeface="Arial"/>
                <a:sym typeface="Arial"/>
              </a:rPr>
              <a:t>The civil defense film Duck and Cover, first screened in 1952, sought to help schoolchildren protect themselves from injury during a nuclear attack by instructing them to find shelter and cover themselves to prevent burns. Though "ducking and covering" hardly would have helped to prevent serious injury in a real atomic bombing, these rehearsals for disaster gave American citizens an illusion of control in the face of atomic warfare.</a:t>
            </a:r>
            <a:endParaRPr/>
          </a:p>
        </p:txBody>
      </p:sp>
      <p:pic>
        <p:nvPicPr>
          <p:cNvPr id="205" name="Google Shape;205;p15"/>
          <p:cNvPicPr preferRelativeResize="0"/>
          <p:nvPr/>
        </p:nvPicPr>
        <p:blipFill rotWithShape="1">
          <a:blip r:embed="rId3">
            <a:alphaModFix/>
          </a:blip>
          <a:srcRect b="0" l="0" r="0" t="0"/>
          <a:stretch/>
        </p:blipFill>
        <p:spPr>
          <a:xfrm>
            <a:off x="8678777" y="2370220"/>
            <a:ext cx="3037812" cy="34049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1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211" name="Google Shape;211;p16"/>
          <p:cNvSpPr txBox="1"/>
          <p:nvPr>
            <p:ph type="title"/>
          </p:nvPr>
        </p:nvSpPr>
        <p:spPr>
          <a:xfrm>
            <a:off x="1143000" y="207147"/>
            <a:ext cx="9542178"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orbel"/>
              <a:buNone/>
            </a:pPr>
            <a:r>
              <a:rPr b="1" lang="en-US">
                <a:solidFill>
                  <a:schemeClr val="lt1"/>
                </a:solidFill>
              </a:rPr>
              <a:t>Space Race </a:t>
            </a:r>
            <a:endParaRPr/>
          </a:p>
        </p:txBody>
      </p:sp>
      <p:sp>
        <p:nvSpPr>
          <p:cNvPr id="212" name="Google Shape;212;p16"/>
          <p:cNvSpPr txBox="1"/>
          <p:nvPr>
            <p:ph idx="1" type="body"/>
          </p:nvPr>
        </p:nvSpPr>
        <p:spPr>
          <a:xfrm>
            <a:off x="1143000" y="3764132"/>
            <a:ext cx="9872871" cy="2901518"/>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760"/>
              <a:buFont typeface="Arial"/>
              <a:buChar char="•"/>
            </a:pPr>
            <a:r>
              <a:rPr lang="en-US">
                <a:solidFill>
                  <a:srgbClr val="000000"/>
                </a:solidFill>
                <a:latin typeface="Verdana"/>
                <a:ea typeface="Verdana"/>
                <a:cs typeface="Verdana"/>
                <a:sym typeface="Verdana"/>
              </a:rPr>
              <a:t>Though Cold War tensions were high, Kennedy thought Eisenhower had relied too heavily on </a:t>
            </a:r>
            <a:r>
              <a:rPr b="1" lang="en-US" u="sng">
                <a:solidFill>
                  <a:srgbClr val="000000"/>
                </a:solidFill>
                <a:latin typeface="Verdana"/>
                <a:ea typeface="Verdana"/>
                <a:cs typeface="Verdana"/>
                <a:sym typeface="Verdana"/>
              </a:rPr>
              <a:t>nuclear</a:t>
            </a:r>
            <a:r>
              <a:rPr lang="en-US">
                <a:solidFill>
                  <a:srgbClr val="000000"/>
                </a:solidFill>
                <a:latin typeface="Verdana"/>
                <a:ea typeface="Verdana"/>
                <a:cs typeface="Verdana"/>
                <a:sym typeface="Verdana"/>
              </a:rPr>
              <a:t> weapons.</a:t>
            </a:r>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Kennedy was concerned with improving relations with </a:t>
            </a:r>
            <a:r>
              <a:rPr b="1" lang="en-US" u="sng">
                <a:solidFill>
                  <a:srgbClr val="000000"/>
                </a:solidFill>
                <a:latin typeface="Verdana"/>
                <a:ea typeface="Verdana"/>
                <a:cs typeface="Verdana"/>
                <a:sym typeface="Verdana"/>
              </a:rPr>
              <a:t>Latin America</a:t>
            </a:r>
            <a:r>
              <a:rPr lang="en-US">
                <a:solidFill>
                  <a:srgbClr val="000000"/>
                </a:solidFill>
                <a:latin typeface="Verdana"/>
                <a:ea typeface="Verdana"/>
                <a:cs typeface="Verdana"/>
                <a:sym typeface="Verdana"/>
              </a:rPr>
              <a:t>, hoping to prevent their fall to communism.</a:t>
            </a:r>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Kennedy took a strong stance on winning the space race with the Soviets. After the Soviets put the first man in orbit, Kennedy was determined for the U.S. to become the first nation to put a </a:t>
            </a:r>
            <a:r>
              <a:rPr b="1" lang="en-US" u="sng">
                <a:solidFill>
                  <a:srgbClr val="000000"/>
                </a:solidFill>
                <a:latin typeface="Verdana"/>
                <a:ea typeface="Verdana"/>
                <a:cs typeface="Verdana"/>
                <a:sym typeface="Verdana"/>
              </a:rPr>
              <a:t>man on the Moon</a:t>
            </a:r>
            <a:endParaRPr/>
          </a:p>
          <a:p>
            <a:pPr indent="-71120" lvl="0" marL="228600" rtl="0" algn="l">
              <a:lnSpc>
                <a:spcPct val="90000"/>
              </a:lnSpc>
              <a:spcBef>
                <a:spcPts val="1400"/>
              </a:spcBef>
              <a:spcAft>
                <a:spcPts val="0"/>
              </a:spcAft>
              <a:buSzPts val="1760"/>
              <a:buNone/>
            </a:pPr>
            <a:r>
              <a:t/>
            </a:r>
            <a:endParaRPr/>
          </a:p>
        </p:txBody>
      </p:sp>
    </p:spTree>
  </p:cSld>
  <p:clrMapOvr>
    <a:masterClrMapping/>
  </p:clrMapOvr>
  <mc:AlternateContent>
    <mc:Choice Requires="p14">
      <p:transition spd="slow" p14:dur="4000">
        <p14:vortex dir="r"/>
      </p:transition>
    </mc:Choice>
    <mc:Fallback>
      <p:transition spd="med">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500"/>
                                        <p:tgtEl>
                                          <p:spTgt spid="2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12">
                                            <p:txEl>
                                              <p:pRg end="0" st="0"/>
                                            </p:txEl>
                                          </p:spTgt>
                                        </p:tgtEl>
                                        <p:attrNameLst>
                                          <p:attrName>style.visibility</p:attrName>
                                        </p:attrNameLst>
                                      </p:cBhvr>
                                      <p:to>
                                        <p:strVal val="visible"/>
                                      </p:to>
                                    </p:set>
                                    <p:anim calcmode="lin" valueType="num">
                                      <p:cBhvr additive="base">
                                        <p:cTn dur="500"/>
                                        <p:tgtEl>
                                          <p:spTgt spid="21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12">
                                            <p:txEl>
                                              <p:pRg end="1" st="1"/>
                                            </p:txEl>
                                          </p:spTgt>
                                        </p:tgtEl>
                                        <p:attrNameLst>
                                          <p:attrName>style.visibility</p:attrName>
                                        </p:attrNameLst>
                                      </p:cBhvr>
                                      <p:to>
                                        <p:strVal val="visible"/>
                                      </p:to>
                                    </p:set>
                                    <p:anim calcmode="lin" valueType="num">
                                      <p:cBhvr additive="base">
                                        <p:cTn dur="500"/>
                                        <p:tgtEl>
                                          <p:spTgt spid="21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12">
                                            <p:txEl>
                                              <p:pRg end="2" st="2"/>
                                            </p:txEl>
                                          </p:spTgt>
                                        </p:tgtEl>
                                        <p:attrNameLst>
                                          <p:attrName>style.visibility</p:attrName>
                                        </p:attrNameLst>
                                      </p:cBhvr>
                                      <p:to>
                                        <p:strVal val="visible"/>
                                      </p:to>
                                    </p:set>
                                    <p:anim calcmode="lin" valueType="num">
                                      <p:cBhvr additive="base">
                                        <p:cTn dur="500"/>
                                        <p:tgtEl>
                                          <p:spTgt spid="21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12">
                                            <p:txEl>
                                              <p:pRg end="3" st="3"/>
                                            </p:txEl>
                                          </p:spTgt>
                                        </p:tgtEl>
                                        <p:attrNameLst>
                                          <p:attrName>style.visibility</p:attrName>
                                        </p:attrNameLst>
                                      </p:cBhvr>
                                      <p:to>
                                        <p:strVal val="visible"/>
                                      </p:to>
                                    </p:set>
                                    <p:anim calcmode="lin" valueType="num">
                                      <p:cBhvr additive="base">
                                        <p:cTn dur="500"/>
                                        <p:tgtEl>
                                          <p:spTgt spid="21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17" title="President Kennedy Challenges NASA to Go to the Moon"/>
          <p:cNvPicPr preferRelativeResize="0"/>
          <p:nvPr/>
        </p:nvPicPr>
        <p:blipFill rotWithShape="1">
          <a:blip r:embed="rId3">
            <a:alphaModFix/>
          </a:blip>
          <a:srcRect b="0" l="0" r="0" t="0"/>
          <a:stretch/>
        </p:blipFill>
        <p:spPr>
          <a:xfrm>
            <a:off x="304800" y="965200"/>
            <a:ext cx="7124700" cy="5308600"/>
          </a:xfrm>
          <a:prstGeom prst="rect">
            <a:avLst/>
          </a:prstGeom>
          <a:noFill/>
          <a:ln>
            <a:noFill/>
          </a:ln>
        </p:spPr>
      </p:pic>
      <p:sp>
        <p:nvSpPr>
          <p:cNvPr id="218" name="Google Shape;218;p17"/>
          <p:cNvSpPr/>
          <p:nvPr/>
        </p:nvSpPr>
        <p:spPr>
          <a:xfrm>
            <a:off x="7594600" y="1701800"/>
            <a:ext cx="4292600" cy="4368800"/>
          </a:xfrm>
          <a:prstGeom prst="irregularSeal1">
            <a:avLst/>
          </a:prstGeom>
          <a:solidFill>
            <a:schemeClr val="accent4"/>
          </a:solidFill>
          <a:ln cap="flat" cmpd="sng" w="19050">
            <a:solidFill>
              <a:srgbClr val="976A7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Corbel"/>
                <a:ea typeface="Corbel"/>
                <a:cs typeface="Corbel"/>
                <a:sym typeface="Corbel"/>
              </a:rPr>
              <a:t>What goal does JFK set?</a:t>
            </a:r>
            <a:endParaRPr/>
          </a:p>
        </p:txBody>
      </p:sp>
    </p:spTree>
  </p:cSld>
  <p:clrMapOvr>
    <a:masterClrMapping/>
  </p:clrMapOvr>
  <p:transition spd="slow">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7200"/>
              <a:buFont typeface="Corbel"/>
              <a:buNone/>
            </a:pPr>
            <a:r>
              <a:rPr b="1" lang="en-US" sz="7200">
                <a:solidFill>
                  <a:schemeClr val="dk1"/>
                </a:solidFill>
              </a:rPr>
              <a:t>Space Race</a:t>
            </a:r>
            <a:endParaRPr/>
          </a:p>
        </p:txBody>
      </p:sp>
      <p:sp>
        <p:nvSpPr>
          <p:cNvPr id="224" name="Google Shape;224;p18"/>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2560"/>
              <a:buChar char="•"/>
            </a:pPr>
            <a:r>
              <a:rPr lang="en-US" sz="3200">
                <a:solidFill>
                  <a:schemeClr val="dk1"/>
                </a:solidFill>
              </a:rPr>
              <a:t>Go to Schoology </a:t>
            </a:r>
            <a:endParaRPr/>
          </a:p>
          <a:p>
            <a:pPr indent="-182880" lvl="0" marL="228600" rtl="0" algn="l">
              <a:lnSpc>
                <a:spcPct val="90000"/>
              </a:lnSpc>
              <a:spcBef>
                <a:spcPts val="1400"/>
              </a:spcBef>
              <a:spcAft>
                <a:spcPts val="0"/>
              </a:spcAft>
              <a:buSzPts val="2560"/>
              <a:buChar char="•"/>
            </a:pPr>
            <a:r>
              <a:rPr lang="en-US" sz="3200">
                <a:solidFill>
                  <a:schemeClr val="dk1"/>
                </a:solidFill>
              </a:rPr>
              <a:t>Click on the link for the Space Race Article that is posted under today’s lesson folder </a:t>
            </a:r>
            <a:endParaRPr/>
          </a:p>
          <a:p>
            <a:pPr indent="-182880" lvl="1" marL="457200" rtl="0" algn="l">
              <a:lnSpc>
                <a:spcPct val="90000"/>
              </a:lnSpc>
              <a:spcBef>
                <a:spcPts val="200"/>
              </a:spcBef>
              <a:spcAft>
                <a:spcPts val="0"/>
              </a:spcAft>
              <a:buSzPts val="1600"/>
              <a:buChar char="•"/>
            </a:pPr>
            <a:r>
              <a:rPr lang="en-US" u="sng">
                <a:solidFill>
                  <a:srgbClr val="FF0000"/>
                </a:solidFill>
                <a:hlinkClick r:id="rId3">
                  <a:extLst>
                    <a:ext uri="{A12FA001-AC4F-418D-AE19-62706E023703}">
                      <ahyp:hlinkClr val="tx"/>
                    </a:ext>
                  </a:extLst>
                </a:hlinkClick>
              </a:rPr>
              <a:t>https://www.khanacademy.org/humanities/ap-us-history/period-8/apush-america-as-a-world-power-lesson/a/the-start-of-the-space-race</a:t>
            </a:r>
            <a:r>
              <a:rPr lang="en-US">
                <a:solidFill>
                  <a:srgbClr val="FF0000"/>
                </a:solidFill>
              </a:rPr>
              <a:t> </a:t>
            </a:r>
            <a:endParaRPr/>
          </a:p>
          <a:p>
            <a:pPr indent="-182880" lvl="0" marL="228600" rtl="0" algn="l">
              <a:lnSpc>
                <a:spcPct val="90000"/>
              </a:lnSpc>
              <a:spcBef>
                <a:spcPts val="1800"/>
              </a:spcBef>
              <a:spcAft>
                <a:spcPts val="0"/>
              </a:spcAft>
              <a:buSzPts val="2560"/>
              <a:buChar char="•"/>
            </a:pPr>
            <a:r>
              <a:rPr lang="en-US" sz="3200">
                <a:solidFill>
                  <a:schemeClr val="dk1"/>
                </a:solidFill>
              </a:rPr>
              <a:t>Explore the article and be prepared to answer small group discussion questions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Corbel"/>
              <a:buNone/>
            </a:pPr>
            <a:r>
              <a:rPr b="1" lang="en-US" sz="6600">
                <a:solidFill>
                  <a:schemeClr val="dk1"/>
                </a:solidFill>
              </a:rPr>
              <a:t>Small Group Discussion:</a:t>
            </a:r>
            <a:endParaRPr/>
          </a:p>
        </p:txBody>
      </p:sp>
      <p:sp>
        <p:nvSpPr>
          <p:cNvPr id="230" name="Google Shape;230;p19"/>
          <p:cNvSpPr txBox="1"/>
          <p:nvPr>
            <p:ph idx="1" type="body"/>
          </p:nvPr>
        </p:nvSpPr>
        <p:spPr>
          <a:xfrm>
            <a:off x="1463842" y="2209800"/>
            <a:ext cx="9872871" cy="4038600"/>
          </a:xfrm>
          <a:prstGeom prst="rect">
            <a:avLst/>
          </a:prstGeom>
          <a:noFill/>
          <a:ln>
            <a:noFill/>
          </a:ln>
        </p:spPr>
        <p:txBody>
          <a:bodyPr anchorCtr="0" anchor="t" bIns="45700" lIns="91425" spcFirstLastPara="1" rIns="91425" wrap="square" tIns="45700">
            <a:normAutofit/>
          </a:bodyPr>
          <a:lstStyle/>
          <a:p>
            <a:pPr indent="-243840" lvl="0" marL="228600" rtl="0" algn="l">
              <a:lnSpc>
                <a:spcPct val="90000"/>
              </a:lnSpc>
              <a:spcBef>
                <a:spcPts val="0"/>
              </a:spcBef>
              <a:spcAft>
                <a:spcPts val="0"/>
              </a:spcAft>
              <a:buSzPts val="3840"/>
              <a:buChar char="•"/>
            </a:pPr>
            <a:r>
              <a:rPr lang="en-US" sz="4800">
                <a:solidFill>
                  <a:schemeClr val="dk1"/>
                </a:solidFill>
              </a:rPr>
              <a:t>Does the Space Race escalate the tensions between USA and USSR? Why or why not?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Corbel"/>
              <a:buNone/>
            </a:pPr>
            <a:r>
              <a:rPr b="1" lang="en-US" sz="6600">
                <a:solidFill>
                  <a:schemeClr val="dk1"/>
                </a:solidFill>
              </a:rPr>
              <a:t>Unit 12- The Sixties </a:t>
            </a:r>
            <a:endParaRPr/>
          </a:p>
        </p:txBody>
      </p:sp>
      <p:sp>
        <p:nvSpPr>
          <p:cNvPr id="102" name="Google Shape;102;p2"/>
          <p:cNvSpPr txBox="1"/>
          <p:nvPr>
            <p:ph idx="1" type="body"/>
          </p:nvPr>
        </p:nvSpPr>
        <p:spPr>
          <a:xfrm>
            <a:off x="761261" y="2075155"/>
            <a:ext cx="1081522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3200"/>
              <a:buNone/>
            </a:pPr>
            <a:r>
              <a:rPr b="1" lang="en-US" sz="4000" u="sng">
                <a:solidFill>
                  <a:schemeClr val="dk1"/>
                </a:solidFill>
              </a:rPr>
              <a:t>Benchmarks:</a:t>
            </a:r>
            <a:endParaRPr/>
          </a:p>
          <a:p>
            <a:pPr indent="-182880" lvl="0" marL="228600" rtl="0" algn="l">
              <a:lnSpc>
                <a:spcPct val="90000"/>
              </a:lnSpc>
              <a:spcBef>
                <a:spcPts val="1400"/>
              </a:spcBef>
              <a:spcAft>
                <a:spcPts val="0"/>
              </a:spcAft>
              <a:buSzPts val="1920"/>
              <a:buFont typeface="Arial"/>
              <a:buChar char="•"/>
            </a:pPr>
            <a:r>
              <a:rPr b="0" i="0" lang="en-US" sz="2400" u="sng">
                <a:solidFill>
                  <a:srgbClr val="000000"/>
                </a:solidFill>
                <a:latin typeface="Calibri"/>
                <a:ea typeface="Calibri"/>
                <a:cs typeface="Calibri"/>
                <a:sym typeface="Calibri"/>
                <a:hlinkClick r:id="rId3">
                  <a:extLst>
                    <a:ext uri="{A12FA001-AC4F-418D-AE19-62706E023703}">
                      <ahyp:hlinkClr val="tx"/>
                    </a:ext>
                  </a:extLst>
                </a:hlinkClick>
              </a:rPr>
              <a:t>SS.912.A.6.13:</a:t>
            </a:r>
            <a:r>
              <a:rPr b="0" i="0" lang="en-US" sz="2400">
                <a:solidFill>
                  <a:srgbClr val="000000"/>
                </a:solidFill>
                <a:latin typeface="Calibri"/>
                <a:ea typeface="Calibri"/>
                <a:cs typeface="Calibri"/>
                <a:sym typeface="Calibri"/>
              </a:rPr>
              <a:t> Analyze significant foreign policy events during the Truman, Eisenhower, </a:t>
            </a:r>
            <a:r>
              <a:rPr b="0" i="0" lang="en-US" sz="2400">
                <a:solidFill>
                  <a:srgbClr val="000000"/>
                </a:solidFill>
                <a:highlight>
                  <a:srgbClr val="FFFF00"/>
                </a:highlight>
                <a:latin typeface="Calibri"/>
                <a:ea typeface="Calibri"/>
                <a:cs typeface="Calibri"/>
                <a:sym typeface="Calibri"/>
              </a:rPr>
              <a:t>Kennedy</a:t>
            </a:r>
            <a:r>
              <a:rPr b="0" i="0" lang="en-US" sz="2400">
                <a:solidFill>
                  <a:srgbClr val="000000"/>
                </a:solidFill>
                <a:latin typeface="Calibri"/>
                <a:ea typeface="Calibri"/>
                <a:cs typeface="Calibri"/>
                <a:sym typeface="Calibri"/>
              </a:rPr>
              <a:t>, Johnson, and Nixon administrations. </a:t>
            </a:r>
            <a:endParaRPr b="0" i="0">
              <a:solidFill>
                <a:srgbClr val="000000"/>
              </a:solidFill>
              <a:latin typeface="Quattrocento Sans"/>
              <a:ea typeface="Quattrocento Sans"/>
              <a:cs typeface="Quattrocento Sans"/>
              <a:sym typeface="Quattrocento Sans"/>
            </a:endParaRPr>
          </a:p>
          <a:p>
            <a:pPr indent="-182880" lvl="0" marL="228600" rtl="0" algn="l">
              <a:lnSpc>
                <a:spcPct val="90000"/>
              </a:lnSpc>
              <a:spcBef>
                <a:spcPts val="1400"/>
              </a:spcBef>
              <a:spcAft>
                <a:spcPts val="0"/>
              </a:spcAft>
              <a:buSzPts val="1920"/>
              <a:buFont typeface="Arial"/>
              <a:buChar char="•"/>
            </a:pPr>
            <a:r>
              <a:rPr b="0" i="0" lang="en-US" sz="2400" u="sng">
                <a:solidFill>
                  <a:srgbClr val="000000"/>
                </a:solidFill>
                <a:latin typeface="Calibri"/>
                <a:ea typeface="Calibri"/>
                <a:cs typeface="Calibri"/>
                <a:sym typeface="Calibri"/>
                <a:hlinkClick r:id="rId4">
                  <a:extLst>
                    <a:ext uri="{A12FA001-AC4F-418D-AE19-62706E023703}">
                      <ahyp:hlinkClr val="tx"/>
                    </a:ext>
                  </a:extLst>
                </a:hlinkClick>
              </a:rPr>
              <a:t>SS.912.A.7.4:</a:t>
            </a:r>
            <a:r>
              <a:rPr b="0" i="0" lang="en-US" sz="2400">
                <a:solidFill>
                  <a:srgbClr val="000000"/>
                </a:solidFill>
                <a:latin typeface="Calibri"/>
                <a:ea typeface="Calibri"/>
                <a:cs typeface="Calibri"/>
                <a:sym typeface="Calibri"/>
              </a:rPr>
              <a:t> Evaluate the success of 1960s era presidents’ domestic policies. </a:t>
            </a:r>
            <a:endParaRPr b="0" i="0">
              <a:solidFill>
                <a:srgbClr val="000000"/>
              </a:solidFill>
              <a:latin typeface="Quattrocento Sans"/>
              <a:ea typeface="Quattrocento Sans"/>
              <a:cs typeface="Quattrocento Sans"/>
              <a:sym typeface="Quattrocento Sans"/>
            </a:endParaRPr>
          </a:p>
          <a:p>
            <a:pPr indent="-182880" lvl="0" marL="228600" rtl="0" algn="l">
              <a:lnSpc>
                <a:spcPct val="90000"/>
              </a:lnSpc>
              <a:spcBef>
                <a:spcPts val="1400"/>
              </a:spcBef>
              <a:spcAft>
                <a:spcPts val="0"/>
              </a:spcAft>
              <a:buSzPts val="1920"/>
              <a:buChar char="•"/>
            </a:pPr>
            <a:r>
              <a:rPr b="0" i="0" lang="en-US" sz="2400" u="sng">
                <a:solidFill>
                  <a:srgbClr val="000000"/>
                </a:solidFill>
                <a:latin typeface="Calibri"/>
                <a:ea typeface="Calibri"/>
                <a:cs typeface="Calibri"/>
                <a:sym typeface="Calibri"/>
                <a:hlinkClick r:id="rId5">
                  <a:extLst>
                    <a:ext uri="{A12FA001-AC4F-418D-AE19-62706E023703}">
                      <ahyp:hlinkClr val="tx"/>
                    </a:ext>
                  </a:extLst>
                </a:hlinkClick>
              </a:rPr>
              <a:t>SS.912.A.7.13:</a:t>
            </a:r>
            <a:r>
              <a:rPr b="0" i="0" lang="en-US" sz="2400">
                <a:solidFill>
                  <a:srgbClr val="000000"/>
                </a:solidFill>
                <a:latin typeface="Calibri"/>
                <a:ea typeface="Calibri"/>
                <a:cs typeface="Calibri"/>
                <a:sym typeface="Calibri"/>
              </a:rPr>
              <a:t> Analyze the attempts to extend New Deal legislation through the Great Society and the successes and failures of these programs to promote social and economic stability.</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0"/>
          <p:cNvSpPr txBox="1"/>
          <p:nvPr>
            <p:ph type="title"/>
          </p:nvPr>
        </p:nvSpPr>
        <p:spPr>
          <a:xfrm>
            <a:off x="2176758" y="323049"/>
            <a:ext cx="3379062" cy="770631"/>
          </a:xfrm>
          <a:prstGeom prst="rect">
            <a:avLst/>
          </a:prstGeom>
          <a:solidFill>
            <a:srgbClr val="D6CDE5"/>
          </a:solidFill>
          <a:ln cap="flat" cmpd="sng" w="19050">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b="1" lang="en-US">
                <a:solidFill>
                  <a:schemeClr val="dk1"/>
                </a:solidFill>
              </a:rPr>
              <a:t>Berlin</a:t>
            </a:r>
            <a:r>
              <a:rPr lang="en-US"/>
              <a:t> </a:t>
            </a:r>
            <a:r>
              <a:rPr b="1" lang="en-US">
                <a:solidFill>
                  <a:schemeClr val="dk1"/>
                </a:solidFill>
              </a:rPr>
              <a:t>Wall</a:t>
            </a:r>
            <a:r>
              <a:rPr lang="en-US"/>
              <a:t> </a:t>
            </a:r>
            <a:endParaRPr/>
          </a:p>
        </p:txBody>
      </p:sp>
      <p:sp>
        <p:nvSpPr>
          <p:cNvPr id="236" name="Google Shape;236;p20"/>
          <p:cNvSpPr txBox="1"/>
          <p:nvPr>
            <p:ph idx="1" type="body"/>
          </p:nvPr>
        </p:nvSpPr>
        <p:spPr>
          <a:xfrm>
            <a:off x="450913" y="1260628"/>
            <a:ext cx="6591300" cy="5098495"/>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SzPts val="1760"/>
              <a:buChar char="•"/>
            </a:pPr>
            <a:r>
              <a:rPr lang="en-US">
                <a:solidFill>
                  <a:srgbClr val="000000"/>
                </a:solidFill>
                <a:latin typeface="Verdana"/>
                <a:ea typeface="Verdana"/>
                <a:cs typeface="Verdana"/>
                <a:sym typeface="Verdana"/>
              </a:rPr>
              <a:t>Increasing numbers of </a:t>
            </a:r>
            <a:r>
              <a:rPr b="1" lang="en-US" u="sng">
                <a:solidFill>
                  <a:schemeClr val="dk1"/>
                </a:solidFill>
                <a:latin typeface="Verdana"/>
                <a:ea typeface="Verdana"/>
                <a:cs typeface="Verdana"/>
                <a:sym typeface="Verdana"/>
              </a:rPr>
              <a:t>East</a:t>
            </a:r>
            <a:r>
              <a:rPr lang="en-US">
                <a:solidFill>
                  <a:srgbClr val="000000"/>
                </a:solidFill>
                <a:latin typeface="Verdana"/>
                <a:ea typeface="Verdana"/>
                <a:cs typeface="Verdana"/>
                <a:sym typeface="Verdana"/>
              </a:rPr>
              <a:t> Germans had begun fleeing to West Berlin.</a:t>
            </a:r>
            <a:endParaRPr/>
          </a:p>
          <a:p>
            <a:pPr indent="-182880" lvl="1" marL="457200" rtl="0" algn="l">
              <a:lnSpc>
                <a:spcPct val="90000"/>
              </a:lnSpc>
              <a:spcBef>
                <a:spcPts val="200"/>
              </a:spcBef>
              <a:spcAft>
                <a:spcPts val="0"/>
              </a:spcAft>
              <a:buSzPts val="1600"/>
              <a:buChar char="•"/>
            </a:pPr>
            <a:r>
              <a:rPr lang="en-US">
                <a:solidFill>
                  <a:srgbClr val="000000"/>
                </a:solidFill>
                <a:latin typeface="Verdana"/>
                <a:ea typeface="Verdana"/>
                <a:cs typeface="Verdana"/>
                <a:sym typeface="Verdana"/>
              </a:rPr>
              <a:t>Many of those who fled were professionals, skilled workers, and intellectuals. The Soviet Union feared that losing too many of these people would threaten East Germany’s economy.</a:t>
            </a:r>
            <a:endParaRPr/>
          </a:p>
          <a:p>
            <a:pPr indent="-182880" lvl="0" marL="228600" rtl="0" algn="l">
              <a:lnSpc>
                <a:spcPct val="90000"/>
              </a:lnSpc>
              <a:spcBef>
                <a:spcPts val="1800"/>
              </a:spcBef>
              <a:spcAft>
                <a:spcPts val="0"/>
              </a:spcAft>
              <a:buSzPts val="1760"/>
              <a:buChar char="•"/>
            </a:pPr>
            <a:r>
              <a:rPr lang="en-US">
                <a:solidFill>
                  <a:srgbClr val="000000"/>
                </a:solidFill>
                <a:latin typeface="Verdana"/>
                <a:ea typeface="Verdana"/>
                <a:cs typeface="Verdana"/>
                <a:sym typeface="Verdana"/>
              </a:rPr>
              <a:t>During the night of August 12, 1961, the Soviets began to build a </a:t>
            </a:r>
            <a:r>
              <a:rPr b="1" lang="en-US" u="sng">
                <a:solidFill>
                  <a:srgbClr val="000000"/>
                </a:solidFill>
                <a:latin typeface="Verdana"/>
                <a:ea typeface="Verdana"/>
                <a:cs typeface="Verdana"/>
                <a:sym typeface="Verdana"/>
              </a:rPr>
              <a:t>wall</a:t>
            </a:r>
            <a:r>
              <a:rPr lang="en-US">
                <a:solidFill>
                  <a:srgbClr val="000000"/>
                </a:solidFill>
                <a:latin typeface="Verdana"/>
                <a:ea typeface="Verdana"/>
                <a:cs typeface="Verdana"/>
                <a:sym typeface="Verdana"/>
              </a:rPr>
              <a:t> between East and West Berlin. The first wall, called the Berliner Mauer, was made of cinder blocks and barbed wire.</a:t>
            </a:r>
            <a:endParaRPr/>
          </a:p>
          <a:p>
            <a:pPr indent="-182880" lvl="0" marL="228600" rtl="0" algn="l">
              <a:lnSpc>
                <a:spcPct val="90000"/>
              </a:lnSpc>
              <a:spcBef>
                <a:spcPts val="1400"/>
              </a:spcBef>
              <a:spcAft>
                <a:spcPts val="0"/>
              </a:spcAft>
              <a:buSzPts val="1760"/>
              <a:buChar char="•"/>
            </a:pPr>
            <a:r>
              <a:rPr lang="en-US">
                <a:solidFill>
                  <a:srgbClr val="000000"/>
                </a:solidFill>
                <a:latin typeface="Verdana"/>
                <a:ea typeface="Verdana"/>
                <a:cs typeface="Verdana"/>
                <a:sym typeface="Verdana"/>
              </a:rPr>
              <a:t>This wall was later replaced with 15-foot concrete walls, guard towers, gun emplacements, and mines. The one wall became a system of walls that eventually ran almost </a:t>
            </a:r>
            <a:r>
              <a:rPr b="1" lang="en-US" u="sng">
                <a:solidFill>
                  <a:srgbClr val="000000"/>
                </a:solidFill>
                <a:latin typeface="Verdana"/>
                <a:ea typeface="Verdana"/>
                <a:cs typeface="Verdana"/>
                <a:sym typeface="Verdana"/>
              </a:rPr>
              <a:t>30 miles </a:t>
            </a:r>
            <a:r>
              <a:rPr lang="en-US">
                <a:solidFill>
                  <a:srgbClr val="000000"/>
                </a:solidFill>
                <a:latin typeface="Verdana"/>
                <a:ea typeface="Verdana"/>
                <a:cs typeface="Verdana"/>
                <a:sym typeface="Verdana"/>
              </a:rPr>
              <a:t>through Berlin.</a:t>
            </a:r>
            <a:endParaRPr/>
          </a:p>
        </p:txBody>
      </p:sp>
      <p:pic>
        <p:nvPicPr>
          <p:cNvPr id="237" name="Google Shape;237;p20"/>
          <p:cNvPicPr preferRelativeResize="0"/>
          <p:nvPr/>
        </p:nvPicPr>
        <p:blipFill rotWithShape="1">
          <a:blip r:embed="rId3">
            <a:alphaModFix/>
          </a:blip>
          <a:srcRect b="4698" l="25667" r="24999" t="6241"/>
          <a:stretch/>
        </p:blipFill>
        <p:spPr>
          <a:xfrm>
            <a:off x="7404100" y="263370"/>
            <a:ext cx="4445000" cy="5334000"/>
          </a:xfrm>
          <a:prstGeom prst="rect">
            <a:avLst/>
          </a:prstGeom>
          <a:noFill/>
          <a:ln>
            <a:noFill/>
          </a:ln>
        </p:spPr>
      </p:pic>
      <p:sp>
        <p:nvSpPr>
          <p:cNvPr id="238" name="Google Shape;238;p20"/>
          <p:cNvSpPr/>
          <p:nvPr/>
        </p:nvSpPr>
        <p:spPr>
          <a:xfrm>
            <a:off x="7327900" y="5696803"/>
            <a:ext cx="4597400" cy="830997"/>
          </a:xfrm>
          <a:prstGeom prst="rect">
            <a:avLst/>
          </a:prstGeom>
          <a:solidFill>
            <a:srgbClr val="E2BCC9"/>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orbel"/>
                <a:ea typeface="Corbel"/>
                <a:cs typeface="Corbel"/>
                <a:sym typeface="Corbel"/>
              </a:rPr>
              <a:t>In this photo from November 20, 1961, East German soldiers stand guard as a concrete wall dividing East and West Berlin is put into place.</a:t>
            </a:r>
            <a:endParaRPr/>
          </a:p>
        </p:txBody>
      </p:sp>
    </p:spTree>
  </p:cSld>
  <p:clrMapOvr>
    <a:masterClrMapping/>
  </p:clrMapOvr>
  <p:transition spd="slow">
    <p:wipe dir="l"/>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36">
                                            <p:txEl>
                                              <p:pRg end="0" st="0"/>
                                            </p:txEl>
                                          </p:spTgt>
                                        </p:tgtEl>
                                        <p:attrNameLst>
                                          <p:attrName>style.visibility</p:attrName>
                                        </p:attrNameLst>
                                      </p:cBhvr>
                                      <p:to>
                                        <p:strVal val="visible"/>
                                      </p:to>
                                    </p:set>
                                    <p:anim calcmode="lin" valueType="num">
                                      <p:cBhvr additive="base">
                                        <p:cTn dur="500"/>
                                        <p:tgtEl>
                                          <p:spTgt spid="23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36">
                                            <p:txEl>
                                              <p:pRg end="1" st="1"/>
                                            </p:txEl>
                                          </p:spTgt>
                                        </p:tgtEl>
                                        <p:attrNameLst>
                                          <p:attrName>style.visibility</p:attrName>
                                        </p:attrNameLst>
                                      </p:cBhvr>
                                      <p:to>
                                        <p:strVal val="visible"/>
                                      </p:to>
                                    </p:set>
                                    <p:anim calcmode="lin" valueType="num">
                                      <p:cBhvr additive="base">
                                        <p:cTn dur="500"/>
                                        <p:tgtEl>
                                          <p:spTgt spid="236">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36">
                                            <p:txEl>
                                              <p:pRg end="2" st="2"/>
                                            </p:txEl>
                                          </p:spTgt>
                                        </p:tgtEl>
                                        <p:attrNameLst>
                                          <p:attrName>style.visibility</p:attrName>
                                        </p:attrNameLst>
                                      </p:cBhvr>
                                      <p:to>
                                        <p:strVal val="visible"/>
                                      </p:to>
                                    </p:set>
                                    <p:anim calcmode="lin" valueType="num">
                                      <p:cBhvr additive="base">
                                        <p:cTn dur="500"/>
                                        <p:tgtEl>
                                          <p:spTgt spid="236">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36">
                                            <p:txEl>
                                              <p:pRg end="3" st="3"/>
                                            </p:txEl>
                                          </p:spTgt>
                                        </p:tgtEl>
                                        <p:attrNameLst>
                                          <p:attrName>style.visibility</p:attrName>
                                        </p:attrNameLst>
                                      </p:cBhvr>
                                      <p:to>
                                        <p:strVal val="visible"/>
                                      </p:to>
                                    </p:set>
                                    <p:anim calcmode="lin" valueType="num">
                                      <p:cBhvr additive="base">
                                        <p:cTn dur="500"/>
                                        <p:tgtEl>
                                          <p:spTgt spid="236">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Corbel"/>
              <a:buNone/>
            </a:pPr>
            <a:r>
              <a:rPr b="1" lang="en-US" sz="6600">
                <a:solidFill>
                  <a:schemeClr val="dk1"/>
                </a:solidFill>
              </a:rPr>
              <a:t>Small Group Discussion:</a:t>
            </a:r>
            <a:endParaRPr/>
          </a:p>
        </p:txBody>
      </p:sp>
      <p:sp>
        <p:nvSpPr>
          <p:cNvPr id="244" name="Google Shape;244;p21"/>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2880"/>
              <a:buChar char="•"/>
            </a:pPr>
            <a:r>
              <a:rPr lang="en-US" sz="3600">
                <a:solidFill>
                  <a:schemeClr val="dk1"/>
                </a:solidFill>
              </a:rPr>
              <a:t>Does the building of the Berlin Wall escalate the tensions between USA and USSR? Why or why not?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248" name="Shape 248"/>
        <p:cNvGrpSpPr/>
        <p:nvPr/>
      </p:nvGrpSpPr>
      <p:grpSpPr>
        <a:xfrm>
          <a:off x="0" y="0"/>
          <a:ext cx="0" cy="0"/>
          <a:chOff x="0" y="0"/>
          <a:chExt cx="0" cy="0"/>
        </a:xfrm>
      </p:grpSpPr>
      <p:sp>
        <p:nvSpPr>
          <p:cNvPr id="249" name="Google Shape;249;p22"/>
          <p:cNvSpPr txBox="1"/>
          <p:nvPr>
            <p:ph type="title"/>
          </p:nvPr>
        </p:nvSpPr>
        <p:spPr>
          <a:xfrm>
            <a:off x="4441783" y="609600"/>
            <a:ext cx="6693061"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orbel"/>
              <a:buNone/>
            </a:pPr>
            <a:r>
              <a:rPr b="1" lang="en-US" sz="6600">
                <a:solidFill>
                  <a:schemeClr val="dk1"/>
                </a:solidFill>
              </a:rPr>
              <a:t>Cuban Missile Crisis </a:t>
            </a:r>
            <a:endParaRPr/>
          </a:p>
        </p:txBody>
      </p:sp>
      <p:pic>
        <p:nvPicPr>
          <p:cNvPr descr="Diagram&#10;&#10;Description automatically generated" id="250" name="Google Shape;250;p22"/>
          <p:cNvPicPr preferRelativeResize="0"/>
          <p:nvPr/>
        </p:nvPicPr>
        <p:blipFill rotWithShape="1">
          <a:blip r:embed="rId3">
            <a:alphaModFix/>
          </a:blip>
          <a:srcRect b="0" l="0" r="0" t="0"/>
          <a:stretch/>
        </p:blipFill>
        <p:spPr>
          <a:xfrm>
            <a:off x="777255" y="1453072"/>
            <a:ext cx="3171893" cy="1815908"/>
          </a:xfrm>
          <a:prstGeom prst="rect">
            <a:avLst/>
          </a:prstGeom>
          <a:noFill/>
          <a:ln>
            <a:noFill/>
          </a:ln>
        </p:spPr>
      </p:pic>
      <p:pic>
        <p:nvPicPr>
          <p:cNvPr descr="A person with a beard&#10;&#10;Description automatically generated with medium confidence" id="251" name="Google Shape;251;p22"/>
          <p:cNvPicPr preferRelativeResize="0"/>
          <p:nvPr/>
        </p:nvPicPr>
        <p:blipFill rotWithShape="1">
          <a:blip r:embed="rId4">
            <a:alphaModFix/>
          </a:blip>
          <a:srcRect b="0" l="0" r="0" t="0"/>
          <a:stretch/>
        </p:blipFill>
        <p:spPr>
          <a:xfrm>
            <a:off x="853508" y="3589020"/>
            <a:ext cx="3019387" cy="2543834"/>
          </a:xfrm>
          <a:prstGeom prst="rect">
            <a:avLst/>
          </a:prstGeom>
          <a:noFill/>
          <a:ln>
            <a:noFill/>
          </a:ln>
        </p:spPr>
      </p:pic>
      <p:sp>
        <p:nvSpPr>
          <p:cNvPr id="252" name="Google Shape;252;p22"/>
          <p:cNvSpPr txBox="1"/>
          <p:nvPr>
            <p:ph idx="1" type="body"/>
          </p:nvPr>
        </p:nvSpPr>
        <p:spPr>
          <a:xfrm>
            <a:off x="4441783" y="2057400"/>
            <a:ext cx="6693061" cy="4038600"/>
          </a:xfrm>
          <a:prstGeom prst="rect">
            <a:avLst/>
          </a:prstGeom>
          <a:noFill/>
          <a:ln>
            <a:noFill/>
          </a:ln>
        </p:spPr>
        <p:txBody>
          <a:bodyPr anchorCtr="0" anchor="t" bIns="45700" lIns="91425" spcFirstLastPara="1" rIns="91425" wrap="square" tIns="45700">
            <a:normAutofit fontScale="92500" lnSpcReduction="10000"/>
          </a:bodyPr>
          <a:lstStyle/>
          <a:p>
            <a:pPr indent="-182880" lvl="0" marL="228600" rtl="0" algn="l">
              <a:lnSpc>
                <a:spcPct val="90000"/>
              </a:lnSpc>
              <a:spcBef>
                <a:spcPts val="0"/>
              </a:spcBef>
              <a:spcAft>
                <a:spcPts val="0"/>
              </a:spcAft>
              <a:buSzPct val="80000"/>
              <a:buChar char="•"/>
            </a:pPr>
            <a:r>
              <a:rPr lang="en-US" sz="3200">
                <a:solidFill>
                  <a:schemeClr val="dk1"/>
                </a:solidFill>
              </a:rPr>
              <a:t>In 1959, Cuba became a Communist country, led by Fidel Castro. This development brought the Cold War close to home because Cuba is 90 miles off the coast of Florida </a:t>
            </a:r>
            <a:endParaRPr/>
          </a:p>
          <a:p>
            <a:pPr indent="-182880" lvl="0" marL="228600" rtl="0" algn="l">
              <a:lnSpc>
                <a:spcPct val="90000"/>
              </a:lnSpc>
              <a:spcBef>
                <a:spcPts val="1400"/>
              </a:spcBef>
              <a:spcAft>
                <a:spcPts val="0"/>
              </a:spcAft>
              <a:buSzPct val="80000"/>
              <a:buChar char="•"/>
            </a:pPr>
            <a:r>
              <a:rPr lang="en-US" sz="3200">
                <a:solidFill>
                  <a:schemeClr val="dk1"/>
                </a:solidFill>
              </a:rPr>
              <a:t>John F. Kennedy was elected president in 1960 and oversaw two major events that involved Cuba:</a:t>
            </a:r>
            <a:endParaRPr/>
          </a:p>
          <a:p>
            <a:pPr indent="-182880" lvl="1" marL="457200" rtl="0" algn="l">
              <a:lnSpc>
                <a:spcPct val="90000"/>
              </a:lnSpc>
              <a:spcBef>
                <a:spcPts val="200"/>
              </a:spcBef>
              <a:spcAft>
                <a:spcPts val="0"/>
              </a:spcAft>
              <a:buSzPct val="80000"/>
              <a:buChar char="•"/>
            </a:pPr>
            <a:r>
              <a:rPr lang="en-US" sz="3000">
                <a:solidFill>
                  <a:schemeClr val="dk1"/>
                </a:solidFill>
              </a:rPr>
              <a:t> 1) the Bay of Pigs invasion</a:t>
            </a:r>
            <a:endParaRPr/>
          </a:p>
          <a:p>
            <a:pPr indent="-182880" lvl="1" marL="457200" rtl="0" algn="l">
              <a:lnSpc>
                <a:spcPct val="90000"/>
              </a:lnSpc>
              <a:spcBef>
                <a:spcPts val="600"/>
              </a:spcBef>
              <a:spcAft>
                <a:spcPts val="0"/>
              </a:spcAft>
              <a:buSzPct val="80000"/>
              <a:buChar char="•"/>
            </a:pPr>
            <a:r>
              <a:rPr lang="en-US" sz="3000">
                <a:solidFill>
                  <a:schemeClr val="dk1"/>
                </a:solidFill>
              </a:rPr>
              <a:t> 2) the Cuban Missile Crisis.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52">
                                            <p:txEl>
                                              <p:pRg end="0" st="0"/>
                                            </p:txEl>
                                          </p:spTgt>
                                        </p:tgtEl>
                                        <p:attrNameLst>
                                          <p:attrName>style.visibility</p:attrName>
                                        </p:attrNameLst>
                                      </p:cBhvr>
                                      <p:to>
                                        <p:strVal val="visible"/>
                                      </p:to>
                                    </p:set>
                                    <p:anim calcmode="lin" valueType="num">
                                      <p:cBhvr additive="base">
                                        <p:cTn dur="500"/>
                                        <p:tgtEl>
                                          <p:spTgt spid="25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52">
                                            <p:txEl>
                                              <p:pRg end="1" st="1"/>
                                            </p:txEl>
                                          </p:spTgt>
                                        </p:tgtEl>
                                        <p:attrNameLst>
                                          <p:attrName>style.visibility</p:attrName>
                                        </p:attrNameLst>
                                      </p:cBhvr>
                                      <p:to>
                                        <p:strVal val="visible"/>
                                      </p:to>
                                    </p:set>
                                    <p:anim calcmode="lin" valueType="num">
                                      <p:cBhvr additive="base">
                                        <p:cTn dur="500"/>
                                        <p:tgtEl>
                                          <p:spTgt spid="25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52">
                                            <p:txEl>
                                              <p:pRg end="2" st="2"/>
                                            </p:txEl>
                                          </p:spTgt>
                                        </p:tgtEl>
                                        <p:attrNameLst>
                                          <p:attrName>style.visibility</p:attrName>
                                        </p:attrNameLst>
                                      </p:cBhvr>
                                      <p:to>
                                        <p:strVal val="visible"/>
                                      </p:to>
                                    </p:set>
                                    <p:anim calcmode="lin" valueType="num">
                                      <p:cBhvr additive="base">
                                        <p:cTn dur="500"/>
                                        <p:tgtEl>
                                          <p:spTgt spid="25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52">
                                            <p:txEl>
                                              <p:pRg end="3" st="3"/>
                                            </p:txEl>
                                          </p:spTgt>
                                        </p:tgtEl>
                                        <p:attrNameLst>
                                          <p:attrName>style.visibility</p:attrName>
                                        </p:attrNameLst>
                                      </p:cBhvr>
                                      <p:to>
                                        <p:strVal val="visible"/>
                                      </p:to>
                                    </p:set>
                                    <p:anim calcmode="lin" valueType="num">
                                      <p:cBhvr additive="base">
                                        <p:cTn dur="500"/>
                                        <p:tgtEl>
                                          <p:spTgt spid="25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3"/>
          <p:cNvSpPr txBox="1"/>
          <p:nvPr>
            <p:ph type="title"/>
          </p:nvPr>
        </p:nvSpPr>
        <p:spPr>
          <a:xfrm>
            <a:off x="1158240" y="192505"/>
            <a:ext cx="9875520" cy="88231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orbel"/>
              <a:buNone/>
            </a:pPr>
            <a:r>
              <a:rPr b="1" lang="en-US" sz="4800">
                <a:solidFill>
                  <a:schemeClr val="dk1"/>
                </a:solidFill>
              </a:rPr>
              <a:t>Troubles in Cuba- Bay of Pigs Invasion</a:t>
            </a:r>
            <a:endParaRPr/>
          </a:p>
        </p:txBody>
      </p:sp>
      <p:pic>
        <p:nvPicPr>
          <p:cNvPr id="258" name="Google Shape;258;p23" title="Bay of Pigs Invasion"/>
          <p:cNvPicPr preferRelativeResize="0"/>
          <p:nvPr/>
        </p:nvPicPr>
        <p:blipFill rotWithShape="1">
          <a:blip r:embed="rId3">
            <a:alphaModFix/>
          </a:blip>
          <a:srcRect b="0" l="0" r="0" t="0"/>
          <a:stretch/>
        </p:blipFill>
        <p:spPr>
          <a:xfrm>
            <a:off x="657726" y="1074821"/>
            <a:ext cx="10796337" cy="539014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
                                        <p:tgtEl>
                                          <p:spTgt spid="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descr="Diagram, map&#10;&#10;Description automatically generated" id="263" name="Google Shape;263;p24"/>
          <p:cNvPicPr preferRelativeResize="0"/>
          <p:nvPr/>
        </p:nvPicPr>
        <p:blipFill rotWithShape="1">
          <a:blip r:embed="rId3">
            <a:alphaModFix/>
          </a:blip>
          <a:srcRect b="0" l="0" r="0" t="0"/>
          <a:stretch/>
        </p:blipFill>
        <p:spPr>
          <a:xfrm>
            <a:off x="1540399" y="346136"/>
            <a:ext cx="9111201" cy="5477147"/>
          </a:xfrm>
          <a:prstGeom prst="rect">
            <a:avLst/>
          </a:prstGeom>
          <a:noFill/>
          <a:ln>
            <a:noFill/>
          </a:ln>
        </p:spPr>
      </p:pic>
      <p:sp>
        <p:nvSpPr>
          <p:cNvPr id="264" name="Google Shape;264;p24"/>
          <p:cNvSpPr txBox="1"/>
          <p:nvPr/>
        </p:nvSpPr>
        <p:spPr>
          <a:xfrm>
            <a:off x="557810" y="5803978"/>
            <a:ext cx="1137751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000">
                <a:solidFill>
                  <a:srgbClr val="000000"/>
                </a:solidFill>
                <a:latin typeface="Lato"/>
                <a:ea typeface="Lato"/>
                <a:cs typeface="Lato"/>
                <a:sym typeface="Lato"/>
              </a:rPr>
              <a:t>Map of North and South America showing potential ranges of Soviet medium-range (MRBM) and intermediate-range ballistic missile (IRBM) from Cuba.</a:t>
            </a:r>
            <a:endParaRPr sz="2000">
              <a:solidFill>
                <a:schemeClr val="dk1"/>
              </a:solidFill>
              <a:latin typeface="Corbel"/>
              <a:ea typeface="Corbel"/>
              <a:cs typeface="Corbel"/>
              <a:sym typeface="Corbel"/>
            </a:endParaRPr>
          </a:p>
        </p:txBody>
      </p:sp>
    </p:spTree>
  </p:cSld>
  <p:clrMapOvr>
    <a:masterClrMapping/>
  </p:clrMapOvr>
  <mc:AlternateContent>
    <mc:Choice Requires="p14">
      <p:transition spd="slow" p14:dur="3000">
        <p14:shred dir="out"/>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5"/>
          <p:cNvSpPr txBox="1"/>
          <p:nvPr>
            <p:ph type="title"/>
          </p:nvPr>
        </p:nvSpPr>
        <p:spPr>
          <a:xfrm>
            <a:off x="1158240" y="256673"/>
            <a:ext cx="9875520" cy="57751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Font typeface="Corbel"/>
              <a:buNone/>
            </a:pPr>
            <a:r>
              <a:rPr lang="en-US" sz="3200">
                <a:solidFill>
                  <a:schemeClr val="dk1"/>
                </a:solidFill>
              </a:rPr>
              <a:t>The Cuban Crisis: An Overview- Newsreel </a:t>
            </a:r>
            <a:endParaRPr/>
          </a:p>
        </p:txBody>
      </p:sp>
      <p:pic>
        <p:nvPicPr>
          <p:cNvPr id="270" name="Google Shape;270;p25" title="The Cuban Crisis An Overview Newsreel"/>
          <p:cNvPicPr preferRelativeResize="0"/>
          <p:nvPr/>
        </p:nvPicPr>
        <p:blipFill rotWithShape="1">
          <a:blip r:embed="rId3">
            <a:alphaModFix/>
          </a:blip>
          <a:srcRect b="0" l="0" r="0" t="0"/>
          <a:stretch/>
        </p:blipFill>
        <p:spPr>
          <a:xfrm>
            <a:off x="545432" y="834189"/>
            <a:ext cx="11181347" cy="551848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
                                        <p:tgtEl>
                                          <p:spTgt spid="2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6"/>
          <p:cNvSpPr txBox="1"/>
          <p:nvPr>
            <p:ph type="title"/>
          </p:nvPr>
        </p:nvSpPr>
        <p:spPr>
          <a:xfrm>
            <a:off x="1140351" y="280738"/>
            <a:ext cx="9875520" cy="9224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b="1" lang="en-US">
                <a:solidFill>
                  <a:schemeClr val="dk1"/>
                </a:solidFill>
              </a:rPr>
              <a:t>Small Group Discussion</a:t>
            </a:r>
            <a:endParaRPr/>
          </a:p>
        </p:txBody>
      </p:sp>
      <p:sp>
        <p:nvSpPr>
          <p:cNvPr id="276" name="Google Shape;276;p26"/>
          <p:cNvSpPr txBox="1"/>
          <p:nvPr>
            <p:ph idx="1" type="body"/>
          </p:nvPr>
        </p:nvSpPr>
        <p:spPr>
          <a:xfrm>
            <a:off x="327016" y="1203158"/>
            <a:ext cx="11502189" cy="5374104"/>
          </a:xfrm>
          <a:prstGeom prst="rect">
            <a:avLst/>
          </a:prstGeom>
          <a:noFill/>
          <a:ln>
            <a:noFill/>
          </a:ln>
        </p:spPr>
        <p:txBody>
          <a:bodyPr anchorCtr="0" anchor="t" bIns="45700" lIns="91425" spcFirstLastPara="1" rIns="91425" wrap="square" tIns="45700">
            <a:normAutofit lnSpcReduction="10000"/>
          </a:bodyPr>
          <a:lstStyle/>
          <a:p>
            <a:pPr indent="-203200" lvl="0" marL="228600" rtl="0" algn="l">
              <a:lnSpc>
                <a:spcPct val="90000"/>
              </a:lnSpc>
              <a:spcBef>
                <a:spcPts val="0"/>
              </a:spcBef>
              <a:spcAft>
                <a:spcPts val="0"/>
              </a:spcAft>
              <a:buSzPts val="3200"/>
              <a:buChar char="•"/>
            </a:pPr>
            <a:r>
              <a:rPr lang="en-US" sz="4000">
                <a:solidFill>
                  <a:schemeClr val="dk1"/>
                </a:solidFill>
              </a:rPr>
              <a:t>Based off the map and the newsreel, explain why this might have caused increased levels of fear for Americans.</a:t>
            </a:r>
            <a:endParaRPr/>
          </a:p>
          <a:p>
            <a:pPr indent="0" lvl="0" marL="228600" rtl="0" algn="l">
              <a:lnSpc>
                <a:spcPct val="90000"/>
              </a:lnSpc>
              <a:spcBef>
                <a:spcPts val="1400"/>
              </a:spcBef>
              <a:spcAft>
                <a:spcPts val="0"/>
              </a:spcAft>
              <a:buSzPts val="3200"/>
              <a:buNone/>
            </a:pPr>
            <a:r>
              <a:t/>
            </a:r>
            <a:endParaRPr sz="4000">
              <a:solidFill>
                <a:schemeClr val="dk1"/>
              </a:solidFill>
            </a:endParaRPr>
          </a:p>
          <a:p>
            <a:pPr indent="-203200" lvl="0" marL="228600" rtl="0" algn="l">
              <a:lnSpc>
                <a:spcPct val="90000"/>
              </a:lnSpc>
              <a:spcBef>
                <a:spcPts val="1400"/>
              </a:spcBef>
              <a:spcAft>
                <a:spcPts val="0"/>
              </a:spcAft>
              <a:buSzPts val="3200"/>
              <a:buChar char="•"/>
            </a:pPr>
            <a:r>
              <a:rPr lang="en-US" sz="4000">
                <a:solidFill>
                  <a:schemeClr val="dk1"/>
                </a:solidFill>
              </a:rPr>
              <a:t>Possible Answers:</a:t>
            </a:r>
            <a:endParaRPr/>
          </a:p>
          <a:p>
            <a:pPr indent="-193040" lvl="1" marL="457200" rtl="0" algn="l">
              <a:lnSpc>
                <a:spcPct val="90000"/>
              </a:lnSpc>
              <a:spcBef>
                <a:spcPts val="200"/>
              </a:spcBef>
              <a:spcAft>
                <a:spcPts val="0"/>
              </a:spcAft>
              <a:buSzPts val="3040"/>
              <a:buChar char="•"/>
            </a:pPr>
            <a:r>
              <a:rPr lang="en-US" sz="3800">
                <a:solidFill>
                  <a:schemeClr val="dk1"/>
                </a:solidFill>
              </a:rPr>
              <a:t>Cubans’ “Bosses [are] in the Kremlin” (newsreel)</a:t>
            </a:r>
            <a:endParaRPr/>
          </a:p>
          <a:p>
            <a:pPr indent="-193040" lvl="1" marL="457200" rtl="0" algn="l">
              <a:lnSpc>
                <a:spcPct val="90000"/>
              </a:lnSpc>
              <a:spcBef>
                <a:spcPts val="600"/>
              </a:spcBef>
              <a:spcAft>
                <a:spcPts val="0"/>
              </a:spcAft>
              <a:buSzPts val="3040"/>
              <a:buChar char="•"/>
            </a:pPr>
            <a:r>
              <a:rPr lang="en-US" sz="3800">
                <a:solidFill>
                  <a:schemeClr val="dk1"/>
                </a:solidFill>
              </a:rPr>
              <a:t>Cuba is drafting children to serve in the military</a:t>
            </a:r>
            <a:endParaRPr/>
          </a:p>
          <a:p>
            <a:pPr indent="-193040" lvl="1" marL="457200" rtl="0" algn="l">
              <a:lnSpc>
                <a:spcPct val="90000"/>
              </a:lnSpc>
              <a:spcBef>
                <a:spcPts val="600"/>
              </a:spcBef>
              <a:spcAft>
                <a:spcPts val="0"/>
              </a:spcAft>
              <a:buSzPts val="3040"/>
              <a:buChar char="•"/>
            </a:pPr>
            <a:r>
              <a:rPr lang="en-US" sz="3800">
                <a:solidFill>
                  <a:schemeClr val="dk1"/>
                </a:solidFill>
              </a:rPr>
              <a:t>Cubans are holding rallies and expressing anger at JFK</a:t>
            </a:r>
            <a:endParaRPr/>
          </a:p>
          <a:p>
            <a:pPr indent="-193040" lvl="1" marL="457200" rtl="0" algn="l">
              <a:lnSpc>
                <a:spcPct val="90000"/>
              </a:lnSpc>
              <a:spcBef>
                <a:spcPts val="600"/>
              </a:spcBef>
              <a:spcAft>
                <a:spcPts val="0"/>
              </a:spcAft>
              <a:buSzPts val="3040"/>
              <a:buChar char="•"/>
            </a:pPr>
            <a:r>
              <a:rPr lang="en-US" sz="3800">
                <a:solidFill>
                  <a:schemeClr val="dk1"/>
                </a:solidFill>
              </a:rPr>
              <a:t>Missile and airstrikes can easily reach the US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0" st="0"/>
                                            </p:txEl>
                                          </p:spTgt>
                                        </p:tgtEl>
                                        <p:attrNameLst>
                                          <p:attrName>style.visibility</p:attrName>
                                        </p:attrNameLst>
                                      </p:cBhvr>
                                      <p:to>
                                        <p:strVal val="visible"/>
                                      </p:to>
                                    </p:set>
                                    <p:anim calcmode="lin" valueType="num">
                                      <p:cBhvr additive="base">
                                        <p:cTn dur="500"/>
                                        <p:tgtEl>
                                          <p:spTgt spid="27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1" st="1"/>
                                            </p:txEl>
                                          </p:spTgt>
                                        </p:tgtEl>
                                        <p:attrNameLst>
                                          <p:attrName>style.visibility</p:attrName>
                                        </p:attrNameLst>
                                      </p:cBhvr>
                                      <p:to>
                                        <p:strVal val="visible"/>
                                      </p:to>
                                    </p:set>
                                    <p:anim calcmode="lin" valueType="num">
                                      <p:cBhvr additive="base">
                                        <p:cTn dur="500"/>
                                        <p:tgtEl>
                                          <p:spTgt spid="276">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2" st="2"/>
                                            </p:txEl>
                                          </p:spTgt>
                                        </p:tgtEl>
                                        <p:attrNameLst>
                                          <p:attrName>style.visibility</p:attrName>
                                        </p:attrNameLst>
                                      </p:cBhvr>
                                      <p:to>
                                        <p:strVal val="visible"/>
                                      </p:to>
                                    </p:set>
                                    <p:anim calcmode="lin" valueType="num">
                                      <p:cBhvr additive="base">
                                        <p:cTn dur="500"/>
                                        <p:tgtEl>
                                          <p:spTgt spid="276">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3" st="3"/>
                                            </p:txEl>
                                          </p:spTgt>
                                        </p:tgtEl>
                                        <p:attrNameLst>
                                          <p:attrName>style.visibility</p:attrName>
                                        </p:attrNameLst>
                                      </p:cBhvr>
                                      <p:to>
                                        <p:strVal val="visible"/>
                                      </p:to>
                                    </p:set>
                                    <p:anim calcmode="lin" valueType="num">
                                      <p:cBhvr additive="base">
                                        <p:cTn dur="500"/>
                                        <p:tgtEl>
                                          <p:spTgt spid="276">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4" st="4"/>
                                            </p:txEl>
                                          </p:spTgt>
                                        </p:tgtEl>
                                        <p:attrNameLst>
                                          <p:attrName>style.visibility</p:attrName>
                                        </p:attrNameLst>
                                      </p:cBhvr>
                                      <p:to>
                                        <p:strVal val="visible"/>
                                      </p:to>
                                    </p:set>
                                    <p:anim calcmode="lin" valueType="num">
                                      <p:cBhvr additive="base">
                                        <p:cTn dur="500"/>
                                        <p:tgtEl>
                                          <p:spTgt spid="276">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5" st="5"/>
                                            </p:txEl>
                                          </p:spTgt>
                                        </p:tgtEl>
                                        <p:attrNameLst>
                                          <p:attrName>style.visibility</p:attrName>
                                        </p:attrNameLst>
                                      </p:cBhvr>
                                      <p:to>
                                        <p:strVal val="visible"/>
                                      </p:to>
                                    </p:set>
                                    <p:anim calcmode="lin" valueType="num">
                                      <p:cBhvr additive="base">
                                        <p:cTn dur="500"/>
                                        <p:tgtEl>
                                          <p:spTgt spid="276">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76">
                                            <p:txEl>
                                              <p:pRg end="6" st="6"/>
                                            </p:txEl>
                                          </p:spTgt>
                                        </p:tgtEl>
                                        <p:attrNameLst>
                                          <p:attrName>style.visibility</p:attrName>
                                        </p:attrNameLst>
                                      </p:cBhvr>
                                      <p:to>
                                        <p:strVal val="visible"/>
                                      </p:to>
                                    </p:set>
                                    <p:anim calcmode="lin" valueType="num">
                                      <p:cBhvr additive="base">
                                        <p:cTn dur="500"/>
                                        <p:tgtEl>
                                          <p:spTgt spid="276">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lang="en-US">
                <a:solidFill>
                  <a:schemeClr val="dk1"/>
                </a:solidFill>
              </a:rPr>
              <a:t>Cuban Missile Crisis </a:t>
            </a:r>
            <a:br>
              <a:rPr lang="en-US">
                <a:solidFill>
                  <a:schemeClr val="dk1"/>
                </a:solidFill>
              </a:rPr>
            </a:br>
            <a:r>
              <a:rPr lang="en-US">
                <a:solidFill>
                  <a:schemeClr val="dk1"/>
                </a:solidFill>
              </a:rPr>
              <a:t>Document Investigation</a:t>
            </a:r>
            <a:endParaRPr/>
          </a:p>
        </p:txBody>
      </p:sp>
      <p:sp>
        <p:nvSpPr>
          <p:cNvPr id="282" name="Google Shape;282;p27"/>
          <p:cNvSpPr txBox="1"/>
          <p:nvPr>
            <p:ph idx="1" type="body"/>
          </p:nvPr>
        </p:nvSpPr>
        <p:spPr>
          <a:xfrm>
            <a:off x="609600" y="2057400"/>
            <a:ext cx="11101137" cy="4038600"/>
          </a:xfrm>
          <a:prstGeom prst="rect">
            <a:avLst/>
          </a:prstGeom>
          <a:noFill/>
          <a:ln>
            <a:noFill/>
          </a:ln>
        </p:spPr>
        <p:txBody>
          <a:bodyPr anchorCtr="0" anchor="t" bIns="45700" lIns="91425" spcFirstLastPara="1" rIns="91425" wrap="square" tIns="45700">
            <a:normAutofit/>
          </a:bodyPr>
          <a:lstStyle/>
          <a:p>
            <a:pPr indent="-514350" lvl="0" marL="560070" rtl="0" algn="l">
              <a:lnSpc>
                <a:spcPct val="90000"/>
              </a:lnSpc>
              <a:spcBef>
                <a:spcPts val="0"/>
              </a:spcBef>
              <a:spcAft>
                <a:spcPts val="0"/>
              </a:spcAft>
              <a:buClr>
                <a:schemeClr val="dk1"/>
              </a:buClr>
              <a:buSzPts val="2240"/>
              <a:buFont typeface="Corbel"/>
              <a:buAutoNum type="arabicPeriod"/>
            </a:pPr>
            <a:r>
              <a:rPr lang="en-US" sz="2800">
                <a:solidFill>
                  <a:schemeClr val="dk1"/>
                </a:solidFill>
              </a:rPr>
              <a:t>Watch:</a:t>
            </a:r>
            <a:endParaRPr/>
          </a:p>
          <a:p>
            <a:pPr indent="-182880" lvl="1" marL="457200" rtl="0" algn="l">
              <a:lnSpc>
                <a:spcPct val="90000"/>
              </a:lnSpc>
              <a:spcBef>
                <a:spcPts val="200"/>
              </a:spcBef>
              <a:spcAft>
                <a:spcPts val="0"/>
              </a:spcAft>
              <a:buClr>
                <a:srgbClr val="FF0000"/>
              </a:buClr>
              <a:buSzPts val="1600"/>
              <a:buChar char="•"/>
            </a:pPr>
            <a:r>
              <a:rPr lang="en-US" u="sng">
                <a:solidFill>
                  <a:srgbClr val="FF0000"/>
                </a:solidFill>
                <a:hlinkClick r:id="rId3">
                  <a:extLst>
                    <a:ext uri="{A12FA001-AC4F-418D-AE19-62706E023703}">
                      <ahyp:hlinkClr val="tx"/>
                    </a:ext>
                  </a:extLst>
                </a:hlinkClick>
              </a:rPr>
              <a:t>https://florida.pbslearningmedia.org/resource/742c0c13-f717-4e49-843a-066fb3ec208a/cuban-missile-crisis-three-men-go-to-war-clip-1</a:t>
            </a:r>
            <a:r>
              <a:rPr lang="en-US" sz="1600" u="sng">
                <a:solidFill>
                  <a:srgbClr val="FF0000"/>
                </a:solidFill>
                <a:hlinkClick r:id="rId4">
                  <a:extLst>
                    <a:ext uri="{A12FA001-AC4F-418D-AE19-62706E023703}">
                      <ahyp:hlinkClr val="tx"/>
                    </a:ext>
                  </a:extLst>
                </a:hlinkClick>
              </a:rPr>
              <a:t>/</a:t>
            </a:r>
            <a:r>
              <a:rPr lang="en-US" sz="1600">
                <a:solidFill>
                  <a:srgbClr val="FF0000"/>
                </a:solidFill>
              </a:rPr>
              <a:t> </a:t>
            </a:r>
            <a:endParaRPr/>
          </a:p>
          <a:p>
            <a:pPr indent="-514350" lvl="0" marL="560070" rtl="0" algn="l">
              <a:lnSpc>
                <a:spcPct val="90000"/>
              </a:lnSpc>
              <a:spcBef>
                <a:spcPts val="1800"/>
              </a:spcBef>
              <a:spcAft>
                <a:spcPts val="0"/>
              </a:spcAft>
              <a:buClr>
                <a:schemeClr val="dk1"/>
              </a:buClr>
              <a:buSzPts val="2240"/>
              <a:buFont typeface="Corbel"/>
              <a:buAutoNum type="arabicPeriod"/>
            </a:pPr>
            <a:r>
              <a:rPr lang="en-US" sz="2800">
                <a:solidFill>
                  <a:schemeClr val="dk1"/>
                </a:solidFill>
              </a:rPr>
              <a:t>Read the textbook excerpt discuss the following questions: </a:t>
            </a:r>
            <a:endParaRPr/>
          </a:p>
          <a:p>
            <a:pPr indent="-182880" lvl="1" marL="457200" rtl="0" algn="l">
              <a:lnSpc>
                <a:spcPct val="90000"/>
              </a:lnSpc>
              <a:spcBef>
                <a:spcPts val="200"/>
              </a:spcBef>
              <a:spcAft>
                <a:spcPts val="0"/>
              </a:spcAft>
              <a:buClr>
                <a:schemeClr val="dk1"/>
              </a:buClr>
              <a:buSzPts val="1920"/>
              <a:buChar char="•"/>
            </a:pPr>
            <a:r>
              <a:rPr lang="en-US" sz="2400">
                <a:solidFill>
                  <a:schemeClr val="dk1"/>
                </a:solidFill>
              </a:rPr>
              <a:t>According to the text, why did the Soviets pull the missiles out of Cuba?</a:t>
            </a:r>
            <a:endParaRPr/>
          </a:p>
          <a:p>
            <a:pPr indent="-182880" lvl="1" marL="457200" rtl="0" algn="l">
              <a:lnSpc>
                <a:spcPct val="90000"/>
              </a:lnSpc>
              <a:spcBef>
                <a:spcPts val="600"/>
              </a:spcBef>
              <a:spcAft>
                <a:spcPts val="0"/>
              </a:spcAft>
              <a:buClr>
                <a:schemeClr val="dk1"/>
              </a:buClr>
              <a:buSzPts val="1920"/>
              <a:buChar char="•"/>
            </a:pPr>
            <a:r>
              <a:rPr lang="en-US" sz="2400">
                <a:solidFill>
                  <a:schemeClr val="dk1"/>
                </a:solidFill>
              </a:rPr>
              <a:t>Who does the text most credit with ending the crisis?</a:t>
            </a:r>
            <a:endParaRPr/>
          </a:p>
          <a:p>
            <a:pPr indent="-514350" lvl="0" marL="560070" rtl="0" algn="l">
              <a:lnSpc>
                <a:spcPct val="90000"/>
              </a:lnSpc>
              <a:spcBef>
                <a:spcPts val="1800"/>
              </a:spcBef>
              <a:spcAft>
                <a:spcPts val="0"/>
              </a:spcAft>
              <a:buClr>
                <a:srgbClr val="0C0C0C"/>
              </a:buClr>
              <a:buSzPts val="2240"/>
              <a:buFont typeface="Corbel"/>
              <a:buAutoNum type="arabicPeriod"/>
            </a:pPr>
            <a:r>
              <a:rPr lang="en-US" sz="2800">
                <a:solidFill>
                  <a:schemeClr val="dk1"/>
                </a:solidFill>
              </a:rPr>
              <a:t>Read Cuban Missile Crisis Documents A-C answer the guiding questions with your small group</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0" st="0"/>
                                            </p:txEl>
                                          </p:spTgt>
                                        </p:tgtEl>
                                        <p:attrNameLst>
                                          <p:attrName>style.visibility</p:attrName>
                                        </p:attrNameLst>
                                      </p:cBhvr>
                                      <p:to>
                                        <p:strVal val="visible"/>
                                      </p:to>
                                    </p:set>
                                    <p:anim calcmode="lin" valueType="num">
                                      <p:cBhvr additive="base">
                                        <p:cTn dur="500"/>
                                        <p:tgtEl>
                                          <p:spTgt spid="28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1" st="1"/>
                                            </p:txEl>
                                          </p:spTgt>
                                        </p:tgtEl>
                                        <p:attrNameLst>
                                          <p:attrName>style.visibility</p:attrName>
                                        </p:attrNameLst>
                                      </p:cBhvr>
                                      <p:to>
                                        <p:strVal val="visible"/>
                                      </p:to>
                                    </p:set>
                                    <p:anim calcmode="lin" valueType="num">
                                      <p:cBhvr additive="base">
                                        <p:cTn dur="500"/>
                                        <p:tgtEl>
                                          <p:spTgt spid="28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2" st="2"/>
                                            </p:txEl>
                                          </p:spTgt>
                                        </p:tgtEl>
                                        <p:attrNameLst>
                                          <p:attrName>style.visibility</p:attrName>
                                        </p:attrNameLst>
                                      </p:cBhvr>
                                      <p:to>
                                        <p:strVal val="visible"/>
                                      </p:to>
                                    </p:set>
                                    <p:anim calcmode="lin" valueType="num">
                                      <p:cBhvr additive="base">
                                        <p:cTn dur="500"/>
                                        <p:tgtEl>
                                          <p:spTgt spid="28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3" st="3"/>
                                            </p:txEl>
                                          </p:spTgt>
                                        </p:tgtEl>
                                        <p:attrNameLst>
                                          <p:attrName>style.visibility</p:attrName>
                                        </p:attrNameLst>
                                      </p:cBhvr>
                                      <p:to>
                                        <p:strVal val="visible"/>
                                      </p:to>
                                    </p:set>
                                    <p:anim calcmode="lin" valueType="num">
                                      <p:cBhvr additive="base">
                                        <p:cTn dur="500"/>
                                        <p:tgtEl>
                                          <p:spTgt spid="28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4" st="4"/>
                                            </p:txEl>
                                          </p:spTgt>
                                        </p:tgtEl>
                                        <p:attrNameLst>
                                          <p:attrName>style.visibility</p:attrName>
                                        </p:attrNameLst>
                                      </p:cBhvr>
                                      <p:to>
                                        <p:strVal val="visible"/>
                                      </p:to>
                                    </p:set>
                                    <p:anim calcmode="lin" valueType="num">
                                      <p:cBhvr additive="base">
                                        <p:cTn dur="500"/>
                                        <p:tgtEl>
                                          <p:spTgt spid="282">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2">
                                            <p:txEl>
                                              <p:pRg end="5" st="5"/>
                                            </p:txEl>
                                          </p:spTgt>
                                        </p:tgtEl>
                                        <p:attrNameLst>
                                          <p:attrName>style.visibility</p:attrName>
                                        </p:attrNameLst>
                                      </p:cBhvr>
                                      <p:to>
                                        <p:strVal val="visible"/>
                                      </p:to>
                                    </p:set>
                                    <p:anim calcmode="lin" valueType="num">
                                      <p:cBhvr additive="base">
                                        <p:cTn dur="500"/>
                                        <p:tgtEl>
                                          <p:spTgt spid="282">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28"/>
          <p:cNvSpPr txBox="1"/>
          <p:nvPr>
            <p:ph type="title"/>
          </p:nvPr>
        </p:nvSpPr>
        <p:spPr>
          <a:xfrm>
            <a:off x="1383631" y="136358"/>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orbel"/>
              <a:buNone/>
            </a:pPr>
            <a:r>
              <a:rPr lang="en-US" sz="4800">
                <a:solidFill>
                  <a:schemeClr val="dk1"/>
                </a:solidFill>
              </a:rPr>
              <a:t>Cuban Missile Crisis </a:t>
            </a:r>
            <a:br>
              <a:rPr lang="en-US" sz="4800">
                <a:solidFill>
                  <a:schemeClr val="dk1"/>
                </a:solidFill>
              </a:rPr>
            </a:br>
            <a:r>
              <a:rPr lang="en-US" sz="4800">
                <a:solidFill>
                  <a:schemeClr val="dk1"/>
                </a:solidFill>
              </a:rPr>
              <a:t>Document Investigation</a:t>
            </a:r>
            <a:endParaRPr/>
          </a:p>
        </p:txBody>
      </p:sp>
      <p:sp>
        <p:nvSpPr>
          <p:cNvPr id="288" name="Google Shape;288;p28"/>
          <p:cNvSpPr txBox="1"/>
          <p:nvPr>
            <p:ph idx="1" type="body"/>
          </p:nvPr>
        </p:nvSpPr>
        <p:spPr>
          <a:xfrm>
            <a:off x="224589" y="1331495"/>
            <a:ext cx="11823031" cy="5390147"/>
          </a:xfrm>
          <a:prstGeom prst="rect">
            <a:avLst/>
          </a:prstGeom>
          <a:noFill/>
          <a:ln>
            <a:noFill/>
          </a:ln>
        </p:spPr>
        <p:txBody>
          <a:bodyPr anchorCtr="0" anchor="t" bIns="45700" lIns="91425" spcFirstLastPara="1" rIns="91425" wrap="square" tIns="45700">
            <a:normAutofit fontScale="92500"/>
          </a:bodyPr>
          <a:lstStyle/>
          <a:p>
            <a:pPr indent="0" lvl="0" marL="45720" rtl="0" algn="l">
              <a:lnSpc>
                <a:spcPct val="90000"/>
              </a:lnSpc>
              <a:spcBef>
                <a:spcPts val="0"/>
              </a:spcBef>
              <a:spcAft>
                <a:spcPts val="0"/>
              </a:spcAft>
              <a:buSzPct val="79999"/>
              <a:buNone/>
            </a:pPr>
            <a:r>
              <a:rPr b="1" lang="en-US" sz="3600" u="sng">
                <a:solidFill>
                  <a:schemeClr val="dk1"/>
                </a:solidFill>
              </a:rPr>
              <a:t>Debrief</a:t>
            </a:r>
            <a:r>
              <a:rPr lang="en-US" sz="3600">
                <a:solidFill>
                  <a:schemeClr val="dk1"/>
                </a:solidFill>
              </a:rPr>
              <a:t>:</a:t>
            </a:r>
            <a:endParaRPr/>
          </a:p>
          <a:p>
            <a:pPr indent="-182880" lvl="0" marL="228600" rtl="0" algn="l">
              <a:lnSpc>
                <a:spcPct val="90000"/>
              </a:lnSpc>
              <a:spcBef>
                <a:spcPts val="1400"/>
              </a:spcBef>
              <a:spcAft>
                <a:spcPts val="0"/>
              </a:spcAft>
              <a:buSzPct val="79999"/>
              <a:buChar char="•"/>
            </a:pPr>
            <a:r>
              <a:rPr lang="en-US" sz="3600">
                <a:solidFill>
                  <a:schemeClr val="dk1"/>
                </a:solidFill>
              </a:rPr>
              <a:t>According to these documents, what deal did the U.S. strike with the U.S.S.R.? </a:t>
            </a:r>
            <a:endParaRPr/>
          </a:p>
          <a:p>
            <a:pPr indent="-182880" lvl="0" marL="228600" rtl="0" algn="l">
              <a:lnSpc>
                <a:spcPct val="90000"/>
              </a:lnSpc>
              <a:spcBef>
                <a:spcPts val="1400"/>
              </a:spcBef>
              <a:spcAft>
                <a:spcPts val="0"/>
              </a:spcAft>
              <a:buSzPct val="79999"/>
              <a:buChar char="•"/>
            </a:pPr>
            <a:r>
              <a:rPr lang="en-US" sz="3600">
                <a:solidFill>
                  <a:schemeClr val="dk1"/>
                </a:solidFill>
              </a:rPr>
              <a:t> Why was this deal kept secret?</a:t>
            </a:r>
            <a:endParaRPr/>
          </a:p>
          <a:p>
            <a:pPr indent="-182880" lvl="0" marL="228600" rtl="0" algn="l">
              <a:lnSpc>
                <a:spcPct val="90000"/>
              </a:lnSpc>
              <a:spcBef>
                <a:spcPts val="1400"/>
              </a:spcBef>
              <a:spcAft>
                <a:spcPts val="0"/>
              </a:spcAft>
              <a:buSzPct val="79999"/>
              <a:buChar char="•"/>
            </a:pPr>
            <a:r>
              <a:rPr lang="en-US" sz="3600">
                <a:solidFill>
                  <a:schemeClr val="dk1"/>
                </a:solidFill>
              </a:rPr>
              <a:t>Is this deal mentioned in the classroom textbook?</a:t>
            </a:r>
            <a:endParaRPr/>
          </a:p>
          <a:p>
            <a:pPr indent="-182880" lvl="0" marL="228600" rtl="0" algn="l">
              <a:lnSpc>
                <a:spcPct val="90000"/>
              </a:lnSpc>
              <a:spcBef>
                <a:spcPts val="1400"/>
              </a:spcBef>
              <a:spcAft>
                <a:spcPts val="0"/>
              </a:spcAft>
              <a:buSzPct val="79999"/>
              <a:buChar char="•"/>
            </a:pPr>
            <a:r>
              <a:rPr lang="en-US" sz="3600">
                <a:solidFill>
                  <a:schemeClr val="dk1"/>
                </a:solidFill>
              </a:rPr>
              <a:t>Why might the textbook not have mentioned this deal? </a:t>
            </a:r>
            <a:endParaRPr/>
          </a:p>
          <a:p>
            <a:pPr indent="-182880" lvl="0" marL="228600" rtl="0" algn="l">
              <a:lnSpc>
                <a:spcPct val="90000"/>
              </a:lnSpc>
              <a:spcBef>
                <a:spcPts val="1400"/>
              </a:spcBef>
              <a:spcAft>
                <a:spcPts val="0"/>
              </a:spcAft>
              <a:buSzPct val="79999"/>
              <a:buChar char="•"/>
            </a:pPr>
            <a:r>
              <a:rPr lang="en-US" sz="3600">
                <a:solidFill>
                  <a:schemeClr val="dk1"/>
                </a:solidFill>
              </a:rPr>
              <a:t>Who seems more scared or on the defensive in these documents?</a:t>
            </a:r>
            <a:endParaRPr/>
          </a:p>
          <a:p>
            <a:pPr indent="-182880" lvl="0" marL="228600" rtl="0" algn="l">
              <a:lnSpc>
                <a:spcPct val="90000"/>
              </a:lnSpc>
              <a:spcBef>
                <a:spcPts val="1400"/>
              </a:spcBef>
              <a:spcAft>
                <a:spcPts val="0"/>
              </a:spcAft>
              <a:buSzPct val="79999"/>
              <a:buChar char="•"/>
            </a:pPr>
            <a:r>
              <a:rPr lang="en-US" sz="3600">
                <a:solidFill>
                  <a:schemeClr val="dk1"/>
                </a:solidFill>
              </a:rPr>
              <a:t>What does this event show you about how people felt during the Cold War?</a:t>
            </a:r>
            <a:endParaRPr sz="44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0" st="0"/>
                                            </p:txEl>
                                          </p:spTgt>
                                        </p:tgtEl>
                                        <p:attrNameLst>
                                          <p:attrName>style.visibility</p:attrName>
                                        </p:attrNameLst>
                                      </p:cBhvr>
                                      <p:to>
                                        <p:strVal val="visible"/>
                                      </p:to>
                                    </p:set>
                                    <p:anim calcmode="lin" valueType="num">
                                      <p:cBhvr additive="base">
                                        <p:cTn dur="500"/>
                                        <p:tgtEl>
                                          <p:spTgt spid="288">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1" st="1"/>
                                            </p:txEl>
                                          </p:spTgt>
                                        </p:tgtEl>
                                        <p:attrNameLst>
                                          <p:attrName>style.visibility</p:attrName>
                                        </p:attrNameLst>
                                      </p:cBhvr>
                                      <p:to>
                                        <p:strVal val="visible"/>
                                      </p:to>
                                    </p:set>
                                    <p:anim calcmode="lin" valueType="num">
                                      <p:cBhvr additive="base">
                                        <p:cTn dur="500"/>
                                        <p:tgtEl>
                                          <p:spTgt spid="288">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2" st="2"/>
                                            </p:txEl>
                                          </p:spTgt>
                                        </p:tgtEl>
                                        <p:attrNameLst>
                                          <p:attrName>style.visibility</p:attrName>
                                        </p:attrNameLst>
                                      </p:cBhvr>
                                      <p:to>
                                        <p:strVal val="visible"/>
                                      </p:to>
                                    </p:set>
                                    <p:anim calcmode="lin" valueType="num">
                                      <p:cBhvr additive="base">
                                        <p:cTn dur="500"/>
                                        <p:tgtEl>
                                          <p:spTgt spid="288">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3" st="3"/>
                                            </p:txEl>
                                          </p:spTgt>
                                        </p:tgtEl>
                                        <p:attrNameLst>
                                          <p:attrName>style.visibility</p:attrName>
                                        </p:attrNameLst>
                                      </p:cBhvr>
                                      <p:to>
                                        <p:strVal val="visible"/>
                                      </p:to>
                                    </p:set>
                                    <p:anim calcmode="lin" valueType="num">
                                      <p:cBhvr additive="base">
                                        <p:cTn dur="500"/>
                                        <p:tgtEl>
                                          <p:spTgt spid="288">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4" st="4"/>
                                            </p:txEl>
                                          </p:spTgt>
                                        </p:tgtEl>
                                        <p:attrNameLst>
                                          <p:attrName>style.visibility</p:attrName>
                                        </p:attrNameLst>
                                      </p:cBhvr>
                                      <p:to>
                                        <p:strVal val="visible"/>
                                      </p:to>
                                    </p:set>
                                    <p:anim calcmode="lin" valueType="num">
                                      <p:cBhvr additive="base">
                                        <p:cTn dur="500"/>
                                        <p:tgtEl>
                                          <p:spTgt spid="288">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5" st="5"/>
                                            </p:txEl>
                                          </p:spTgt>
                                        </p:tgtEl>
                                        <p:attrNameLst>
                                          <p:attrName>style.visibility</p:attrName>
                                        </p:attrNameLst>
                                      </p:cBhvr>
                                      <p:to>
                                        <p:strVal val="visible"/>
                                      </p:to>
                                    </p:set>
                                    <p:anim calcmode="lin" valueType="num">
                                      <p:cBhvr additive="base">
                                        <p:cTn dur="500"/>
                                        <p:tgtEl>
                                          <p:spTgt spid="288">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8">
                                            <p:txEl>
                                              <p:pRg end="6" st="6"/>
                                            </p:txEl>
                                          </p:spTgt>
                                        </p:tgtEl>
                                        <p:attrNameLst>
                                          <p:attrName>style.visibility</p:attrName>
                                        </p:attrNameLst>
                                      </p:cBhvr>
                                      <p:to>
                                        <p:strVal val="visible"/>
                                      </p:to>
                                    </p:set>
                                    <p:anim calcmode="lin" valueType="num">
                                      <p:cBhvr additive="base">
                                        <p:cTn dur="500"/>
                                        <p:tgtEl>
                                          <p:spTgt spid="288">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2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Arial"/>
              <a:buNone/>
            </a:pPr>
            <a:r>
              <a:rPr b="1" lang="en-US" sz="6600">
                <a:solidFill>
                  <a:schemeClr val="dk1"/>
                </a:solidFill>
                <a:latin typeface="Arial"/>
                <a:ea typeface="Arial"/>
                <a:cs typeface="Arial"/>
                <a:sym typeface="Arial"/>
              </a:rPr>
              <a:t>Evaluate the President</a:t>
            </a:r>
            <a:endParaRPr/>
          </a:p>
        </p:txBody>
      </p:sp>
      <p:sp>
        <p:nvSpPr>
          <p:cNvPr id="294" name="Google Shape;294;p29"/>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2560"/>
              <a:buChar char="•"/>
            </a:pPr>
            <a:r>
              <a:rPr b="0" i="0" lang="en-US" sz="3200">
                <a:solidFill>
                  <a:srgbClr val="152D39"/>
                </a:solidFill>
                <a:latin typeface="Arial"/>
                <a:ea typeface="Arial"/>
                <a:cs typeface="Arial"/>
                <a:sym typeface="Arial"/>
              </a:rPr>
              <a:t>What grade (A, B, C, D, or F) would you give President Kennedy when it came to his handling of the Cold War?  Be prepared to defend your position using specific examples.</a:t>
            </a:r>
            <a:endParaRPr sz="3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3"/>
          <p:cNvSpPr txBox="1"/>
          <p:nvPr>
            <p:ph type="title"/>
          </p:nvPr>
        </p:nvSpPr>
        <p:spPr>
          <a:xfrm>
            <a:off x="381000" y="416560"/>
            <a:ext cx="7048500" cy="1356360"/>
          </a:xfrm>
          <a:prstGeom prst="rect">
            <a:avLst/>
          </a:prstGeom>
          <a:solidFill>
            <a:srgbClr val="FCECD8"/>
          </a:solidFill>
          <a:ln cap="flat" cmpd="sng" w="57150">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orbel"/>
              <a:buNone/>
            </a:pPr>
            <a:r>
              <a:rPr b="1" lang="en-US" sz="6000">
                <a:solidFill>
                  <a:schemeClr val="dk1"/>
                </a:solidFill>
              </a:rPr>
              <a:t>The Election of 1960</a:t>
            </a:r>
            <a:endParaRPr/>
          </a:p>
        </p:txBody>
      </p:sp>
      <p:sp>
        <p:nvSpPr>
          <p:cNvPr id="108" name="Google Shape;108;p3"/>
          <p:cNvSpPr txBox="1"/>
          <p:nvPr>
            <p:ph idx="1" type="body"/>
          </p:nvPr>
        </p:nvSpPr>
        <p:spPr>
          <a:xfrm>
            <a:off x="381000" y="1899920"/>
            <a:ext cx="7048500" cy="4470400"/>
          </a:xfrm>
          <a:prstGeom prst="rect">
            <a:avLst/>
          </a:prstGeom>
          <a:solidFill>
            <a:srgbClr val="CBD7E6"/>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fontScale="92500"/>
          </a:bodyPr>
          <a:lstStyle/>
          <a:p>
            <a:pPr indent="-182880" lvl="0" marL="228600" rtl="0" algn="l">
              <a:lnSpc>
                <a:spcPct val="90000"/>
              </a:lnSpc>
              <a:spcBef>
                <a:spcPts val="0"/>
              </a:spcBef>
              <a:spcAft>
                <a:spcPts val="0"/>
              </a:spcAft>
              <a:buSzPct val="80000"/>
              <a:buFont typeface="Arial"/>
              <a:buChar char="•"/>
            </a:pPr>
            <a:r>
              <a:rPr lang="en-US" sz="2800">
                <a:solidFill>
                  <a:srgbClr val="000000"/>
                </a:solidFill>
                <a:latin typeface="Verdana"/>
                <a:ea typeface="Verdana"/>
                <a:cs typeface="Verdana"/>
                <a:sym typeface="Verdana"/>
              </a:rPr>
              <a:t>The election of </a:t>
            </a:r>
            <a:r>
              <a:rPr b="1" lang="en-US" sz="2800" u="sng">
                <a:solidFill>
                  <a:srgbClr val="000000"/>
                </a:solidFill>
                <a:latin typeface="Verdana"/>
                <a:ea typeface="Verdana"/>
                <a:cs typeface="Verdana"/>
                <a:sym typeface="Verdana"/>
              </a:rPr>
              <a:t>1960</a:t>
            </a:r>
            <a:r>
              <a:rPr lang="en-US" sz="2800">
                <a:solidFill>
                  <a:srgbClr val="000000"/>
                </a:solidFill>
                <a:latin typeface="Verdana"/>
                <a:ea typeface="Verdana"/>
                <a:cs typeface="Verdana"/>
                <a:sym typeface="Verdana"/>
              </a:rPr>
              <a:t>, between Democrat John F. </a:t>
            </a:r>
            <a:r>
              <a:rPr b="1" lang="en-US" sz="2800" u="sng">
                <a:solidFill>
                  <a:srgbClr val="000000"/>
                </a:solidFill>
                <a:latin typeface="Verdana"/>
                <a:ea typeface="Verdana"/>
                <a:cs typeface="Verdana"/>
                <a:sym typeface="Verdana"/>
              </a:rPr>
              <a:t>Kennedy</a:t>
            </a:r>
            <a:r>
              <a:rPr lang="en-US" sz="2800">
                <a:solidFill>
                  <a:srgbClr val="000000"/>
                </a:solidFill>
                <a:latin typeface="Verdana"/>
                <a:ea typeface="Verdana"/>
                <a:cs typeface="Verdana"/>
                <a:sym typeface="Verdana"/>
              </a:rPr>
              <a:t> and Republican Richard M. </a:t>
            </a:r>
            <a:r>
              <a:rPr b="1" lang="en-US" sz="2800" u="sng">
                <a:solidFill>
                  <a:srgbClr val="000000"/>
                </a:solidFill>
                <a:latin typeface="Verdana"/>
                <a:ea typeface="Verdana"/>
                <a:cs typeface="Verdana"/>
                <a:sym typeface="Verdana"/>
              </a:rPr>
              <a:t>Nixon</a:t>
            </a:r>
            <a:r>
              <a:rPr lang="en-US" sz="2800">
                <a:solidFill>
                  <a:srgbClr val="000000"/>
                </a:solidFill>
                <a:latin typeface="Verdana"/>
                <a:ea typeface="Verdana"/>
                <a:cs typeface="Verdana"/>
                <a:sym typeface="Verdana"/>
              </a:rPr>
              <a:t> was the first that made much use of </a:t>
            </a:r>
            <a:r>
              <a:rPr b="1" lang="en-US" sz="2800" u="sng">
                <a:solidFill>
                  <a:srgbClr val="000000"/>
                </a:solidFill>
                <a:latin typeface="Verdana"/>
                <a:ea typeface="Verdana"/>
                <a:cs typeface="Verdana"/>
                <a:sym typeface="Verdana"/>
              </a:rPr>
              <a:t>television</a:t>
            </a:r>
            <a:r>
              <a:rPr lang="en-US" sz="2800">
                <a:solidFill>
                  <a:srgbClr val="000000"/>
                </a:solidFill>
                <a:latin typeface="Verdana"/>
                <a:ea typeface="Verdana"/>
                <a:cs typeface="Verdana"/>
                <a:sym typeface="Verdana"/>
              </a:rPr>
              <a:t>.</a:t>
            </a:r>
            <a:endParaRPr/>
          </a:p>
          <a:p>
            <a:pPr indent="-182880" lvl="0" marL="228600" rtl="0" algn="l">
              <a:lnSpc>
                <a:spcPct val="90000"/>
              </a:lnSpc>
              <a:spcBef>
                <a:spcPts val="1400"/>
              </a:spcBef>
              <a:spcAft>
                <a:spcPts val="0"/>
              </a:spcAft>
              <a:buSzPct val="80000"/>
              <a:buFont typeface="Arial"/>
              <a:buChar char="•"/>
            </a:pPr>
            <a:r>
              <a:rPr lang="en-US" sz="2800">
                <a:solidFill>
                  <a:srgbClr val="000000"/>
                </a:solidFill>
                <a:latin typeface="Verdana"/>
                <a:ea typeface="Verdana"/>
                <a:cs typeface="Verdana"/>
                <a:sym typeface="Verdana"/>
              </a:rPr>
              <a:t>The campaigns spent millions of dollars reaching Americans through television and radio, and presidential debates were </a:t>
            </a:r>
            <a:r>
              <a:rPr b="1" lang="en-US" sz="2800" u="sng">
                <a:solidFill>
                  <a:srgbClr val="000000"/>
                </a:solidFill>
                <a:latin typeface="Verdana"/>
                <a:ea typeface="Verdana"/>
                <a:cs typeface="Verdana"/>
                <a:sym typeface="Verdana"/>
              </a:rPr>
              <a:t>televised</a:t>
            </a:r>
            <a:r>
              <a:rPr lang="en-US" sz="2800">
                <a:solidFill>
                  <a:srgbClr val="000000"/>
                </a:solidFill>
                <a:latin typeface="Verdana"/>
                <a:ea typeface="Verdana"/>
                <a:cs typeface="Verdana"/>
                <a:sym typeface="Verdana"/>
              </a:rPr>
              <a:t> for the first time.</a:t>
            </a:r>
            <a:endParaRPr/>
          </a:p>
          <a:p>
            <a:pPr indent="-182880" lvl="0" marL="228600" rtl="0" algn="l">
              <a:lnSpc>
                <a:spcPct val="90000"/>
              </a:lnSpc>
              <a:spcBef>
                <a:spcPts val="1400"/>
              </a:spcBef>
              <a:spcAft>
                <a:spcPts val="0"/>
              </a:spcAft>
              <a:buSzPct val="80000"/>
              <a:buFont typeface="Arial"/>
              <a:buChar char="•"/>
            </a:pPr>
            <a:r>
              <a:rPr lang="en-US" sz="2800">
                <a:solidFill>
                  <a:srgbClr val="000000"/>
                </a:solidFill>
                <a:latin typeface="Verdana"/>
                <a:ea typeface="Verdana"/>
                <a:cs typeface="Verdana"/>
                <a:sym typeface="Verdana"/>
              </a:rPr>
              <a:t>The election was one of the closest in history, with Kennedy </a:t>
            </a:r>
            <a:r>
              <a:rPr b="1" lang="en-US" sz="2800" u="sng">
                <a:solidFill>
                  <a:srgbClr val="000000"/>
                </a:solidFill>
                <a:latin typeface="Verdana"/>
                <a:ea typeface="Verdana"/>
                <a:cs typeface="Verdana"/>
                <a:sym typeface="Verdana"/>
              </a:rPr>
              <a:t>winning</a:t>
            </a:r>
            <a:r>
              <a:rPr lang="en-US" sz="2800">
                <a:solidFill>
                  <a:srgbClr val="000000"/>
                </a:solidFill>
                <a:latin typeface="Verdana"/>
                <a:ea typeface="Verdana"/>
                <a:cs typeface="Verdana"/>
                <a:sym typeface="Verdana"/>
              </a:rPr>
              <a:t>.</a:t>
            </a:r>
            <a:endParaRPr/>
          </a:p>
          <a:p>
            <a:pPr indent="0" lvl="0" marL="45720" rtl="0" algn="l">
              <a:lnSpc>
                <a:spcPct val="90000"/>
              </a:lnSpc>
              <a:spcBef>
                <a:spcPts val="1400"/>
              </a:spcBef>
              <a:spcAft>
                <a:spcPts val="0"/>
              </a:spcAft>
              <a:buSzPct val="80000"/>
              <a:buNone/>
            </a:pPr>
            <a:r>
              <a:t/>
            </a:r>
            <a:endParaRPr>
              <a:solidFill>
                <a:srgbClr val="000000"/>
              </a:solidFill>
              <a:latin typeface="Verdana"/>
              <a:ea typeface="Verdana"/>
              <a:cs typeface="Verdana"/>
              <a:sym typeface="Verdana"/>
            </a:endParaRPr>
          </a:p>
        </p:txBody>
      </p:sp>
      <p:pic>
        <p:nvPicPr>
          <p:cNvPr descr="How the Kennedy-Nixon Debate Changed American Politics - Biography" id="109" name="Google Shape;109;p3"/>
          <p:cNvPicPr preferRelativeResize="0"/>
          <p:nvPr/>
        </p:nvPicPr>
        <p:blipFill rotWithShape="1">
          <a:blip r:embed="rId3">
            <a:alphaModFix/>
          </a:blip>
          <a:srcRect b="0" l="0" r="0" t="0"/>
          <a:stretch/>
        </p:blipFill>
        <p:spPr>
          <a:xfrm>
            <a:off x="7604124" y="416560"/>
            <a:ext cx="4092575" cy="3126740"/>
          </a:xfrm>
          <a:prstGeom prst="rect">
            <a:avLst/>
          </a:prstGeom>
          <a:noFill/>
          <a:ln>
            <a:noFill/>
          </a:ln>
        </p:spPr>
      </p:pic>
      <p:pic>
        <p:nvPicPr>
          <p:cNvPr descr="John F. Kennedy in The New Yorker | The New Yorker" id="110" name="Google Shape;110;p3"/>
          <p:cNvPicPr preferRelativeResize="0"/>
          <p:nvPr/>
        </p:nvPicPr>
        <p:blipFill rotWithShape="1">
          <a:blip r:embed="rId4">
            <a:alphaModFix/>
          </a:blip>
          <a:srcRect b="0" l="0" r="0" t="0"/>
          <a:stretch/>
        </p:blipFill>
        <p:spPr>
          <a:xfrm>
            <a:off x="7604124" y="3644900"/>
            <a:ext cx="4092574" cy="2725420"/>
          </a:xfrm>
          <a:prstGeom prst="rect">
            <a:avLst/>
          </a:prstGeom>
          <a:noFill/>
          <a:ln>
            <a:noFill/>
          </a:ln>
        </p:spPr>
      </p:pic>
    </p:spTree>
  </p:cSld>
  <p:clrMapOvr>
    <a:masterClrMapping/>
  </p:clrMapOvr>
  <p:transition spd="slow" p14:dur="1500">
    <p:split orient="ver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8">
                                            <p:txEl>
                                              <p:pRg end="0" st="0"/>
                                            </p:txEl>
                                          </p:spTgt>
                                        </p:tgtEl>
                                        <p:attrNameLst>
                                          <p:attrName>style.visibility</p:attrName>
                                        </p:attrNameLst>
                                      </p:cBhvr>
                                      <p:to>
                                        <p:strVal val="visible"/>
                                      </p:to>
                                    </p:set>
                                    <p:anim calcmode="lin" valueType="num">
                                      <p:cBhvr additive="base">
                                        <p:cTn dur="500"/>
                                        <p:tgtEl>
                                          <p:spTgt spid="108">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8">
                                            <p:txEl>
                                              <p:pRg end="1" st="1"/>
                                            </p:txEl>
                                          </p:spTgt>
                                        </p:tgtEl>
                                        <p:attrNameLst>
                                          <p:attrName>style.visibility</p:attrName>
                                        </p:attrNameLst>
                                      </p:cBhvr>
                                      <p:to>
                                        <p:strVal val="visible"/>
                                      </p:to>
                                    </p:set>
                                    <p:anim calcmode="lin" valueType="num">
                                      <p:cBhvr additive="base">
                                        <p:cTn dur="500"/>
                                        <p:tgtEl>
                                          <p:spTgt spid="108">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8">
                                            <p:txEl>
                                              <p:pRg end="2" st="2"/>
                                            </p:txEl>
                                          </p:spTgt>
                                        </p:tgtEl>
                                        <p:attrNameLst>
                                          <p:attrName>style.visibility</p:attrName>
                                        </p:attrNameLst>
                                      </p:cBhvr>
                                      <p:to>
                                        <p:strVal val="visible"/>
                                      </p:to>
                                    </p:set>
                                    <p:anim calcmode="lin" valueType="num">
                                      <p:cBhvr additive="base">
                                        <p:cTn dur="500"/>
                                        <p:tgtEl>
                                          <p:spTgt spid="108">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8">
                                            <p:txEl>
                                              <p:pRg end="3" st="3"/>
                                            </p:txEl>
                                          </p:spTgt>
                                        </p:tgtEl>
                                        <p:attrNameLst>
                                          <p:attrName>style.visibility</p:attrName>
                                        </p:attrNameLst>
                                      </p:cBhvr>
                                      <p:to>
                                        <p:strVal val="visible"/>
                                      </p:to>
                                    </p:set>
                                    <p:anim calcmode="lin" valueType="num">
                                      <p:cBhvr additive="base">
                                        <p:cTn dur="500"/>
                                        <p:tgtEl>
                                          <p:spTgt spid="108">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0"/>
          <p:cNvSpPr txBox="1"/>
          <p:nvPr>
            <p:ph type="title"/>
          </p:nvPr>
        </p:nvSpPr>
        <p:spPr>
          <a:xfrm>
            <a:off x="1158240" y="264696"/>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Corbel"/>
              <a:buNone/>
            </a:pPr>
            <a:r>
              <a:rPr lang="en-US" sz="6600">
                <a:solidFill>
                  <a:schemeClr val="dk1"/>
                </a:solidFill>
              </a:rPr>
              <a:t>The Kennedy Assassination</a:t>
            </a:r>
            <a:endParaRPr/>
          </a:p>
        </p:txBody>
      </p:sp>
      <p:sp>
        <p:nvSpPr>
          <p:cNvPr id="300" name="Google Shape;300;p30"/>
          <p:cNvSpPr txBox="1"/>
          <p:nvPr>
            <p:ph idx="1" type="body"/>
          </p:nvPr>
        </p:nvSpPr>
        <p:spPr>
          <a:xfrm>
            <a:off x="344906" y="1692443"/>
            <a:ext cx="11502188" cy="5165557"/>
          </a:xfrm>
          <a:prstGeom prst="rect">
            <a:avLst/>
          </a:prstGeom>
          <a:noFill/>
          <a:ln>
            <a:noFill/>
          </a:ln>
        </p:spPr>
        <p:txBody>
          <a:bodyPr anchorCtr="0" anchor="t" bIns="45700" lIns="91425" spcFirstLastPara="1" rIns="91425" wrap="square" tIns="45700">
            <a:normAutofit/>
          </a:bodyPr>
          <a:lstStyle/>
          <a:p>
            <a:pPr indent="0" lvl="0" marL="45720" rtl="0" algn="just">
              <a:lnSpc>
                <a:spcPct val="90000"/>
              </a:lnSpc>
              <a:spcBef>
                <a:spcPts val="0"/>
              </a:spcBef>
              <a:spcAft>
                <a:spcPts val="0"/>
              </a:spcAft>
              <a:buSzPts val="2240"/>
              <a:buNone/>
            </a:pPr>
            <a:r>
              <a:rPr b="0" i="0" lang="en-US" sz="2800">
                <a:solidFill>
                  <a:srgbClr val="152D39"/>
                </a:solidFill>
                <a:latin typeface="Lato"/>
                <a:ea typeface="Lato"/>
                <a:cs typeface="Lato"/>
                <a:sym typeface="Lato"/>
              </a:rPr>
              <a:t>Americans were shocked when President Kennedy was assassinated during a trip to Dallas, Texas on November 22, 1963.  Kennedy’s sudden death resulted in weeks of national mourning.  A federal commission led by Supreme Court Justice Earl Warren was formed to investigate the assassination.  While there are a number of conspiracy theories relating to Kennedy’s death, the </a:t>
            </a:r>
            <a:r>
              <a:rPr b="0" i="0" lang="en-US" sz="2800" u="sng">
                <a:solidFill>
                  <a:srgbClr val="152D39"/>
                </a:solidFill>
                <a:latin typeface="Lato"/>
                <a:ea typeface="Lato"/>
                <a:cs typeface="Lato"/>
                <a:sym typeface="Lato"/>
              </a:rPr>
              <a:t>Warren Commission</a:t>
            </a:r>
            <a:r>
              <a:rPr b="0" i="0" lang="en-US" sz="2800">
                <a:solidFill>
                  <a:srgbClr val="152D39"/>
                </a:solidFill>
                <a:latin typeface="Lato"/>
                <a:ea typeface="Lato"/>
                <a:cs typeface="Lato"/>
                <a:sym typeface="Lato"/>
              </a:rPr>
              <a:t> concluded that he was shot by a lone gunman, a disgruntled former Marine named Lee Harvey Oswald.  Americans were further shocked when Oswald was killed while in police custody by Chicago nightclub owner, Jack Ruby.  Following Kennedy’s death, his vice president, Lyndon B. Johnson, became president, after being sworn into office while on Air Force One (the presidential jet).</a:t>
            </a:r>
            <a:endParaRPr sz="3600">
              <a:solidFill>
                <a:schemeClr val="dk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1"/>
          <p:cNvSpPr txBox="1"/>
          <p:nvPr>
            <p:ph type="ctrTitle"/>
          </p:nvPr>
        </p:nvSpPr>
        <p:spPr>
          <a:xfrm>
            <a:off x="1109980" y="882376"/>
            <a:ext cx="9966960" cy="2926080"/>
          </a:xfrm>
          <a:prstGeom prst="rect">
            <a:avLst/>
          </a:prstGeom>
          <a:noFill/>
          <a:ln>
            <a:noFill/>
          </a:ln>
        </p:spPr>
        <p:txBody>
          <a:bodyPr anchorCtr="0" anchor="b" bIns="45700" lIns="91425" spcFirstLastPara="1" rIns="91425" wrap="square" tIns="45700">
            <a:normAutofit/>
          </a:bodyPr>
          <a:lstStyle/>
          <a:p>
            <a:pPr indent="0" lvl="0" marL="0" rtl="0" algn="ctr">
              <a:lnSpc>
                <a:spcPct val="85000"/>
              </a:lnSpc>
              <a:spcBef>
                <a:spcPts val="0"/>
              </a:spcBef>
              <a:spcAft>
                <a:spcPts val="0"/>
              </a:spcAft>
              <a:buClr>
                <a:schemeClr val="dk1"/>
              </a:buClr>
              <a:buSzPts val="7200"/>
              <a:buFont typeface="Corbel"/>
              <a:buNone/>
            </a:pPr>
            <a:r>
              <a:rPr lang="en-US">
                <a:solidFill>
                  <a:schemeClr val="dk1"/>
                </a:solidFill>
              </a:rPr>
              <a:t>THE GREAT SOCIETY</a:t>
            </a:r>
            <a:endParaRPr/>
          </a:p>
        </p:txBody>
      </p:sp>
      <p:sp>
        <p:nvSpPr>
          <p:cNvPr id="306" name="Google Shape;306;p31"/>
          <p:cNvSpPr txBox="1"/>
          <p:nvPr>
            <p:ph idx="1" type="subTitle"/>
          </p:nvPr>
        </p:nvSpPr>
        <p:spPr>
          <a:xfrm>
            <a:off x="1709530" y="3869634"/>
            <a:ext cx="8767860" cy="1388165"/>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SzPts val="1760"/>
              <a:buNone/>
            </a:pPr>
            <a:r>
              <a:t/>
            </a:r>
            <a:endParaRPr/>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descr="C:\Users\rakesh.jawale\Desktop\HSGEO15_TC_C07_L1_ls04\Image.png" id="311" name="Google Shape;311;p32"/>
          <p:cNvPicPr preferRelativeResize="0"/>
          <p:nvPr/>
        </p:nvPicPr>
        <p:blipFill rotWithShape="1">
          <a:blip r:embed="rId3">
            <a:alphaModFix/>
          </a:blip>
          <a:srcRect b="0" l="0" r="0" t="0"/>
          <a:stretch/>
        </p:blipFill>
        <p:spPr>
          <a:xfrm>
            <a:off x="0" y="-20010"/>
            <a:ext cx="12192000" cy="6876582"/>
          </a:xfrm>
          <a:prstGeom prst="rect">
            <a:avLst/>
          </a:prstGeom>
          <a:noFill/>
          <a:ln>
            <a:noFill/>
          </a:ln>
        </p:spPr>
      </p:pic>
      <p:sp>
        <p:nvSpPr>
          <p:cNvPr id="312" name="Google Shape;312;p32"/>
          <p:cNvSpPr txBox="1"/>
          <p:nvPr/>
        </p:nvSpPr>
        <p:spPr>
          <a:xfrm>
            <a:off x="1654309" y="1430"/>
            <a:ext cx="4841194" cy="4248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161">
                <a:solidFill>
                  <a:srgbClr val="FFFFFF"/>
                </a:solidFill>
                <a:latin typeface="Verdana"/>
                <a:ea typeface="Verdana"/>
                <a:cs typeface="Verdana"/>
                <a:sym typeface="Verdana"/>
              </a:rPr>
              <a:t>The Johnson Treatment</a:t>
            </a:r>
            <a:endParaRPr/>
          </a:p>
        </p:txBody>
      </p:sp>
      <p:pic>
        <p:nvPicPr>
          <p:cNvPr id="313" name="Google Shape;313;p32"/>
          <p:cNvPicPr preferRelativeResize="0"/>
          <p:nvPr/>
        </p:nvPicPr>
        <p:blipFill rotWithShape="1">
          <a:blip r:embed="rId4">
            <a:alphaModFix/>
          </a:blip>
          <a:srcRect b="0" l="0" r="0" t="0"/>
          <a:stretch/>
        </p:blipFill>
        <p:spPr>
          <a:xfrm>
            <a:off x="0" y="427375"/>
            <a:ext cx="12192000" cy="6430625"/>
          </a:xfrm>
          <a:prstGeom prst="rect">
            <a:avLst/>
          </a:prstGeom>
          <a:noFill/>
          <a:ln>
            <a:noFill/>
          </a:ln>
        </p:spPr>
      </p:pic>
      <p:sp>
        <p:nvSpPr>
          <p:cNvPr id="314" name="Google Shape;314;p32"/>
          <p:cNvSpPr/>
          <p:nvPr/>
        </p:nvSpPr>
        <p:spPr>
          <a:xfrm>
            <a:off x="0" y="2165359"/>
            <a:ext cx="2603500" cy="1477328"/>
          </a:xfrm>
          <a:prstGeom prst="rect">
            <a:avLst/>
          </a:prstGeom>
          <a:solidFill>
            <a:srgbClr val="E4EBF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orbel"/>
                <a:ea typeface="Corbel"/>
                <a:cs typeface="Corbel"/>
                <a:sym typeface="Corbel"/>
              </a:rPr>
              <a:t> “the Johnson </a:t>
            </a:r>
            <a:r>
              <a:rPr b="1" lang="en-US" sz="1800" u="sng">
                <a:solidFill>
                  <a:schemeClr val="dk1"/>
                </a:solidFill>
                <a:latin typeface="Corbel"/>
                <a:ea typeface="Corbel"/>
                <a:cs typeface="Corbel"/>
                <a:sym typeface="Corbel"/>
              </a:rPr>
              <a:t>Treatment</a:t>
            </a:r>
            <a:r>
              <a:rPr lang="en-US" sz="1800">
                <a:solidFill>
                  <a:schemeClr val="dk1"/>
                </a:solidFill>
                <a:latin typeface="Corbel"/>
                <a:ea typeface="Corbel"/>
                <a:cs typeface="Corbel"/>
                <a:sym typeface="Corbel"/>
              </a:rPr>
              <a:t>” refers to the way President Johnson tried to persuade people to support him. </a:t>
            </a:r>
            <a:endParaRPr/>
          </a:p>
        </p:txBody>
      </p:sp>
      <p:sp>
        <p:nvSpPr>
          <p:cNvPr id="315" name="Google Shape;315;p32"/>
          <p:cNvSpPr/>
          <p:nvPr/>
        </p:nvSpPr>
        <p:spPr>
          <a:xfrm>
            <a:off x="8089900" y="99536"/>
            <a:ext cx="4102100" cy="2308324"/>
          </a:xfrm>
          <a:prstGeom prst="rect">
            <a:avLst/>
          </a:prstGeom>
          <a:solidFill>
            <a:srgbClr val="E4EBF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orbel"/>
                <a:ea typeface="Corbel"/>
                <a:cs typeface="Corbel"/>
                <a:sym typeface="Corbel"/>
              </a:rPr>
              <a:t>Johnson’s congressional service gave him insight into the workings of the House and the Senate as well as familiarity with many of its members. This enabled him to better negotiate, pressure, and otherwise deal with members of Congress in order to push his agenda.</a:t>
            </a:r>
            <a:endParaRPr/>
          </a:p>
        </p:txBody>
      </p:sp>
      <p:sp>
        <p:nvSpPr>
          <p:cNvPr id="316" name="Google Shape;316;p32"/>
          <p:cNvSpPr/>
          <p:nvPr/>
        </p:nvSpPr>
        <p:spPr>
          <a:xfrm>
            <a:off x="145106" y="5609750"/>
            <a:ext cx="1509203" cy="648070"/>
          </a:xfrm>
          <a:prstGeom prst="rightArrow">
            <a:avLst>
              <a:gd fmla="val 50000" name="adj1"/>
              <a:gd fmla="val 50000" name="adj2"/>
            </a:avLst>
          </a:prstGeom>
          <a:solidFill>
            <a:schemeClr val="accent4"/>
          </a:solidFill>
          <a:ln cap="flat"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orbel"/>
                <a:ea typeface="Corbel"/>
                <a:cs typeface="Corbel"/>
                <a:sym typeface="Corbel"/>
              </a:rPr>
              <a:t>Discuss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14"/>
                                        </p:tgtEl>
                                        <p:attrNameLst>
                                          <p:attrName>style.visibility</p:attrName>
                                        </p:attrNameLst>
                                      </p:cBhvr>
                                      <p:to>
                                        <p:strVal val="visible"/>
                                      </p:to>
                                    </p:set>
                                    <p:anim calcmode="lin" valueType="num">
                                      <p:cBhvr additive="base">
                                        <p:cTn dur="500"/>
                                        <p:tgtEl>
                                          <p:spTgt spid="31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16"/>
                                        </p:tgtEl>
                                        <p:attrNameLst>
                                          <p:attrName>style.visibility</p:attrName>
                                        </p:attrNameLst>
                                      </p:cBhvr>
                                      <p:to>
                                        <p:strVal val="visible"/>
                                      </p:to>
                                    </p:set>
                                    <p:anim calcmode="lin" valueType="num">
                                      <p:cBhvr additive="base">
                                        <p:cTn dur="500"/>
                                        <p:tgtEl>
                                          <p:spTgt spid="31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15"/>
                                        </p:tgtEl>
                                        <p:attrNameLst>
                                          <p:attrName>style.visibility</p:attrName>
                                        </p:attrNameLst>
                                      </p:cBhvr>
                                      <p:to>
                                        <p:strVal val="visible"/>
                                      </p:to>
                                    </p:set>
                                    <p:anim calcmode="lin" valueType="num">
                                      <p:cBhvr additive="base">
                                        <p:cTn dur="500"/>
                                        <p:tgtEl>
                                          <p:spTgt spid="315"/>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320" name="Shape 320"/>
        <p:cNvGrpSpPr/>
        <p:nvPr/>
      </p:nvGrpSpPr>
      <p:grpSpPr>
        <a:xfrm>
          <a:off x="0" y="0"/>
          <a:ext cx="0" cy="0"/>
          <a:chOff x="0" y="0"/>
          <a:chExt cx="0" cy="0"/>
        </a:xfrm>
      </p:grpSpPr>
      <p:sp>
        <p:nvSpPr>
          <p:cNvPr id="321" name="Google Shape;321;p33"/>
          <p:cNvSpPr txBox="1"/>
          <p:nvPr>
            <p:ph type="title"/>
          </p:nvPr>
        </p:nvSpPr>
        <p:spPr>
          <a:xfrm>
            <a:off x="976544" y="1238486"/>
            <a:ext cx="5442011" cy="1105219"/>
          </a:xfrm>
          <a:prstGeom prst="rect">
            <a:avLst/>
          </a:prstGeom>
          <a:solidFill>
            <a:srgbClr val="ECEFE8"/>
          </a:solidFill>
          <a:ln cap="flat" cmpd="sng" w="9525">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Corbel"/>
              <a:buNone/>
            </a:pPr>
            <a:r>
              <a:rPr b="1" lang="en-US" sz="4000">
                <a:solidFill>
                  <a:schemeClr val="dk1"/>
                </a:solidFill>
              </a:rPr>
              <a:t>LBJ Becomes President</a:t>
            </a:r>
            <a:endParaRPr/>
          </a:p>
        </p:txBody>
      </p:sp>
      <p:sp>
        <p:nvSpPr>
          <p:cNvPr id="322" name="Google Shape;322;p33"/>
          <p:cNvSpPr txBox="1"/>
          <p:nvPr>
            <p:ph idx="1" type="body"/>
          </p:nvPr>
        </p:nvSpPr>
        <p:spPr>
          <a:xfrm>
            <a:off x="976544" y="2546430"/>
            <a:ext cx="5442010" cy="3185117"/>
          </a:xfrm>
          <a:prstGeom prst="rect">
            <a:avLst/>
          </a:prstGeom>
          <a:solidFill>
            <a:srgbClr val="DEE5C8"/>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600"/>
              <a:buFont typeface="Arial"/>
              <a:buChar char="•"/>
            </a:pPr>
            <a:r>
              <a:rPr lang="en-US" sz="2000">
                <a:solidFill>
                  <a:schemeClr val="dk1"/>
                </a:solidFill>
                <a:latin typeface="Verdana"/>
                <a:ea typeface="Verdana"/>
                <a:cs typeface="Verdana"/>
                <a:sym typeface="Verdana"/>
              </a:rPr>
              <a:t>Lyndon B. </a:t>
            </a:r>
            <a:r>
              <a:rPr b="1" lang="en-US" sz="2000" u="sng">
                <a:solidFill>
                  <a:schemeClr val="dk1"/>
                </a:solidFill>
                <a:latin typeface="Verdana"/>
                <a:ea typeface="Verdana"/>
                <a:cs typeface="Verdana"/>
                <a:sym typeface="Verdana"/>
              </a:rPr>
              <a:t>Johnson</a:t>
            </a:r>
            <a:r>
              <a:rPr lang="en-US" sz="2000">
                <a:solidFill>
                  <a:schemeClr val="dk1"/>
                </a:solidFill>
                <a:latin typeface="Verdana"/>
                <a:ea typeface="Verdana"/>
                <a:cs typeface="Verdana"/>
                <a:sym typeface="Verdana"/>
              </a:rPr>
              <a:t> was sworn in as president after the death of John F. Kennedy. </a:t>
            </a:r>
            <a:endParaRPr/>
          </a:p>
          <a:p>
            <a:pPr indent="-182880" lvl="0" marL="228600" rtl="0" algn="l">
              <a:lnSpc>
                <a:spcPct val="90000"/>
              </a:lnSpc>
              <a:spcBef>
                <a:spcPts val="1400"/>
              </a:spcBef>
              <a:spcAft>
                <a:spcPts val="0"/>
              </a:spcAft>
              <a:buSzPts val="1600"/>
              <a:buFont typeface="Arial"/>
              <a:buChar char="•"/>
            </a:pPr>
            <a:r>
              <a:rPr lang="en-US" sz="2000">
                <a:solidFill>
                  <a:schemeClr val="dk1"/>
                </a:solidFill>
                <a:latin typeface="Verdana"/>
                <a:ea typeface="Verdana"/>
                <a:cs typeface="Verdana"/>
                <a:sym typeface="Verdana"/>
              </a:rPr>
              <a:t>Johnson continued Kennedy’s plans to </a:t>
            </a:r>
            <a:r>
              <a:rPr b="1" lang="en-US" sz="2000" u="sng">
                <a:solidFill>
                  <a:schemeClr val="dk1"/>
                </a:solidFill>
                <a:latin typeface="Verdana"/>
                <a:ea typeface="Verdana"/>
                <a:cs typeface="Verdana"/>
                <a:sym typeface="Verdana"/>
              </a:rPr>
              <a:t>fight</a:t>
            </a:r>
            <a:r>
              <a:rPr lang="en-US" sz="2000">
                <a:solidFill>
                  <a:schemeClr val="dk1"/>
                </a:solidFill>
                <a:latin typeface="Verdana"/>
                <a:ea typeface="Verdana"/>
                <a:cs typeface="Verdana"/>
                <a:sym typeface="Verdana"/>
              </a:rPr>
              <a:t> </a:t>
            </a:r>
            <a:r>
              <a:rPr b="1" lang="en-US" sz="2000" u="sng">
                <a:solidFill>
                  <a:schemeClr val="dk1"/>
                </a:solidFill>
                <a:latin typeface="Verdana"/>
                <a:ea typeface="Verdana"/>
                <a:cs typeface="Verdana"/>
                <a:sym typeface="Verdana"/>
              </a:rPr>
              <a:t>poverty</a:t>
            </a:r>
            <a:r>
              <a:rPr lang="en-US" sz="2000">
                <a:solidFill>
                  <a:schemeClr val="dk1"/>
                </a:solidFill>
                <a:latin typeface="Verdana"/>
                <a:ea typeface="Verdana"/>
                <a:cs typeface="Verdana"/>
                <a:sym typeface="Verdana"/>
              </a:rPr>
              <a:t> and improve programs for the poor. </a:t>
            </a:r>
            <a:endParaRPr/>
          </a:p>
          <a:p>
            <a:pPr indent="-182880" lvl="0" marL="228600" rtl="0" algn="l">
              <a:lnSpc>
                <a:spcPct val="90000"/>
              </a:lnSpc>
              <a:spcBef>
                <a:spcPts val="1400"/>
              </a:spcBef>
              <a:spcAft>
                <a:spcPts val="0"/>
              </a:spcAft>
              <a:buSzPts val="1600"/>
              <a:buFont typeface="Arial"/>
              <a:buChar char="•"/>
            </a:pPr>
            <a:r>
              <a:rPr lang="en-US" sz="2000">
                <a:solidFill>
                  <a:schemeClr val="dk1"/>
                </a:solidFill>
                <a:latin typeface="Verdana"/>
                <a:ea typeface="Verdana"/>
                <a:cs typeface="Verdana"/>
                <a:sym typeface="Verdana"/>
              </a:rPr>
              <a:t>Johnson won the re-election for president in </a:t>
            </a:r>
            <a:r>
              <a:rPr b="1" lang="en-US" sz="2000" u="sng">
                <a:solidFill>
                  <a:schemeClr val="dk1"/>
                </a:solidFill>
                <a:latin typeface="Verdana"/>
                <a:ea typeface="Verdana"/>
                <a:cs typeface="Verdana"/>
                <a:sym typeface="Verdana"/>
              </a:rPr>
              <a:t>1964</a:t>
            </a:r>
            <a:r>
              <a:rPr lang="en-US" sz="2000">
                <a:solidFill>
                  <a:schemeClr val="dk1"/>
                </a:solidFill>
                <a:latin typeface="Verdana"/>
                <a:ea typeface="Verdana"/>
                <a:cs typeface="Verdana"/>
                <a:sym typeface="Verdana"/>
              </a:rPr>
              <a:t> against conservative candidate, Barry Goldwater.</a:t>
            </a:r>
            <a:endParaRPr/>
          </a:p>
          <a:p>
            <a:pPr indent="-91440" lvl="0" marL="228600" rtl="0" algn="l">
              <a:lnSpc>
                <a:spcPct val="90000"/>
              </a:lnSpc>
              <a:spcBef>
                <a:spcPts val="1400"/>
              </a:spcBef>
              <a:spcAft>
                <a:spcPts val="0"/>
              </a:spcAft>
              <a:buSzPts val="1440"/>
              <a:buNone/>
            </a:pPr>
            <a:r>
              <a:t/>
            </a:r>
            <a:endParaRPr sz="1800"/>
          </a:p>
        </p:txBody>
      </p:sp>
      <p:pic>
        <p:nvPicPr>
          <p:cNvPr id="323" name="Google Shape;323;p33"/>
          <p:cNvPicPr preferRelativeResize="0"/>
          <p:nvPr/>
        </p:nvPicPr>
        <p:blipFill rotWithShape="1">
          <a:blip r:embed="rId3">
            <a:alphaModFix/>
          </a:blip>
          <a:srcRect b="-1" l="1115" r="15136" t="0"/>
          <a:stretch/>
        </p:blipFill>
        <p:spPr>
          <a:xfrm>
            <a:off x="6636743" y="1238487"/>
            <a:ext cx="4741120" cy="449306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22">
                                            <p:txEl>
                                              <p:pRg end="0" st="0"/>
                                            </p:txEl>
                                          </p:spTgt>
                                        </p:tgtEl>
                                        <p:attrNameLst>
                                          <p:attrName>style.visibility</p:attrName>
                                        </p:attrNameLst>
                                      </p:cBhvr>
                                      <p:to>
                                        <p:strVal val="visible"/>
                                      </p:to>
                                    </p:set>
                                    <p:anim calcmode="lin" valueType="num">
                                      <p:cBhvr additive="base">
                                        <p:cTn dur="500"/>
                                        <p:tgtEl>
                                          <p:spTgt spid="32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22">
                                            <p:txEl>
                                              <p:pRg end="1" st="1"/>
                                            </p:txEl>
                                          </p:spTgt>
                                        </p:tgtEl>
                                        <p:attrNameLst>
                                          <p:attrName>style.visibility</p:attrName>
                                        </p:attrNameLst>
                                      </p:cBhvr>
                                      <p:to>
                                        <p:strVal val="visible"/>
                                      </p:to>
                                    </p:set>
                                    <p:anim calcmode="lin" valueType="num">
                                      <p:cBhvr additive="base">
                                        <p:cTn dur="500"/>
                                        <p:tgtEl>
                                          <p:spTgt spid="32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22">
                                            <p:txEl>
                                              <p:pRg end="2" st="2"/>
                                            </p:txEl>
                                          </p:spTgt>
                                        </p:tgtEl>
                                        <p:attrNameLst>
                                          <p:attrName>style.visibility</p:attrName>
                                        </p:attrNameLst>
                                      </p:cBhvr>
                                      <p:to>
                                        <p:strVal val="visible"/>
                                      </p:to>
                                    </p:set>
                                    <p:anim calcmode="lin" valueType="num">
                                      <p:cBhvr additive="base">
                                        <p:cTn dur="500"/>
                                        <p:tgtEl>
                                          <p:spTgt spid="32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22">
                                            <p:txEl>
                                              <p:pRg end="3" st="3"/>
                                            </p:txEl>
                                          </p:spTgt>
                                        </p:tgtEl>
                                        <p:attrNameLst>
                                          <p:attrName>style.visibility</p:attrName>
                                        </p:attrNameLst>
                                      </p:cBhvr>
                                      <p:to>
                                        <p:strVal val="visible"/>
                                      </p:to>
                                    </p:set>
                                    <p:anim calcmode="lin" valueType="num">
                                      <p:cBhvr additive="base">
                                        <p:cTn dur="500"/>
                                        <p:tgtEl>
                                          <p:spTgt spid="32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3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lang="en-US">
                <a:solidFill>
                  <a:schemeClr val="dk1"/>
                </a:solidFill>
              </a:rPr>
              <a:t>Election of 1964 </a:t>
            </a:r>
            <a:endParaRPr/>
          </a:p>
        </p:txBody>
      </p:sp>
      <p:sp>
        <p:nvSpPr>
          <p:cNvPr id="329" name="Google Shape;329;p3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fontScale="92500"/>
          </a:bodyPr>
          <a:lstStyle/>
          <a:p>
            <a:pPr indent="-182880" lvl="0" marL="228600" rtl="0" algn="l">
              <a:lnSpc>
                <a:spcPct val="90000"/>
              </a:lnSpc>
              <a:spcBef>
                <a:spcPts val="0"/>
              </a:spcBef>
              <a:spcAft>
                <a:spcPts val="0"/>
              </a:spcAft>
              <a:buSzPct val="80000"/>
              <a:buChar char="•"/>
            </a:pPr>
            <a:r>
              <a:rPr b="0" i="0" lang="en-US" sz="2800">
                <a:solidFill>
                  <a:srgbClr val="152D39"/>
                </a:solidFill>
                <a:latin typeface="Lato"/>
                <a:ea typeface="Lato"/>
                <a:cs typeface="Lato"/>
                <a:sym typeface="Lato"/>
              </a:rPr>
              <a:t>Johnson faced conservative Republican and Arizona Senator, Barry Goldwater, in the election of 1964.  Goldwater was an outspoken critic of federal civil rights legislation and the welfare state (government providing direct financial assistance to citizens).  Goldwater wanted to strengthen the military and even suggested the U.S. might need to use nuclear weapons as part of their Cold War strategy.</a:t>
            </a:r>
            <a:endParaRPr/>
          </a:p>
          <a:p>
            <a:pPr indent="0" lvl="0" marL="45720" rtl="0" algn="l">
              <a:lnSpc>
                <a:spcPct val="90000"/>
              </a:lnSpc>
              <a:spcBef>
                <a:spcPts val="1400"/>
              </a:spcBef>
              <a:spcAft>
                <a:spcPts val="0"/>
              </a:spcAft>
              <a:buSzPct val="80000"/>
              <a:buNone/>
            </a:pPr>
            <a:r>
              <a:rPr b="0" i="1" lang="en-US" sz="2800" u="sng">
                <a:solidFill>
                  <a:srgbClr val="152D39"/>
                </a:solidFill>
                <a:latin typeface="Lato"/>
                <a:ea typeface="Lato"/>
                <a:cs typeface="Lato"/>
                <a:sym typeface="Lato"/>
              </a:rPr>
              <a:t>Directions:</a:t>
            </a:r>
            <a:endParaRPr b="0" i="0" sz="2800">
              <a:solidFill>
                <a:srgbClr val="152D39"/>
              </a:solidFill>
              <a:latin typeface="Bodoni Moda"/>
              <a:ea typeface="Bodoni Moda"/>
              <a:cs typeface="Bodoni Moda"/>
              <a:sym typeface="Bodoni Moda"/>
            </a:endParaRPr>
          </a:p>
          <a:p>
            <a:pPr indent="-182880" lvl="0" marL="228600" rtl="0" algn="l">
              <a:lnSpc>
                <a:spcPct val="90000"/>
              </a:lnSpc>
              <a:spcBef>
                <a:spcPts val="1400"/>
              </a:spcBef>
              <a:spcAft>
                <a:spcPts val="0"/>
              </a:spcAft>
              <a:buSzPct val="80000"/>
              <a:buChar char="•"/>
            </a:pPr>
            <a:r>
              <a:rPr b="0" i="1" lang="en-US" sz="2800">
                <a:solidFill>
                  <a:srgbClr val="152D39"/>
                </a:solidFill>
                <a:latin typeface="Lato"/>
                <a:ea typeface="Lato"/>
                <a:cs typeface="Lato"/>
                <a:sym typeface="Lato"/>
              </a:rPr>
              <a:t>Watch the following video clip.  The video is a television advertisement run by Johnson's presidential campaign in 1964.</a:t>
            </a:r>
            <a:endParaRPr b="0" i="0" sz="2800">
              <a:solidFill>
                <a:srgbClr val="152D39"/>
              </a:solidFill>
              <a:latin typeface="Bodoni Moda"/>
              <a:ea typeface="Bodoni Moda"/>
              <a:cs typeface="Bodoni Moda"/>
              <a:sym typeface="Bodoni Moda"/>
            </a:endParaRPr>
          </a:p>
          <a:p>
            <a:pPr indent="-79502" lvl="0" marL="228600" rtl="0" algn="l">
              <a:lnSpc>
                <a:spcPct val="90000"/>
              </a:lnSpc>
              <a:spcBef>
                <a:spcPts val="1400"/>
              </a:spcBef>
              <a:spcAft>
                <a:spcPts val="0"/>
              </a:spcAft>
              <a:buSzPct val="80000"/>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5"/>
          <p:cNvSpPr txBox="1"/>
          <p:nvPr>
            <p:ph type="title"/>
          </p:nvPr>
        </p:nvSpPr>
        <p:spPr>
          <a:xfrm>
            <a:off x="336884" y="385011"/>
            <a:ext cx="11855116"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21472"/>
              <a:buFont typeface="Arial"/>
              <a:buNone/>
            </a:pPr>
            <a:r>
              <a:rPr b="0" i="0" lang="en-US" sz="3622">
                <a:solidFill>
                  <a:schemeClr val="dk1"/>
                </a:solidFill>
                <a:latin typeface="Arial"/>
                <a:ea typeface="Arial"/>
                <a:cs typeface="Arial"/>
                <a:sym typeface="Arial"/>
              </a:rPr>
              <a:t>What is the main message of this advertisement? How do you think this message might have impacted the election? </a:t>
            </a:r>
            <a:endParaRPr b="0" i="0" sz="3622">
              <a:solidFill>
                <a:schemeClr val="dk1"/>
              </a:solidFill>
              <a:latin typeface="Arial"/>
              <a:ea typeface="Arial"/>
              <a:cs typeface="Arial"/>
              <a:sym typeface="Arial"/>
            </a:endParaRPr>
          </a:p>
          <a:p>
            <a:pPr indent="0" lvl="0" marL="0" rtl="0" algn="ctr">
              <a:lnSpc>
                <a:spcPct val="90000"/>
              </a:lnSpc>
              <a:spcBef>
                <a:spcPts val="0"/>
              </a:spcBef>
              <a:spcAft>
                <a:spcPts val="0"/>
              </a:spcAft>
              <a:buClr>
                <a:schemeClr val="dk1"/>
              </a:buClr>
              <a:buSzPct val="121472"/>
              <a:buFont typeface="Arial"/>
              <a:buNone/>
            </a:pPr>
            <a:r>
              <a:rPr lang="en-US" sz="3622" u="sng">
                <a:solidFill>
                  <a:schemeClr val="hlink"/>
                </a:solidFill>
                <a:latin typeface="Arial"/>
                <a:ea typeface="Arial"/>
                <a:cs typeface="Arial"/>
                <a:sym typeface="Arial"/>
                <a:hlinkClick r:id="rId3"/>
              </a:rPr>
              <a:t>Peace Little Girl Daisy Advertisement</a:t>
            </a:r>
            <a:r>
              <a:rPr lang="en-US" u="sng">
                <a:solidFill>
                  <a:schemeClr val="hlink"/>
                </a:solidFill>
                <a:latin typeface="Arial"/>
                <a:ea typeface="Arial"/>
                <a:cs typeface="Arial"/>
                <a:sym typeface="Arial"/>
                <a:hlinkClick r:id="rId4"/>
              </a:rPr>
              <a:t> </a:t>
            </a:r>
            <a:endParaRPr>
              <a:solidFill>
                <a:schemeClr val="dk1"/>
              </a:solidFill>
            </a:endParaRPr>
          </a:p>
        </p:txBody>
      </p:sp>
      <p:pic>
        <p:nvPicPr>
          <p:cNvPr id="335" name="Google Shape;335;p35" title="Daisy Ad (LBJ 1964 Presidential campaign commercial) MP1001 (1280x720)"/>
          <p:cNvPicPr preferRelativeResize="0"/>
          <p:nvPr/>
        </p:nvPicPr>
        <p:blipFill rotWithShape="1">
          <a:blip r:embed="rId5">
            <a:alphaModFix/>
          </a:blip>
          <a:srcRect b="0" l="0" r="0" t="0"/>
          <a:stretch/>
        </p:blipFill>
        <p:spPr>
          <a:xfrm>
            <a:off x="1588168" y="2055080"/>
            <a:ext cx="9208169" cy="441790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
                                        <p:tgtEl>
                                          <p:spTgt spid="3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orbel"/>
              <a:buNone/>
            </a:pPr>
            <a:r>
              <a:rPr b="1" lang="en-US" sz="6000">
                <a:solidFill>
                  <a:schemeClr val="dk1"/>
                </a:solidFill>
              </a:rPr>
              <a:t>“Great Society” Speech- Discussion Questions</a:t>
            </a:r>
            <a:endParaRPr/>
          </a:p>
        </p:txBody>
      </p:sp>
      <p:sp>
        <p:nvSpPr>
          <p:cNvPr id="341" name="Google Shape;341;p36"/>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lnSpcReduction="10000"/>
          </a:bodyPr>
          <a:lstStyle/>
          <a:p>
            <a:pPr indent="-203200" lvl="0" marL="228600" rtl="0" algn="l">
              <a:lnSpc>
                <a:spcPct val="90000"/>
              </a:lnSpc>
              <a:spcBef>
                <a:spcPts val="0"/>
              </a:spcBef>
              <a:spcAft>
                <a:spcPts val="0"/>
              </a:spcAft>
              <a:buSzPts val="3200"/>
              <a:buChar char="•"/>
            </a:pPr>
            <a:r>
              <a:rPr lang="en-US" sz="4000">
                <a:solidFill>
                  <a:schemeClr val="dk1"/>
                </a:solidFill>
              </a:rPr>
              <a:t>Source: What type of document is this and who is the audience?</a:t>
            </a:r>
            <a:endParaRPr/>
          </a:p>
          <a:p>
            <a:pPr indent="-203200" lvl="0" marL="228600" rtl="0" algn="l">
              <a:lnSpc>
                <a:spcPct val="90000"/>
              </a:lnSpc>
              <a:spcBef>
                <a:spcPts val="1400"/>
              </a:spcBef>
              <a:spcAft>
                <a:spcPts val="0"/>
              </a:spcAft>
              <a:buSzPts val="3200"/>
              <a:buChar char="•"/>
            </a:pPr>
            <a:r>
              <a:rPr lang="en-US" sz="4000">
                <a:solidFill>
                  <a:schemeClr val="dk1"/>
                </a:solidFill>
              </a:rPr>
              <a:t>Close reading: What is the message of this document?</a:t>
            </a:r>
            <a:endParaRPr/>
          </a:p>
          <a:p>
            <a:pPr indent="-203200" lvl="0" marL="228600" rtl="0" algn="l">
              <a:lnSpc>
                <a:spcPct val="90000"/>
              </a:lnSpc>
              <a:spcBef>
                <a:spcPts val="1400"/>
              </a:spcBef>
              <a:spcAft>
                <a:spcPts val="0"/>
              </a:spcAft>
              <a:buSzPts val="3200"/>
              <a:buChar char="•"/>
            </a:pPr>
            <a:r>
              <a:rPr lang="en-US" sz="4000">
                <a:solidFill>
                  <a:schemeClr val="dk1"/>
                </a:solidFill>
              </a:rPr>
              <a:t>Context: What sorts of government programs do you think President Johnson would support, based on this document?</a:t>
            </a:r>
            <a:endParaRPr/>
          </a:p>
          <a:p>
            <a:pPr indent="-71120" lvl="0" marL="228600" rtl="0" algn="l">
              <a:lnSpc>
                <a:spcPct val="90000"/>
              </a:lnSpc>
              <a:spcBef>
                <a:spcPts val="1400"/>
              </a:spcBef>
              <a:spcAft>
                <a:spcPts val="0"/>
              </a:spcAft>
              <a:buSzPts val="176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1">
                                            <p:txEl>
                                              <p:pRg end="0" st="0"/>
                                            </p:txEl>
                                          </p:spTgt>
                                        </p:tgtEl>
                                        <p:attrNameLst>
                                          <p:attrName>style.visibility</p:attrName>
                                        </p:attrNameLst>
                                      </p:cBhvr>
                                      <p:to>
                                        <p:strVal val="visible"/>
                                      </p:to>
                                    </p:set>
                                    <p:anim calcmode="lin" valueType="num">
                                      <p:cBhvr additive="base">
                                        <p:cTn dur="500"/>
                                        <p:tgtEl>
                                          <p:spTgt spid="341">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1">
                                            <p:txEl>
                                              <p:pRg end="1" st="1"/>
                                            </p:txEl>
                                          </p:spTgt>
                                        </p:tgtEl>
                                        <p:attrNameLst>
                                          <p:attrName>style.visibility</p:attrName>
                                        </p:attrNameLst>
                                      </p:cBhvr>
                                      <p:to>
                                        <p:strVal val="visible"/>
                                      </p:to>
                                    </p:set>
                                    <p:anim calcmode="lin" valueType="num">
                                      <p:cBhvr additive="base">
                                        <p:cTn dur="500"/>
                                        <p:tgtEl>
                                          <p:spTgt spid="341">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1">
                                            <p:txEl>
                                              <p:pRg end="2" st="2"/>
                                            </p:txEl>
                                          </p:spTgt>
                                        </p:tgtEl>
                                        <p:attrNameLst>
                                          <p:attrName>style.visibility</p:attrName>
                                        </p:attrNameLst>
                                      </p:cBhvr>
                                      <p:to>
                                        <p:strVal val="visible"/>
                                      </p:to>
                                    </p:set>
                                    <p:anim calcmode="lin" valueType="num">
                                      <p:cBhvr additive="base">
                                        <p:cTn dur="500"/>
                                        <p:tgtEl>
                                          <p:spTgt spid="341">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1">
                                            <p:txEl>
                                              <p:pRg end="3" st="3"/>
                                            </p:txEl>
                                          </p:spTgt>
                                        </p:tgtEl>
                                        <p:attrNameLst>
                                          <p:attrName>style.visibility</p:attrName>
                                        </p:attrNameLst>
                                      </p:cBhvr>
                                      <p:to>
                                        <p:strVal val="visible"/>
                                      </p:to>
                                    </p:set>
                                    <p:anim calcmode="lin" valueType="num">
                                      <p:cBhvr additive="base">
                                        <p:cTn dur="500"/>
                                        <p:tgtEl>
                                          <p:spTgt spid="341">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b="1" lang="en-US">
                <a:solidFill>
                  <a:schemeClr val="dk1"/>
                </a:solidFill>
              </a:rPr>
              <a:t>List of Great Society Programs- Discussion</a:t>
            </a:r>
            <a:endParaRPr/>
          </a:p>
        </p:txBody>
      </p:sp>
      <p:sp>
        <p:nvSpPr>
          <p:cNvPr id="347" name="Google Shape;347;p37"/>
          <p:cNvSpPr txBox="1"/>
          <p:nvPr>
            <p:ph idx="1" type="body"/>
          </p:nvPr>
        </p:nvSpPr>
        <p:spPr>
          <a:xfrm>
            <a:off x="345707" y="2209800"/>
            <a:ext cx="11470105"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2880"/>
              <a:buChar char="•"/>
            </a:pPr>
            <a:r>
              <a:rPr lang="en-US" sz="3600">
                <a:solidFill>
                  <a:schemeClr val="dk1"/>
                </a:solidFill>
              </a:rPr>
              <a:t>Which of these programs have you heard of?</a:t>
            </a:r>
            <a:endParaRPr/>
          </a:p>
          <a:p>
            <a:pPr indent="-182880" lvl="0" marL="228600" rtl="0" algn="l">
              <a:lnSpc>
                <a:spcPct val="90000"/>
              </a:lnSpc>
              <a:spcBef>
                <a:spcPts val="1400"/>
              </a:spcBef>
              <a:spcAft>
                <a:spcPts val="0"/>
              </a:spcAft>
              <a:buSzPts val="2880"/>
              <a:buChar char="•"/>
            </a:pPr>
            <a:r>
              <a:rPr lang="en-US" sz="3600">
                <a:solidFill>
                  <a:schemeClr val="dk1"/>
                </a:solidFill>
              </a:rPr>
              <a:t>Which programs do you think have been successful? How would you measure whether these programs were successful?</a:t>
            </a:r>
            <a:endParaRPr/>
          </a:p>
          <a:p>
            <a:pPr indent="-182880" lvl="0" marL="228600" rtl="0" algn="l">
              <a:lnSpc>
                <a:spcPct val="90000"/>
              </a:lnSpc>
              <a:spcBef>
                <a:spcPts val="1400"/>
              </a:spcBef>
              <a:spcAft>
                <a:spcPts val="0"/>
              </a:spcAft>
              <a:buSzPts val="2880"/>
              <a:buChar char="•"/>
            </a:pPr>
            <a:r>
              <a:rPr lang="en-US" sz="3600">
                <a:solidFill>
                  <a:schemeClr val="dk1"/>
                </a:solidFill>
              </a:rPr>
              <a:t>How is the Great Society like the New Deal? How is it different?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7">
                                            <p:txEl>
                                              <p:pRg end="0" st="0"/>
                                            </p:txEl>
                                          </p:spTgt>
                                        </p:tgtEl>
                                        <p:attrNameLst>
                                          <p:attrName>style.visibility</p:attrName>
                                        </p:attrNameLst>
                                      </p:cBhvr>
                                      <p:to>
                                        <p:strVal val="visible"/>
                                      </p:to>
                                    </p:set>
                                    <p:anim calcmode="lin" valueType="num">
                                      <p:cBhvr additive="base">
                                        <p:cTn dur="500"/>
                                        <p:tgtEl>
                                          <p:spTgt spid="347">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7">
                                            <p:txEl>
                                              <p:pRg end="1" st="1"/>
                                            </p:txEl>
                                          </p:spTgt>
                                        </p:tgtEl>
                                        <p:attrNameLst>
                                          <p:attrName>style.visibility</p:attrName>
                                        </p:attrNameLst>
                                      </p:cBhvr>
                                      <p:to>
                                        <p:strVal val="visible"/>
                                      </p:to>
                                    </p:set>
                                    <p:anim calcmode="lin" valueType="num">
                                      <p:cBhvr additive="base">
                                        <p:cTn dur="500"/>
                                        <p:tgtEl>
                                          <p:spTgt spid="347">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7">
                                            <p:txEl>
                                              <p:pRg end="2" st="2"/>
                                            </p:txEl>
                                          </p:spTgt>
                                        </p:tgtEl>
                                        <p:attrNameLst>
                                          <p:attrName>style.visibility</p:attrName>
                                        </p:attrNameLst>
                                      </p:cBhvr>
                                      <p:to>
                                        <p:strVal val="visible"/>
                                      </p:to>
                                    </p:set>
                                    <p:anim calcmode="lin" valueType="num">
                                      <p:cBhvr additive="base">
                                        <p:cTn dur="500"/>
                                        <p:tgtEl>
                                          <p:spTgt spid="347">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8"/>
          <p:cNvSpPr txBox="1"/>
          <p:nvPr>
            <p:ph type="title"/>
          </p:nvPr>
        </p:nvSpPr>
        <p:spPr>
          <a:xfrm>
            <a:off x="351695" y="1207770"/>
            <a:ext cx="5651689" cy="1021080"/>
          </a:xfrm>
          <a:prstGeom prst="rect">
            <a:avLst/>
          </a:prstGeom>
          <a:solidFill>
            <a:srgbClr val="E4EBF2"/>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5400"/>
              <a:buFont typeface="Corbel"/>
              <a:buNone/>
            </a:pPr>
            <a:r>
              <a:rPr lang="en-US" sz="5400">
                <a:solidFill>
                  <a:schemeClr val="dk1"/>
                </a:solidFill>
              </a:rPr>
              <a:t>Poverty in America </a:t>
            </a:r>
            <a:endParaRPr/>
          </a:p>
        </p:txBody>
      </p:sp>
      <p:pic>
        <p:nvPicPr>
          <p:cNvPr id="353" name="Google Shape;353;p38"/>
          <p:cNvPicPr preferRelativeResize="0"/>
          <p:nvPr/>
        </p:nvPicPr>
        <p:blipFill rotWithShape="1">
          <a:blip r:embed="rId3">
            <a:alphaModFix/>
          </a:blip>
          <a:srcRect b="4284" l="21799" r="23600" t="4633"/>
          <a:stretch/>
        </p:blipFill>
        <p:spPr>
          <a:xfrm>
            <a:off x="6188616" y="274320"/>
            <a:ext cx="5744304" cy="6336030"/>
          </a:xfrm>
          <a:prstGeom prst="rect">
            <a:avLst/>
          </a:prstGeom>
          <a:noFill/>
          <a:ln>
            <a:noFill/>
          </a:ln>
        </p:spPr>
      </p:pic>
      <p:sp>
        <p:nvSpPr>
          <p:cNvPr id="354" name="Google Shape;354;p38"/>
          <p:cNvSpPr/>
          <p:nvPr/>
        </p:nvSpPr>
        <p:spPr>
          <a:xfrm>
            <a:off x="351696" y="2795885"/>
            <a:ext cx="5651689" cy="2246769"/>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0000"/>
                </a:solidFill>
                <a:latin typeface="Verdana"/>
                <a:ea typeface="Verdana"/>
                <a:cs typeface="Verdana"/>
                <a:sym typeface="Verdana"/>
              </a:rPr>
              <a:t>Although extreme poverty in Appalachia was nothing new, it received a new focus from both the Kennedy and Johnson administrations.</a:t>
            </a:r>
            <a:endParaRPr sz="2800">
              <a:solidFill>
                <a:schemeClr val="dk1"/>
              </a:solidFill>
              <a:latin typeface="Corbel"/>
              <a:ea typeface="Corbel"/>
              <a:cs typeface="Corbel"/>
              <a:sym typeface="Corbel"/>
            </a:endParaRPr>
          </a:p>
        </p:txBody>
      </p:sp>
      <p:sp>
        <p:nvSpPr>
          <p:cNvPr id="355" name="Google Shape;355;p38"/>
          <p:cNvSpPr/>
          <p:nvPr/>
        </p:nvSpPr>
        <p:spPr>
          <a:xfrm>
            <a:off x="351695" y="2791420"/>
            <a:ext cx="5651689" cy="3108543"/>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0000"/>
                </a:solidFill>
                <a:latin typeface="Verdana"/>
                <a:ea typeface="Verdana"/>
                <a:cs typeface="Verdana"/>
                <a:sym typeface="Verdana"/>
              </a:rPr>
              <a:t>This focus was helped by the work of some journalists and social reformers. The </a:t>
            </a:r>
            <a:r>
              <a:rPr i="1" lang="en-US" sz="2800">
                <a:solidFill>
                  <a:srgbClr val="000000"/>
                </a:solidFill>
                <a:latin typeface="Verdana"/>
                <a:ea typeface="Verdana"/>
                <a:cs typeface="Verdana"/>
                <a:sym typeface="Verdana"/>
              </a:rPr>
              <a:t>New York Times</a:t>
            </a:r>
            <a:r>
              <a:rPr lang="en-US" sz="2800">
                <a:solidFill>
                  <a:srgbClr val="000000"/>
                </a:solidFill>
                <a:latin typeface="Verdana"/>
                <a:ea typeface="Verdana"/>
                <a:cs typeface="Verdana"/>
                <a:sym typeface="Verdana"/>
              </a:rPr>
              <a:t> ran a series by Homer Bigart on the continuing problem of poverty in Appalachia.</a:t>
            </a:r>
            <a:endParaRPr sz="2800">
              <a:solidFill>
                <a:schemeClr val="dk1"/>
              </a:solidFill>
              <a:latin typeface="Corbel"/>
              <a:ea typeface="Corbel"/>
              <a:cs typeface="Corbel"/>
              <a:sym typeface="Corbel"/>
            </a:endParaRPr>
          </a:p>
        </p:txBody>
      </p:sp>
      <p:sp>
        <p:nvSpPr>
          <p:cNvPr id="356" name="Google Shape;356;p38"/>
          <p:cNvSpPr/>
          <p:nvPr/>
        </p:nvSpPr>
        <p:spPr>
          <a:xfrm>
            <a:off x="351695" y="2791420"/>
            <a:ext cx="5651689" cy="3108543"/>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0000"/>
                </a:solidFill>
                <a:latin typeface="Verdana"/>
                <a:ea typeface="Verdana"/>
                <a:cs typeface="Verdana"/>
                <a:sym typeface="Verdana"/>
              </a:rPr>
              <a:t>The 1962 book </a:t>
            </a:r>
            <a:r>
              <a:rPr i="1" lang="en-US" sz="2800">
                <a:solidFill>
                  <a:srgbClr val="000000"/>
                </a:solidFill>
                <a:latin typeface="Verdana"/>
                <a:ea typeface="Verdana"/>
                <a:cs typeface="Verdana"/>
                <a:sym typeface="Verdana"/>
              </a:rPr>
              <a:t>The Other America</a:t>
            </a:r>
            <a:r>
              <a:rPr lang="en-US" sz="2800">
                <a:solidFill>
                  <a:srgbClr val="000000"/>
                </a:solidFill>
                <a:latin typeface="Verdana"/>
                <a:ea typeface="Verdana"/>
                <a:cs typeface="Verdana"/>
                <a:sym typeface="Verdana"/>
              </a:rPr>
              <a:t> by Michael Harrington reminded readers that 50 million Americans lived in severe poverty. Many of these people lived in the mining regions of Appalachia.</a:t>
            </a:r>
            <a:endParaRPr sz="2800">
              <a:solidFill>
                <a:schemeClr val="dk1"/>
              </a:solidFill>
              <a:latin typeface="Corbel"/>
              <a:ea typeface="Corbel"/>
              <a:cs typeface="Corbel"/>
              <a:sym typeface="Corbel"/>
            </a:endParaRPr>
          </a:p>
        </p:txBody>
      </p:sp>
      <p:sp>
        <p:nvSpPr>
          <p:cNvPr id="357" name="Google Shape;357;p38"/>
          <p:cNvSpPr/>
          <p:nvPr/>
        </p:nvSpPr>
        <p:spPr>
          <a:xfrm>
            <a:off x="351694" y="2791420"/>
            <a:ext cx="5651689" cy="3108543"/>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0000"/>
                </a:solidFill>
                <a:latin typeface="Verdana"/>
                <a:ea typeface="Verdana"/>
                <a:cs typeface="Verdana"/>
                <a:sym typeface="Verdana"/>
              </a:rPr>
              <a:t>To Johnson and others addressing the issue of poverty, Appalachia represented the poorest of the poor. At least one in three people living in Appalachia was poor.</a:t>
            </a:r>
            <a:endParaRPr sz="2800">
              <a:solidFill>
                <a:schemeClr val="dk1"/>
              </a:solidFill>
              <a:latin typeface="Corbel"/>
              <a:ea typeface="Corbel"/>
              <a:cs typeface="Corbel"/>
              <a:sym typeface="Corbel"/>
            </a:endParaRPr>
          </a:p>
        </p:txBody>
      </p:sp>
      <p:sp>
        <p:nvSpPr>
          <p:cNvPr id="358" name="Google Shape;358;p38"/>
          <p:cNvSpPr/>
          <p:nvPr/>
        </p:nvSpPr>
        <p:spPr>
          <a:xfrm>
            <a:off x="351693" y="2791420"/>
            <a:ext cx="5651689" cy="3539430"/>
          </a:xfrm>
          <a:prstGeom prst="rect">
            <a:avLst/>
          </a:prstGeom>
          <a:solidFill>
            <a:srgbClr val="E4EBF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000000"/>
                </a:solidFill>
                <a:latin typeface="Verdana"/>
                <a:ea typeface="Verdana"/>
                <a:cs typeface="Verdana"/>
                <a:sym typeface="Verdana"/>
              </a:rPr>
              <a:t>In 1964 President Johnson stood in front of Tommy Fletcher’s shack in Inez, Kentucky. He said to the assembled reporters, “I have called for a national war on poverty. Our objective: total victory.”</a:t>
            </a:r>
            <a:endParaRPr sz="2800">
              <a:solidFill>
                <a:schemeClr val="dk1"/>
              </a:solidFill>
              <a:latin typeface="Corbel"/>
              <a:ea typeface="Corbel"/>
              <a:cs typeface="Corbel"/>
              <a:sym typeface="Corbel"/>
            </a:endParaRPr>
          </a:p>
        </p:txBody>
      </p:sp>
    </p:spTree>
  </p:cSld>
  <p:clrMapOvr>
    <a:masterClrMapping/>
  </p:clrMapOvr>
  <mc:AlternateContent>
    <mc:Choice Requires="p14">
      <p:transition spd="slow" p14:dur="3900">
        <p14:glitter dir="l" pattern="hexagon"/>
      </p:transition>
    </mc:Choice>
    <mc:Fallback>
      <p:transition spd="med">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4"/>
                                        </p:tgtEl>
                                        <p:attrNameLst>
                                          <p:attrName>style.visibility</p:attrName>
                                        </p:attrNameLst>
                                      </p:cBhvr>
                                      <p:to>
                                        <p:strVal val="visible"/>
                                      </p:to>
                                    </p:set>
                                    <p:anim calcmode="lin" valueType="num">
                                      <p:cBhvr additive="base">
                                        <p:cTn dur="500"/>
                                        <p:tgtEl>
                                          <p:spTgt spid="35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354"/>
                                        </p:tgtEl>
                                        <p:attrNameLst>
                                          <p:attrName>ppt_y</p:attrName>
                                        </p:attrNameLst>
                                      </p:cBhvr>
                                      <p:tavLst>
                                        <p:tav fmla="" tm="0">
                                          <p:val>
                                            <p:strVal val="#ppt_y"/>
                                          </p:val>
                                        </p:tav>
                                        <p:tav fmla="" tm="100000">
                                          <p:val>
                                            <p:strVal val="#ppt_y+1"/>
                                          </p:val>
                                        </p:tav>
                                      </p:tavLst>
                                    </p:anim>
                                    <p:set>
                                      <p:cBhvr>
                                        <p:cTn dur="1" fill="hold">
                                          <p:stCondLst>
                                            <p:cond delay="500"/>
                                          </p:stCondLst>
                                        </p:cTn>
                                        <p:tgtEl>
                                          <p:spTgt spid="35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5"/>
                                        </p:tgtEl>
                                        <p:attrNameLst>
                                          <p:attrName>style.visibility</p:attrName>
                                        </p:attrNameLst>
                                      </p:cBhvr>
                                      <p:to>
                                        <p:strVal val="visible"/>
                                      </p:to>
                                    </p:set>
                                    <p:anim calcmode="lin" valueType="num">
                                      <p:cBhvr additive="base">
                                        <p:cTn dur="500"/>
                                        <p:tgtEl>
                                          <p:spTgt spid="35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355"/>
                                        </p:tgtEl>
                                        <p:attrNameLst>
                                          <p:attrName>ppt_y</p:attrName>
                                        </p:attrNameLst>
                                      </p:cBhvr>
                                      <p:tavLst>
                                        <p:tav fmla="" tm="0">
                                          <p:val>
                                            <p:strVal val="#ppt_y"/>
                                          </p:val>
                                        </p:tav>
                                        <p:tav fmla="" tm="100000">
                                          <p:val>
                                            <p:strVal val="#ppt_y+1"/>
                                          </p:val>
                                        </p:tav>
                                      </p:tavLst>
                                    </p:anim>
                                    <p:set>
                                      <p:cBhvr>
                                        <p:cTn dur="1" fill="hold">
                                          <p:stCondLst>
                                            <p:cond delay="500"/>
                                          </p:stCondLst>
                                        </p:cTn>
                                        <p:tgtEl>
                                          <p:spTgt spid="35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6"/>
                                        </p:tgtEl>
                                        <p:attrNameLst>
                                          <p:attrName>style.visibility</p:attrName>
                                        </p:attrNameLst>
                                      </p:cBhvr>
                                      <p:to>
                                        <p:strVal val="visible"/>
                                      </p:to>
                                    </p:set>
                                    <p:anim calcmode="lin" valueType="num">
                                      <p:cBhvr additive="base">
                                        <p:cTn dur="500"/>
                                        <p:tgtEl>
                                          <p:spTgt spid="35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356"/>
                                        </p:tgtEl>
                                        <p:attrNameLst>
                                          <p:attrName>ppt_y</p:attrName>
                                        </p:attrNameLst>
                                      </p:cBhvr>
                                      <p:tavLst>
                                        <p:tav fmla="" tm="0">
                                          <p:val>
                                            <p:strVal val="#ppt_y"/>
                                          </p:val>
                                        </p:tav>
                                        <p:tav fmla="" tm="100000">
                                          <p:val>
                                            <p:strVal val="#ppt_y+1"/>
                                          </p:val>
                                        </p:tav>
                                      </p:tavLst>
                                    </p:anim>
                                    <p:set>
                                      <p:cBhvr>
                                        <p:cTn dur="1" fill="hold">
                                          <p:stCondLst>
                                            <p:cond delay="500"/>
                                          </p:stCondLst>
                                        </p:cTn>
                                        <p:tgtEl>
                                          <p:spTgt spid="35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7"/>
                                        </p:tgtEl>
                                        <p:attrNameLst>
                                          <p:attrName>style.visibility</p:attrName>
                                        </p:attrNameLst>
                                      </p:cBhvr>
                                      <p:to>
                                        <p:strVal val="visible"/>
                                      </p:to>
                                    </p:set>
                                    <p:anim calcmode="lin" valueType="num">
                                      <p:cBhvr additive="base">
                                        <p:cTn dur="500"/>
                                        <p:tgtEl>
                                          <p:spTgt spid="35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357"/>
                                        </p:tgtEl>
                                        <p:attrNameLst>
                                          <p:attrName>ppt_y</p:attrName>
                                        </p:attrNameLst>
                                      </p:cBhvr>
                                      <p:tavLst>
                                        <p:tav fmla="" tm="0">
                                          <p:val>
                                            <p:strVal val="#ppt_y"/>
                                          </p:val>
                                        </p:tav>
                                        <p:tav fmla="" tm="100000">
                                          <p:val>
                                            <p:strVal val="#ppt_y+1"/>
                                          </p:val>
                                        </p:tav>
                                      </p:tavLst>
                                    </p:anim>
                                    <p:set>
                                      <p:cBhvr>
                                        <p:cTn dur="1" fill="hold">
                                          <p:stCondLst>
                                            <p:cond delay="500"/>
                                          </p:stCondLst>
                                        </p:cTn>
                                        <p:tgtEl>
                                          <p:spTgt spid="35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8"/>
                                        </p:tgtEl>
                                        <p:attrNameLst>
                                          <p:attrName>style.visibility</p:attrName>
                                        </p:attrNameLst>
                                      </p:cBhvr>
                                      <p:to>
                                        <p:strVal val="visible"/>
                                      </p:to>
                                    </p:set>
                                    <p:anim calcmode="lin" valueType="num">
                                      <p:cBhvr additive="base">
                                        <p:cTn dur="500"/>
                                        <p:tgtEl>
                                          <p:spTgt spid="35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358"/>
                                        </p:tgtEl>
                                        <p:attrNameLst>
                                          <p:attrName>ppt_y</p:attrName>
                                        </p:attrNameLst>
                                      </p:cBhvr>
                                      <p:tavLst>
                                        <p:tav fmla="" tm="0">
                                          <p:val>
                                            <p:strVal val="#ppt_y"/>
                                          </p:val>
                                        </p:tav>
                                        <p:tav fmla="" tm="100000">
                                          <p:val>
                                            <p:strVal val="#ppt_y+1"/>
                                          </p:val>
                                        </p:tav>
                                      </p:tavLst>
                                    </p:anim>
                                    <p:set>
                                      <p:cBhvr>
                                        <p:cTn dur="1" fill="hold">
                                          <p:stCondLst>
                                            <p:cond delay="500"/>
                                          </p:stCondLst>
                                        </p:cTn>
                                        <p:tgtEl>
                                          <p:spTgt spid="35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362" name="Shape 362"/>
        <p:cNvGrpSpPr/>
        <p:nvPr/>
      </p:nvGrpSpPr>
      <p:grpSpPr>
        <a:xfrm>
          <a:off x="0" y="0"/>
          <a:ext cx="0" cy="0"/>
          <a:chOff x="0" y="0"/>
          <a:chExt cx="0" cy="0"/>
        </a:xfrm>
      </p:grpSpPr>
      <p:sp>
        <p:nvSpPr>
          <p:cNvPr id="363" name="Google Shape;363;p39"/>
          <p:cNvSpPr txBox="1"/>
          <p:nvPr>
            <p:ph type="title"/>
          </p:nvPr>
        </p:nvSpPr>
        <p:spPr>
          <a:xfrm>
            <a:off x="4556083" y="351407"/>
            <a:ext cx="6789579" cy="927735"/>
          </a:xfrm>
          <a:prstGeom prst="rect">
            <a:avLst/>
          </a:prstGeom>
          <a:solidFill>
            <a:srgbClr val="ECEFE8"/>
          </a:solidFill>
          <a:ln cap="flat" cmpd="sng" w="9525">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b="1" lang="en-US">
                <a:solidFill>
                  <a:schemeClr val="dk1"/>
                </a:solidFill>
              </a:rPr>
              <a:t>The Great Society </a:t>
            </a:r>
            <a:endParaRPr/>
          </a:p>
        </p:txBody>
      </p:sp>
      <p:pic>
        <p:nvPicPr>
          <p:cNvPr id="364" name="Google Shape;364;p39"/>
          <p:cNvPicPr preferRelativeResize="0"/>
          <p:nvPr/>
        </p:nvPicPr>
        <p:blipFill rotWithShape="1">
          <a:blip r:embed="rId3">
            <a:alphaModFix/>
          </a:blip>
          <a:srcRect b="1" l="30907" r="11338" t="0"/>
          <a:stretch/>
        </p:blipFill>
        <p:spPr>
          <a:xfrm>
            <a:off x="223336" y="243840"/>
            <a:ext cx="3646837" cy="6377939"/>
          </a:xfrm>
          <a:prstGeom prst="rect">
            <a:avLst/>
          </a:prstGeom>
          <a:noFill/>
          <a:ln>
            <a:noFill/>
          </a:ln>
        </p:spPr>
      </p:pic>
      <p:sp>
        <p:nvSpPr>
          <p:cNvPr id="365" name="Google Shape;365;p39"/>
          <p:cNvSpPr txBox="1"/>
          <p:nvPr>
            <p:ph idx="1" type="body"/>
          </p:nvPr>
        </p:nvSpPr>
        <p:spPr>
          <a:xfrm>
            <a:off x="4556083" y="1402672"/>
            <a:ext cx="6789579" cy="5149048"/>
          </a:xfrm>
          <a:prstGeom prst="rect">
            <a:avLst/>
          </a:prstGeom>
          <a:solidFill>
            <a:srgbClr val="ECEFE8"/>
          </a:solid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fontScale="92500"/>
          </a:bodyPr>
          <a:lstStyle/>
          <a:p>
            <a:pPr indent="-182905" lvl="0" marL="228600" rtl="0" algn="l">
              <a:lnSpc>
                <a:spcPct val="90000"/>
              </a:lnSpc>
              <a:spcBef>
                <a:spcPts val="0"/>
              </a:spcBef>
              <a:spcAft>
                <a:spcPts val="0"/>
              </a:spcAft>
              <a:buSzPct val="80000"/>
              <a:buFont typeface="Arial"/>
              <a:buChar char="•"/>
            </a:pPr>
            <a:r>
              <a:rPr lang="en-US" sz="2300">
                <a:solidFill>
                  <a:schemeClr val="dk1"/>
                </a:solidFill>
                <a:latin typeface="Verdana"/>
                <a:ea typeface="Verdana"/>
                <a:cs typeface="Verdana"/>
                <a:sym typeface="Verdana"/>
              </a:rPr>
              <a:t>Johnson worked to create the “</a:t>
            </a:r>
            <a:r>
              <a:rPr b="1" lang="en-US" sz="2300" u="sng">
                <a:solidFill>
                  <a:schemeClr val="dk1"/>
                </a:solidFill>
                <a:latin typeface="Verdana"/>
                <a:ea typeface="Verdana"/>
                <a:cs typeface="Verdana"/>
                <a:sym typeface="Verdana"/>
              </a:rPr>
              <a:t>Great Society</a:t>
            </a:r>
            <a:r>
              <a:rPr lang="en-US" sz="2300">
                <a:solidFill>
                  <a:schemeClr val="dk1"/>
                </a:solidFill>
                <a:latin typeface="Verdana"/>
                <a:ea typeface="Verdana"/>
                <a:cs typeface="Verdana"/>
                <a:sym typeface="Verdana"/>
              </a:rPr>
              <a:t>.” It addressed concerns of education, poverty, environment, civil rights, and health and welfare.</a:t>
            </a:r>
            <a:endParaRPr/>
          </a:p>
          <a:p>
            <a:pPr indent="-182905" lvl="0" marL="228600" rtl="0" algn="l">
              <a:lnSpc>
                <a:spcPct val="90000"/>
              </a:lnSpc>
              <a:spcBef>
                <a:spcPts val="1400"/>
              </a:spcBef>
              <a:spcAft>
                <a:spcPts val="0"/>
              </a:spcAft>
              <a:buSzPct val="80000"/>
              <a:buFont typeface="Arial"/>
              <a:buChar char="•"/>
            </a:pPr>
            <a:r>
              <a:rPr b="1" lang="en-US" sz="2300" u="sng">
                <a:solidFill>
                  <a:schemeClr val="dk1"/>
                </a:solidFill>
                <a:latin typeface="Verdana"/>
                <a:ea typeface="Verdana"/>
                <a:cs typeface="Verdana"/>
                <a:sym typeface="Verdana"/>
              </a:rPr>
              <a:t>Medicare</a:t>
            </a:r>
            <a:r>
              <a:rPr lang="en-US" sz="2300">
                <a:solidFill>
                  <a:schemeClr val="dk1"/>
                </a:solidFill>
                <a:latin typeface="Verdana"/>
                <a:ea typeface="Verdana"/>
                <a:cs typeface="Verdana"/>
                <a:sym typeface="Verdana"/>
              </a:rPr>
              <a:t> and </a:t>
            </a:r>
            <a:r>
              <a:rPr b="1" lang="en-US" sz="2300" u="sng">
                <a:solidFill>
                  <a:schemeClr val="dk1"/>
                </a:solidFill>
                <a:latin typeface="Verdana"/>
                <a:ea typeface="Verdana"/>
                <a:cs typeface="Verdana"/>
                <a:sym typeface="Verdana"/>
              </a:rPr>
              <a:t>Medicaid</a:t>
            </a:r>
            <a:r>
              <a:rPr lang="en-US" sz="2300">
                <a:solidFill>
                  <a:schemeClr val="dk1"/>
                </a:solidFill>
                <a:latin typeface="Verdana"/>
                <a:ea typeface="Verdana"/>
                <a:cs typeface="Verdana"/>
                <a:sym typeface="Verdana"/>
              </a:rPr>
              <a:t> were included in Johnson’s programs for the poor and elderly.</a:t>
            </a:r>
            <a:endParaRPr/>
          </a:p>
          <a:p>
            <a:pPr indent="-182905" lvl="0" marL="228600" rtl="0" algn="l">
              <a:lnSpc>
                <a:spcPct val="90000"/>
              </a:lnSpc>
              <a:spcBef>
                <a:spcPts val="1400"/>
              </a:spcBef>
              <a:spcAft>
                <a:spcPts val="0"/>
              </a:spcAft>
              <a:buSzPct val="80000"/>
              <a:buFont typeface="Arial"/>
              <a:buChar char="•"/>
            </a:pPr>
            <a:r>
              <a:rPr lang="en-US" sz="2300">
                <a:solidFill>
                  <a:schemeClr val="dk1"/>
                </a:solidFill>
                <a:latin typeface="Verdana"/>
                <a:ea typeface="Verdana"/>
                <a:cs typeface="Verdana"/>
                <a:sym typeface="Verdana"/>
              </a:rPr>
              <a:t>The Civil Rights Act of 1964 and the Voting Rights Act of 1965 barred many </a:t>
            </a:r>
            <a:r>
              <a:rPr b="1" lang="en-US" sz="2300" u="sng">
                <a:solidFill>
                  <a:schemeClr val="dk1"/>
                </a:solidFill>
                <a:latin typeface="Verdana"/>
                <a:ea typeface="Verdana"/>
                <a:cs typeface="Verdana"/>
                <a:sym typeface="Verdana"/>
              </a:rPr>
              <a:t>discriminatory</a:t>
            </a:r>
            <a:r>
              <a:rPr lang="en-US" sz="2300">
                <a:solidFill>
                  <a:schemeClr val="dk1"/>
                </a:solidFill>
                <a:latin typeface="Verdana"/>
                <a:ea typeface="Verdana"/>
                <a:cs typeface="Verdana"/>
                <a:sym typeface="Verdana"/>
              </a:rPr>
              <a:t> practices.</a:t>
            </a:r>
            <a:endParaRPr/>
          </a:p>
          <a:p>
            <a:pPr indent="-182905" lvl="0" marL="228600" rtl="0" algn="l">
              <a:lnSpc>
                <a:spcPct val="90000"/>
              </a:lnSpc>
              <a:spcBef>
                <a:spcPts val="1400"/>
              </a:spcBef>
              <a:spcAft>
                <a:spcPts val="0"/>
              </a:spcAft>
              <a:buSzPct val="80000"/>
              <a:buFont typeface="Arial"/>
              <a:buChar char="•"/>
            </a:pPr>
            <a:r>
              <a:rPr lang="en-US" sz="2300">
                <a:solidFill>
                  <a:schemeClr val="dk1"/>
                </a:solidFill>
                <a:latin typeface="Verdana"/>
                <a:ea typeface="Verdana"/>
                <a:cs typeface="Verdana"/>
                <a:sym typeface="Verdana"/>
              </a:rPr>
              <a:t>The Department of Housing and Urban Development was established to help improve </a:t>
            </a:r>
            <a:r>
              <a:rPr b="1" lang="en-US" sz="2300" u="sng">
                <a:solidFill>
                  <a:schemeClr val="dk1"/>
                </a:solidFill>
                <a:latin typeface="Verdana"/>
                <a:ea typeface="Verdana"/>
                <a:cs typeface="Verdana"/>
                <a:sym typeface="Verdana"/>
              </a:rPr>
              <a:t>city</a:t>
            </a:r>
            <a:r>
              <a:rPr lang="en-US" sz="2300">
                <a:solidFill>
                  <a:schemeClr val="dk1"/>
                </a:solidFill>
                <a:latin typeface="Verdana"/>
                <a:ea typeface="Verdana"/>
                <a:cs typeface="Verdana"/>
                <a:sym typeface="Verdana"/>
              </a:rPr>
              <a:t> life. </a:t>
            </a:r>
            <a:endParaRPr/>
          </a:p>
          <a:p>
            <a:pPr indent="-182905" lvl="0" marL="228600" rtl="0" algn="l">
              <a:lnSpc>
                <a:spcPct val="90000"/>
              </a:lnSpc>
              <a:spcBef>
                <a:spcPts val="1400"/>
              </a:spcBef>
              <a:spcAft>
                <a:spcPts val="0"/>
              </a:spcAft>
              <a:buSzPct val="80000"/>
              <a:buFont typeface="Arial"/>
              <a:buChar char="•"/>
            </a:pPr>
            <a:r>
              <a:rPr lang="en-US" sz="2300">
                <a:solidFill>
                  <a:schemeClr val="dk1"/>
                </a:solidFill>
                <a:latin typeface="Verdana"/>
                <a:ea typeface="Verdana"/>
                <a:cs typeface="Verdana"/>
                <a:sym typeface="Verdana"/>
              </a:rPr>
              <a:t>The Immigration Act of 1965 allowed </a:t>
            </a:r>
            <a:r>
              <a:rPr b="1" lang="en-US" sz="2300" u="sng">
                <a:solidFill>
                  <a:schemeClr val="dk1"/>
                </a:solidFill>
                <a:latin typeface="Verdana"/>
                <a:ea typeface="Verdana"/>
                <a:cs typeface="Verdana"/>
                <a:sym typeface="Verdana"/>
              </a:rPr>
              <a:t>immigrants</a:t>
            </a:r>
            <a:r>
              <a:rPr lang="en-US" sz="2300">
                <a:solidFill>
                  <a:schemeClr val="dk1"/>
                </a:solidFill>
                <a:latin typeface="Verdana"/>
                <a:ea typeface="Verdana"/>
                <a:cs typeface="Verdana"/>
                <a:sym typeface="Verdana"/>
              </a:rPr>
              <a:t> from a wider area around the world.</a:t>
            </a:r>
            <a:endParaRPr/>
          </a:p>
          <a:p>
            <a:pPr indent="-93624" lvl="0" marL="228600" rtl="0" algn="l">
              <a:lnSpc>
                <a:spcPct val="90000"/>
              </a:lnSpc>
              <a:spcBef>
                <a:spcPts val="1400"/>
              </a:spcBef>
              <a:spcAft>
                <a:spcPts val="0"/>
              </a:spcAft>
              <a:buSzPct val="80000"/>
              <a:buNone/>
            </a:pPr>
            <a:r>
              <a:t/>
            </a:r>
            <a:endParaRPr sz="1900"/>
          </a:p>
        </p:txBody>
      </p:sp>
    </p:spTree>
  </p:cSld>
  <p:clrMapOvr>
    <a:masterClrMapping/>
  </p:clrMapOvr>
  <p:transition spd="slow">
    <p:wipe dir="l"/>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0" st="0"/>
                                            </p:txEl>
                                          </p:spTgt>
                                        </p:tgtEl>
                                        <p:attrNameLst>
                                          <p:attrName>style.visibility</p:attrName>
                                        </p:attrNameLst>
                                      </p:cBhvr>
                                      <p:to>
                                        <p:strVal val="visible"/>
                                      </p:to>
                                    </p:set>
                                    <p:anim calcmode="lin" valueType="num">
                                      <p:cBhvr additive="base">
                                        <p:cTn dur="500"/>
                                        <p:tgtEl>
                                          <p:spTgt spid="365">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1" st="1"/>
                                            </p:txEl>
                                          </p:spTgt>
                                        </p:tgtEl>
                                        <p:attrNameLst>
                                          <p:attrName>style.visibility</p:attrName>
                                        </p:attrNameLst>
                                      </p:cBhvr>
                                      <p:to>
                                        <p:strVal val="visible"/>
                                      </p:to>
                                    </p:set>
                                    <p:anim calcmode="lin" valueType="num">
                                      <p:cBhvr additive="base">
                                        <p:cTn dur="500"/>
                                        <p:tgtEl>
                                          <p:spTgt spid="365">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2" st="2"/>
                                            </p:txEl>
                                          </p:spTgt>
                                        </p:tgtEl>
                                        <p:attrNameLst>
                                          <p:attrName>style.visibility</p:attrName>
                                        </p:attrNameLst>
                                      </p:cBhvr>
                                      <p:to>
                                        <p:strVal val="visible"/>
                                      </p:to>
                                    </p:set>
                                    <p:anim calcmode="lin" valueType="num">
                                      <p:cBhvr additive="base">
                                        <p:cTn dur="500"/>
                                        <p:tgtEl>
                                          <p:spTgt spid="365">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3" st="3"/>
                                            </p:txEl>
                                          </p:spTgt>
                                        </p:tgtEl>
                                        <p:attrNameLst>
                                          <p:attrName>style.visibility</p:attrName>
                                        </p:attrNameLst>
                                      </p:cBhvr>
                                      <p:to>
                                        <p:strVal val="visible"/>
                                      </p:to>
                                    </p:set>
                                    <p:anim calcmode="lin" valueType="num">
                                      <p:cBhvr additive="base">
                                        <p:cTn dur="500"/>
                                        <p:tgtEl>
                                          <p:spTgt spid="365">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4" st="4"/>
                                            </p:txEl>
                                          </p:spTgt>
                                        </p:tgtEl>
                                        <p:attrNameLst>
                                          <p:attrName>style.visibility</p:attrName>
                                        </p:attrNameLst>
                                      </p:cBhvr>
                                      <p:to>
                                        <p:strVal val="visible"/>
                                      </p:to>
                                    </p:set>
                                    <p:anim calcmode="lin" valueType="num">
                                      <p:cBhvr additive="base">
                                        <p:cTn dur="500"/>
                                        <p:tgtEl>
                                          <p:spTgt spid="365">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5">
                                            <p:txEl>
                                              <p:pRg end="5" st="5"/>
                                            </p:txEl>
                                          </p:spTgt>
                                        </p:tgtEl>
                                        <p:attrNameLst>
                                          <p:attrName>style.visibility</p:attrName>
                                        </p:attrNameLst>
                                      </p:cBhvr>
                                      <p:to>
                                        <p:strVal val="visible"/>
                                      </p:to>
                                    </p:set>
                                    <p:anim calcmode="lin" valueType="num">
                                      <p:cBhvr additive="base">
                                        <p:cTn dur="500"/>
                                        <p:tgtEl>
                                          <p:spTgt spid="365">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Arial"/>
              <a:buNone/>
            </a:pPr>
            <a:r>
              <a:rPr b="1" lang="en-US" sz="6600">
                <a:solidFill>
                  <a:schemeClr val="dk1"/>
                </a:solidFill>
                <a:latin typeface="Arial"/>
                <a:ea typeface="Arial"/>
                <a:cs typeface="Arial"/>
                <a:sym typeface="Arial"/>
              </a:rPr>
              <a:t>Brainstorm:	</a:t>
            </a:r>
            <a:endParaRPr/>
          </a:p>
        </p:txBody>
      </p:sp>
      <p:sp>
        <p:nvSpPr>
          <p:cNvPr id="116" name="Google Shape;116;p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203200" lvl="0" marL="228600" rtl="0" algn="l">
              <a:lnSpc>
                <a:spcPct val="90000"/>
              </a:lnSpc>
              <a:spcBef>
                <a:spcPts val="0"/>
              </a:spcBef>
              <a:spcAft>
                <a:spcPts val="0"/>
              </a:spcAft>
              <a:buSzPts val="3200"/>
              <a:buChar char="•"/>
            </a:pPr>
            <a:r>
              <a:rPr b="1" lang="en-US" sz="4000">
                <a:solidFill>
                  <a:schemeClr val="dk1"/>
                </a:solidFill>
              </a:rPr>
              <a:t>How do you think television changed politics and political races?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40" title="The Great Society"/>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1"/>
                                        <p:tgtEl>
                                          <p:spTgt spid="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7200"/>
              <a:buFont typeface="Corbel"/>
              <a:buNone/>
            </a:pPr>
            <a:r>
              <a:rPr b="1" lang="en-US" sz="7200">
                <a:solidFill>
                  <a:schemeClr val="dk1"/>
                </a:solidFill>
              </a:rPr>
              <a:t>Speech </a:t>
            </a:r>
            <a:r>
              <a:rPr b="1" lang="en-US" sz="7200">
                <a:solidFill>
                  <a:schemeClr val="dk1"/>
                </a:solidFill>
              </a:rPr>
              <a:t>Discussion</a:t>
            </a:r>
            <a:endParaRPr/>
          </a:p>
        </p:txBody>
      </p:sp>
      <p:sp>
        <p:nvSpPr>
          <p:cNvPr id="376" name="Google Shape;376;p41"/>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203200" lvl="0" marL="228600" rtl="0" algn="l">
              <a:lnSpc>
                <a:spcPct val="90000"/>
              </a:lnSpc>
              <a:spcBef>
                <a:spcPts val="0"/>
              </a:spcBef>
              <a:spcAft>
                <a:spcPts val="0"/>
              </a:spcAft>
              <a:buSzPts val="3200"/>
              <a:buChar char="•"/>
            </a:pPr>
            <a:r>
              <a:rPr lang="en-US" sz="4000">
                <a:solidFill>
                  <a:schemeClr val="dk1"/>
                </a:solidFill>
              </a:rPr>
              <a:t>According to the speech excerpt text, which types of programs did President Johnson  support? </a:t>
            </a:r>
            <a:endParaRPr/>
          </a:p>
          <a:p>
            <a:pPr indent="-203200" lvl="0" marL="228600" rtl="0" algn="l">
              <a:lnSpc>
                <a:spcPct val="90000"/>
              </a:lnSpc>
              <a:spcBef>
                <a:spcPts val="1400"/>
              </a:spcBef>
              <a:spcAft>
                <a:spcPts val="0"/>
              </a:spcAft>
              <a:buSzPts val="3200"/>
              <a:buChar char="•"/>
            </a:pPr>
            <a:r>
              <a:rPr lang="en-US" sz="4000">
                <a:solidFill>
                  <a:schemeClr val="dk1"/>
                </a:solidFill>
              </a:rPr>
              <a:t>Why do you </a:t>
            </a:r>
            <a:r>
              <a:rPr lang="en-US" sz="4000">
                <a:solidFill>
                  <a:schemeClr val="dk1"/>
                </a:solidFill>
              </a:rPr>
              <a:t>believe</a:t>
            </a:r>
            <a:r>
              <a:rPr lang="en-US" sz="4000">
                <a:solidFill>
                  <a:schemeClr val="dk1"/>
                </a:solidFill>
              </a:rPr>
              <a:t> that President Johnson </a:t>
            </a:r>
            <a:r>
              <a:rPr lang="en-US" sz="4000">
                <a:solidFill>
                  <a:schemeClr val="dk1"/>
                </a:solidFill>
              </a:rPr>
              <a:t>viewed</a:t>
            </a:r>
            <a:r>
              <a:rPr lang="en-US" sz="4000">
                <a:solidFill>
                  <a:schemeClr val="dk1"/>
                </a:solidFill>
              </a:rPr>
              <a:t> his proposed programs leading to a “Great Society”?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6">
                                            <p:txEl>
                                              <p:pRg end="0" st="0"/>
                                            </p:txEl>
                                          </p:spTgt>
                                        </p:tgtEl>
                                        <p:attrNameLst>
                                          <p:attrName>style.visibility</p:attrName>
                                        </p:attrNameLst>
                                      </p:cBhvr>
                                      <p:to>
                                        <p:strVal val="visible"/>
                                      </p:to>
                                    </p:set>
                                    <p:anim calcmode="lin" valueType="num">
                                      <p:cBhvr additive="base">
                                        <p:cTn dur="500"/>
                                        <p:tgtEl>
                                          <p:spTgt spid="37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6">
                                            <p:txEl>
                                              <p:pRg end="1" st="1"/>
                                            </p:txEl>
                                          </p:spTgt>
                                        </p:tgtEl>
                                        <p:attrNameLst>
                                          <p:attrName>style.visibility</p:attrName>
                                        </p:attrNameLst>
                                      </p:cBhvr>
                                      <p:to>
                                        <p:strVal val="visible"/>
                                      </p:to>
                                    </p:set>
                                    <p:anim calcmode="lin" valueType="num">
                                      <p:cBhvr additive="base">
                                        <p:cTn dur="500"/>
                                        <p:tgtEl>
                                          <p:spTgt spid="376">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42"/>
          <p:cNvSpPr txBox="1"/>
          <p:nvPr>
            <p:ph type="title"/>
          </p:nvPr>
        </p:nvSpPr>
        <p:spPr>
          <a:xfrm>
            <a:off x="1158240" y="280738"/>
            <a:ext cx="9875520" cy="135636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lang="en-US">
                <a:solidFill>
                  <a:schemeClr val="dk1"/>
                </a:solidFill>
              </a:rPr>
              <a:t>Great Society PRO and CON </a:t>
            </a:r>
            <a:br>
              <a:rPr lang="en-US">
                <a:solidFill>
                  <a:schemeClr val="dk1"/>
                </a:solidFill>
              </a:rPr>
            </a:br>
            <a:r>
              <a:rPr lang="en-US">
                <a:solidFill>
                  <a:schemeClr val="dk1"/>
                </a:solidFill>
              </a:rPr>
              <a:t>Documents and Graphic Organizer </a:t>
            </a:r>
            <a:endParaRPr/>
          </a:p>
        </p:txBody>
      </p:sp>
      <p:sp>
        <p:nvSpPr>
          <p:cNvPr id="382" name="Google Shape;382;p42"/>
          <p:cNvSpPr txBox="1"/>
          <p:nvPr>
            <p:ph idx="1" type="body"/>
          </p:nvPr>
        </p:nvSpPr>
        <p:spPr>
          <a:xfrm>
            <a:off x="288758" y="2057399"/>
            <a:ext cx="11486147" cy="4519863"/>
          </a:xfrm>
          <a:prstGeom prst="rect">
            <a:avLst/>
          </a:prstGeom>
          <a:noFill/>
          <a:ln>
            <a:noFill/>
          </a:ln>
        </p:spPr>
        <p:txBody>
          <a:bodyPr anchorCtr="0" anchor="t" bIns="45700" lIns="91425" spcFirstLastPara="1" rIns="91425" wrap="square" tIns="45700">
            <a:normAutofit fontScale="92500"/>
          </a:bodyPr>
          <a:lstStyle/>
          <a:p>
            <a:pPr indent="-182880" lvl="0" marL="228600" rtl="0" algn="l">
              <a:lnSpc>
                <a:spcPct val="90000"/>
              </a:lnSpc>
              <a:spcBef>
                <a:spcPts val="0"/>
              </a:spcBef>
              <a:spcAft>
                <a:spcPts val="0"/>
              </a:spcAft>
              <a:buSzPct val="80000"/>
              <a:buChar char="•"/>
            </a:pPr>
            <a:r>
              <a:rPr lang="en-US" sz="3200">
                <a:solidFill>
                  <a:schemeClr val="dk1"/>
                </a:solidFill>
              </a:rPr>
              <a:t>Read the documents and fill in your graphic organizer </a:t>
            </a:r>
            <a:endParaRPr/>
          </a:p>
          <a:p>
            <a:pPr indent="0" lvl="0" marL="45720" rtl="0" algn="l">
              <a:lnSpc>
                <a:spcPct val="90000"/>
              </a:lnSpc>
              <a:spcBef>
                <a:spcPts val="1400"/>
              </a:spcBef>
              <a:spcAft>
                <a:spcPts val="0"/>
              </a:spcAft>
              <a:buSzPct val="80000"/>
              <a:buNone/>
            </a:pPr>
            <a:r>
              <a:t/>
            </a:r>
            <a:endParaRPr b="1" sz="3200" u="sng">
              <a:solidFill>
                <a:schemeClr val="dk1"/>
              </a:solidFill>
            </a:endParaRPr>
          </a:p>
          <a:p>
            <a:pPr indent="0" lvl="0" marL="45720" rtl="0" algn="l">
              <a:lnSpc>
                <a:spcPct val="90000"/>
              </a:lnSpc>
              <a:spcBef>
                <a:spcPts val="1400"/>
              </a:spcBef>
              <a:spcAft>
                <a:spcPts val="0"/>
              </a:spcAft>
              <a:buSzPct val="80000"/>
              <a:buNone/>
            </a:pPr>
            <a:r>
              <a:rPr b="1" lang="en-US" sz="3200" u="sng">
                <a:solidFill>
                  <a:schemeClr val="dk1"/>
                </a:solidFill>
              </a:rPr>
              <a:t>Debrief Discussion Questions-</a:t>
            </a:r>
            <a:endParaRPr/>
          </a:p>
          <a:p>
            <a:pPr indent="-182880" lvl="0" marL="228600" rtl="0" algn="l">
              <a:lnSpc>
                <a:spcPct val="90000"/>
              </a:lnSpc>
              <a:spcBef>
                <a:spcPts val="1400"/>
              </a:spcBef>
              <a:spcAft>
                <a:spcPts val="0"/>
              </a:spcAft>
              <a:buSzPct val="80000"/>
              <a:buChar char="•"/>
            </a:pPr>
            <a:r>
              <a:rPr lang="en-US" sz="3200">
                <a:solidFill>
                  <a:schemeClr val="dk1"/>
                </a:solidFill>
              </a:rPr>
              <a:t>What is Califano’s main argument? What is Sowell’s main argument?</a:t>
            </a:r>
            <a:endParaRPr/>
          </a:p>
          <a:p>
            <a:pPr indent="-182880" lvl="0" marL="228600" rtl="0" algn="l">
              <a:lnSpc>
                <a:spcPct val="90000"/>
              </a:lnSpc>
              <a:spcBef>
                <a:spcPts val="1400"/>
              </a:spcBef>
              <a:spcAft>
                <a:spcPts val="0"/>
              </a:spcAft>
              <a:buSzPct val="80000"/>
              <a:buChar char="•"/>
            </a:pPr>
            <a:r>
              <a:rPr lang="en-US" sz="3200">
                <a:solidFill>
                  <a:schemeClr val="dk1"/>
                </a:solidFill>
              </a:rPr>
              <a:t> What evidence does each use to support his claim?</a:t>
            </a:r>
            <a:endParaRPr/>
          </a:p>
          <a:p>
            <a:pPr indent="-182880" lvl="0" marL="228600" rtl="0" algn="l">
              <a:lnSpc>
                <a:spcPct val="90000"/>
              </a:lnSpc>
              <a:spcBef>
                <a:spcPts val="1400"/>
              </a:spcBef>
              <a:spcAft>
                <a:spcPts val="0"/>
              </a:spcAft>
              <a:buSzPct val="80000"/>
              <a:buChar char="•"/>
            </a:pPr>
            <a:r>
              <a:rPr lang="en-US" sz="3200">
                <a:solidFill>
                  <a:schemeClr val="dk1"/>
                </a:solidFill>
              </a:rPr>
              <a:t> Who do you find more convincing? Why?</a:t>
            </a:r>
            <a:endParaRPr/>
          </a:p>
          <a:p>
            <a:pPr indent="-182880" lvl="0" marL="228600" rtl="0" algn="l">
              <a:lnSpc>
                <a:spcPct val="90000"/>
              </a:lnSpc>
              <a:spcBef>
                <a:spcPts val="1400"/>
              </a:spcBef>
              <a:spcAft>
                <a:spcPts val="0"/>
              </a:spcAft>
              <a:buSzPct val="80000"/>
              <a:buChar char="•"/>
            </a:pPr>
            <a:r>
              <a:rPr lang="en-US" sz="3200">
                <a:solidFill>
                  <a:schemeClr val="dk1"/>
                </a:solidFill>
              </a:rPr>
              <a:t> How are some of these arguments being played out in today’s debates over economic recovery?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0" st="0"/>
                                            </p:txEl>
                                          </p:spTgt>
                                        </p:tgtEl>
                                        <p:attrNameLst>
                                          <p:attrName>style.visibility</p:attrName>
                                        </p:attrNameLst>
                                      </p:cBhvr>
                                      <p:to>
                                        <p:strVal val="visible"/>
                                      </p:to>
                                    </p:set>
                                    <p:anim calcmode="lin" valueType="num">
                                      <p:cBhvr additive="base">
                                        <p:cTn dur="500"/>
                                        <p:tgtEl>
                                          <p:spTgt spid="38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1" st="1"/>
                                            </p:txEl>
                                          </p:spTgt>
                                        </p:tgtEl>
                                        <p:attrNameLst>
                                          <p:attrName>style.visibility</p:attrName>
                                        </p:attrNameLst>
                                      </p:cBhvr>
                                      <p:to>
                                        <p:strVal val="visible"/>
                                      </p:to>
                                    </p:set>
                                    <p:anim calcmode="lin" valueType="num">
                                      <p:cBhvr additive="base">
                                        <p:cTn dur="500"/>
                                        <p:tgtEl>
                                          <p:spTgt spid="38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2" st="2"/>
                                            </p:txEl>
                                          </p:spTgt>
                                        </p:tgtEl>
                                        <p:attrNameLst>
                                          <p:attrName>style.visibility</p:attrName>
                                        </p:attrNameLst>
                                      </p:cBhvr>
                                      <p:to>
                                        <p:strVal val="visible"/>
                                      </p:to>
                                    </p:set>
                                    <p:anim calcmode="lin" valueType="num">
                                      <p:cBhvr additive="base">
                                        <p:cTn dur="500"/>
                                        <p:tgtEl>
                                          <p:spTgt spid="38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3" st="3"/>
                                            </p:txEl>
                                          </p:spTgt>
                                        </p:tgtEl>
                                        <p:attrNameLst>
                                          <p:attrName>style.visibility</p:attrName>
                                        </p:attrNameLst>
                                      </p:cBhvr>
                                      <p:to>
                                        <p:strVal val="visible"/>
                                      </p:to>
                                    </p:set>
                                    <p:anim calcmode="lin" valueType="num">
                                      <p:cBhvr additive="base">
                                        <p:cTn dur="500"/>
                                        <p:tgtEl>
                                          <p:spTgt spid="38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4" st="4"/>
                                            </p:txEl>
                                          </p:spTgt>
                                        </p:tgtEl>
                                        <p:attrNameLst>
                                          <p:attrName>style.visibility</p:attrName>
                                        </p:attrNameLst>
                                      </p:cBhvr>
                                      <p:to>
                                        <p:strVal val="visible"/>
                                      </p:to>
                                    </p:set>
                                    <p:anim calcmode="lin" valueType="num">
                                      <p:cBhvr additive="base">
                                        <p:cTn dur="500"/>
                                        <p:tgtEl>
                                          <p:spTgt spid="382">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5" st="5"/>
                                            </p:txEl>
                                          </p:spTgt>
                                        </p:tgtEl>
                                        <p:attrNameLst>
                                          <p:attrName>style.visibility</p:attrName>
                                        </p:attrNameLst>
                                      </p:cBhvr>
                                      <p:to>
                                        <p:strVal val="visible"/>
                                      </p:to>
                                    </p:set>
                                    <p:anim calcmode="lin" valueType="num">
                                      <p:cBhvr additive="base">
                                        <p:cTn dur="500"/>
                                        <p:tgtEl>
                                          <p:spTgt spid="382">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2">
                                            <p:txEl>
                                              <p:pRg end="6" st="6"/>
                                            </p:txEl>
                                          </p:spTgt>
                                        </p:tgtEl>
                                        <p:attrNameLst>
                                          <p:attrName>style.visibility</p:attrName>
                                        </p:attrNameLst>
                                      </p:cBhvr>
                                      <p:to>
                                        <p:strVal val="visible"/>
                                      </p:to>
                                    </p:set>
                                    <p:anim calcmode="lin" valueType="num">
                                      <p:cBhvr additive="base">
                                        <p:cTn dur="500"/>
                                        <p:tgtEl>
                                          <p:spTgt spid="382">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id="387" name="Google Shape;387;p43"/>
          <p:cNvPicPr preferRelativeResize="0"/>
          <p:nvPr/>
        </p:nvPicPr>
        <p:blipFill rotWithShape="1">
          <a:blip r:embed="rId3">
            <a:alphaModFix/>
          </a:blip>
          <a:srcRect b="11344" l="0" r="0" t="7953"/>
          <a:stretch/>
        </p:blipFill>
        <p:spPr>
          <a:xfrm>
            <a:off x="0" y="0"/>
            <a:ext cx="12192000" cy="6858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p44"/>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pic>
        <p:nvPicPr>
          <p:cNvPr id="121" name="Google Shape;121;p5"/>
          <p:cNvPicPr preferRelativeResize="0"/>
          <p:nvPr/>
        </p:nvPicPr>
        <p:blipFill rotWithShape="1">
          <a:blip r:embed="rId3">
            <a:alphaModFix/>
          </a:blip>
          <a:srcRect b="0" l="0" r="0" t="0"/>
          <a:stretch/>
        </p:blipFill>
        <p:spPr>
          <a:xfrm>
            <a:off x="223935" y="218771"/>
            <a:ext cx="11793894" cy="6424625"/>
          </a:xfrm>
          <a:prstGeom prst="rect">
            <a:avLst/>
          </a:prstGeom>
          <a:noFill/>
          <a:ln>
            <a:noFill/>
          </a:ln>
        </p:spPr>
      </p:pic>
      <p:sp>
        <p:nvSpPr>
          <p:cNvPr id="122" name="Google Shape;122;p5"/>
          <p:cNvSpPr txBox="1"/>
          <p:nvPr/>
        </p:nvSpPr>
        <p:spPr>
          <a:xfrm>
            <a:off x="503853" y="503853"/>
            <a:ext cx="3191069" cy="707886"/>
          </a:xfrm>
          <a:prstGeom prst="rect">
            <a:avLst/>
          </a:prstGeom>
          <a:solidFill>
            <a:schemeClr val="accent5"/>
          </a:solidFill>
          <a:ln cap="flat" cmpd="sng" w="38100">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chemeClr val="dk1"/>
                </a:solidFill>
                <a:latin typeface="Corbel"/>
                <a:ea typeface="Corbel"/>
                <a:cs typeface="Corbel"/>
                <a:sym typeface="Corbel"/>
              </a:rPr>
              <a:t>1960 Debates </a:t>
            </a:r>
            <a:endParaRPr/>
          </a:p>
        </p:txBody>
      </p:sp>
      <p:sp>
        <p:nvSpPr>
          <p:cNvPr id="123" name="Google Shape;123;p5"/>
          <p:cNvSpPr/>
          <p:nvPr/>
        </p:nvSpPr>
        <p:spPr>
          <a:xfrm>
            <a:off x="223935" y="3099799"/>
            <a:ext cx="6096000" cy="3539430"/>
          </a:xfrm>
          <a:prstGeom prst="rect">
            <a:avLst/>
          </a:prstGeom>
          <a:solidFill>
            <a:srgbClr val="FAF2D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200" u="none" cap="none" strike="noStrike">
                <a:solidFill>
                  <a:schemeClr val="dk1"/>
                </a:solidFill>
                <a:latin typeface="Corbel"/>
                <a:ea typeface="Corbel"/>
                <a:cs typeface="Corbel"/>
                <a:sym typeface="Corbel"/>
              </a:rPr>
              <a:t>Televised debates allowed viewers to see for the first time each candidate’s facial expressions, body language, and other nonverbal cues. This opened up a whole new way for voters to evaluate political candidates.</a:t>
            </a:r>
            <a:endParaRPr/>
          </a:p>
        </p:txBody>
      </p:sp>
      <p:sp>
        <p:nvSpPr>
          <p:cNvPr id="124" name="Google Shape;124;p5"/>
          <p:cNvSpPr/>
          <p:nvPr/>
        </p:nvSpPr>
        <p:spPr>
          <a:xfrm>
            <a:off x="5872065" y="214604"/>
            <a:ext cx="6096000" cy="3416320"/>
          </a:xfrm>
          <a:prstGeom prst="rect">
            <a:avLst/>
          </a:prstGeom>
          <a:solidFill>
            <a:srgbClr val="FAF2D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Corbel"/>
                <a:ea typeface="Corbel"/>
                <a:cs typeface="Corbel"/>
                <a:sym typeface="Corbel"/>
              </a:rPr>
              <a:t>Suddenly a politician’s physical appearance and overall personality became relevant. A voice on the radio doesn’t show listeners what television viewers were able to see.</a:t>
            </a:r>
            <a:endParaRPr/>
          </a:p>
        </p:txBody>
      </p:sp>
      <p:sp>
        <p:nvSpPr>
          <p:cNvPr id="125" name="Google Shape;125;p5"/>
          <p:cNvSpPr/>
          <p:nvPr/>
        </p:nvSpPr>
        <p:spPr>
          <a:xfrm>
            <a:off x="5872065" y="3151511"/>
            <a:ext cx="6096000" cy="3539430"/>
          </a:xfrm>
          <a:prstGeom prst="rect">
            <a:avLst/>
          </a:prstGeom>
          <a:solidFill>
            <a:srgbClr val="FAF2D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orbel"/>
                <a:ea typeface="Corbel"/>
                <a:cs typeface="Corbel"/>
                <a:sym typeface="Corbel"/>
              </a:rPr>
              <a:t>Richard Nixon’s attempt to cover his “five o’clock shadow” with shave powder made him look poorly groomed. Plus the hot studio lights brought out beads of sweat on his forehead, making him look nervous or ill.</a:t>
            </a:r>
            <a:endParaRPr/>
          </a:p>
        </p:txBody>
      </p:sp>
      <p:sp>
        <p:nvSpPr>
          <p:cNvPr id="126" name="Google Shape;126;p5"/>
          <p:cNvSpPr/>
          <p:nvPr/>
        </p:nvSpPr>
        <p:spPr>
          <a:xfrm>
            <a:off x="223935" y="1288084"/>
            <a:ext cx="6096000" cy="1815882"/>
          </a:xfrm>
          <a:prstGeom prst="rect">
            <a:avLst/>
          </a:prstGeom>
          <a:solidFill>
            <a:srgbClr val="FAF2D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orbel"/>
                <a:ea typeface="Corbel"/>
                <a:cs typeface="Corbel"/>
                <a:sym typeface="Corbel"/>
              </a:rPr>
              <a:t>Viewers could contrast this with John F. Kennedy’s calm face that often broke into a friendly smile. Kennedy looked young and healthy.</a:t>
            </a:r>
            <a:endParaRPr/>
          </a:p>
        </p:txBody>
      </p:sp>
      <p:sp>
        <p:nvSpPr>
          <p:cNvPr id="127" name="Google Shape;127;p5"/>
          <p:cNvSpPr/>
          <p:nvPr/>
        </p:nvSpPr>
        <p:spPr>
          <a:xfrm>
            <a:off x="3048000" y="1548804"/>
            <a:ext cx="6096000" cy="4524315"/>
          </a:xfrm>
          <a:prstGeom prst="rect">
            <a:avLst/>
          </a:prstGeom>
          <a:solidFill>
            <a:srgbClr val="FAF2D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Corbel"/>
                <a:ea typeface="Corbel"/>
                <a:cs typeface="Corbel"/>
                <a:sym typeface="Corbel"/>
              </a:rPr>
              <a:t>Before the debates, Nixon had been leading in the polls. After the debates, his poll numbers dropped. His political views and agenda had not changed. What might have caused voters to change their minds about Nixon?</a:t>
            </a:r>
            <a:endParaRPr/>
          </a:p>
        </p:txBody>
      </p:sp>
      <p:sp>
        <p:nvSpPr>
          <p:cNvPr id="128" name="Google Shape;128;p5"/>
          <p:cNvSpPr/>
          <p:nvPr/>
        </p:nvSpPr>
        <p:spPr>
          <a:xfrm>
            <a:off x="132442" y="232748"/>
            <a:ext cx="11843658" cy="6370975"/>
          </a:xfrm>
          <a:prstGeom prst="rect">
            <a:avLst/>
          </a:prstGeom>
          <a:solidFill>
            <a:srgbClr val="F8C78E"/>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300">
                <a:solidFill>
                  <a:schemeClr val="dk1"/>
                </a:solidFill>
                <a:latin typeface="Corbel"/>
                <a:ea typeface="Corbel"/>
                <a:cs typeface="Corbel"/>
                <a:sym typeface="Corbel"/>
              </a:rPr>
              <a:t>Televised </a:t>
            </a:r>
            <a:r>
              <a:rPr b="1" lang="en-US" sz="6300" u="sng">
                <a:solidFill>
                  <a:schemeClr val="dk1"/>
                </a:solidFill>
                <a:latin typeface="Corbel"/>
                <a:ea typeface="Corbel"/>
                <a:cs typeface="Corbel"/>
                <a:sym typeface="Corbel"/>
              </a:rPr>
              <a:t>debates</a:t>
            </a:r>
            <a:r>
              <a:rPr lang="en-US" sz="6300">
                <a:solidFill>
                  <a:schemeClr val="dk1"/>
                </a:solidFill>
                <a:latin typeface="Corbel"/>
                <a:ea typeface="Corbel"/>
                <a:cs typeface="Corbel"/>
                <a:sym typeface="Corbel"/>
              </a:rPr>
              <a:t> forever changed the political process. Now it was not only a candidate’s </a:t>
            </a:r>
            <a:r>
              <a:rPr b="1" lang="en-US" sz="6300" u="sng">
                <a:solidFill>
                  <a:schemeClr val="dk1"/>
                </a:solidFill>
                <a:latin typeface="Corbel"/>
                <a:ea typeface="Corbel"/>
                <a:cs typeface="Corbel"/>
                <a:sym typeface="Corbel"/>
              </a:rPr>
              <a:t>agenda</a:t>
            </a:r>
            <a:r>
              <a:rPr lang="en-US" sz="6300">
                <a:solidFill>
                  <a:schemeClr val="dk1"/>
                </a:solidFill>
                <a:latin typeface="Corbel"/>
                <a:ea typeface="Corbel"/>
                <a:cs typeface="Corbel"/>
                <a:sym typeface="Corbel"/>
              </a:rPr>
              <a:t> that was important, but also how the candidate </a:t>
            </a:r>
            <a:r>
              <a:rPr b="1" lang="en-US" sz="6300" u="sng">
                <a:solidFill>
                  <a:schemeClr val="dk1"/>
                </a:solidFill>
                <a:latin typeface="Corbel"/>
                <a:ea typeface="Corbel"/>
                <a:cs typeface="Corbel"/>
                <a:sym typeface="Corbel"/>
              </a:rPr>
              <a:t>looked</a:t>
            </a:r>
            <a:r>
              <a:rPr lang="en-US" sz="6300">
                <a:solidFill>
                  <a:schemeClr val="dk1"/>
                </a:solidFill>
                <a:latin typeface="Corbel"/>
                <a:ea typeface="Corbel"/>
                <a:cs typeface="Corbel"/>
                <a:sym typeface="Corbel"/>
              </a:rPr>
              <a:t> and </a:t>
            </a:r>
            <a:r>
              <a:rPr b="1" lang="en-US" sz="6300" u="sng">
                <a:solidFill>
                  <a:schemeClr val="dk1"/>
                </a:solidFill>
                <a:latin typeface="Corbel"/>
                <a:ea typeface="Corbel"/>
                <a:cs typeface="Corbel"/>
                <a:sym typeface="Corbel"/>
              </a:rPr>
              <a:t>acted</a:t>
            </a:r>
            <a:r>
              <a:rPr lang="en-US" sz="6300">
                <a:solidFill>
                  <a:schemeClr val="dk1"/>
                </a:solidFill>
                <a:latin typeface="Corbel"/>
                <a:ea typeface="Corbel"/>
                <a:cs typeface="Corbel"/>
                <a:sym typeface="Corbel"/>
              </a:rPr>
              <a:t> in front of a television camera.</a:t>
            </a:r>
            <a:endParaRPr/>
          </a:p>
          <a:p>
            <a:pPr indent="0" lvl="0" marL="0" marR="0" rtl="0" algn="l">
              <a:spcBef>
                <a:spcPts val="0"/>
              </a:spcBef>
              <a:spcAft>
                <a:spcPts val="0"/>
              </a:spcAft>
              <a:buNone/>
            </a:pPr>
            <a:r>
              <a:t/>
            </a:r>
            <a:endParaRPr sz="3000">
              <a:solidFill>
                <a:schemeClr val="dk1"/>
              </a:solidFill>
              <a:latin typeface="Corbel"/>
              <a:ea typeface="Corbel"/>
              <a:cs typeface="Corbel"/>
              <a:sym typeface="Corbel"/>
            </a:endParaRPr>
          </a:p>
        </p:txBody>
      </p:sp>
    </p:spTree>
  </p:cSld>
  <p:clrMapOvr>
    <a:masterClrMapping/>
  </p:clrMapOvr>
  <p:transition spd="slow">
    <p:randomBar dir="ver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2"/>
                                        </p:tgtEl>
                                        <p:attrNameLst>
                                          <p:attrName>style.visibility</p:attrName>
                                        </p:attrNameLst>
                                      </p:cBhvr>
                                      <p:to>
                                        <p:strVal val="visible"/>
                                      </p:to>
                                    </p:set>
                                    <p:anim calcmode="lin" valueType="num">
                                      <p:cBhvr additive="base">
                                        <p:cTn dur="500"/>
                                        <p:tgtEl>
                                          <p:spTgt spid="12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3"/>
                                        </p:tgtEl>
                                        <p:attrNameLst>
                                          <p:attrName>style.visibility</p:attrName>
                                        </p:attrNameLst>
                                      </p:cBhvr>
                                      <p:to>
                                        <p:strVal val="visible"/>
                                      </p:to>
                                    </p:set>
                                    <p:anim calcmode="lin" valueType="num">
                                      <p:cBhvr additive="base">
                                        <p:cTn dur="500"/>
                                        <p:tgtEl>
                                          <p:spTgt spid="12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23"/>
                                        </p:tgtEl>
                                        <p:attrNameLst>
                                          <p:attrName>ppt_y</p:attrName>
                                        </p:attrNameLst>
                                      </p:cBhvr>
                                      <p:tavLst>
                                        <p:tav fmla="" tm="0">
                                          <p:val>
                                            <p:strVal val="#ppt_y"/>
                                          </p:val>
                                        </p:tav>
                                        <p:tav fmla="" tm="100000">
                                          <p:val>
                                            <p:strVal val="#ppt_y+1"/>
                                          </p:val>
                                        </p:tav>
                                      </p:tavLst>
                                    </p:anim>
                                    <p:set>
                                      <p:cBhvr>
                                        <p:cTn dur="1" fill="hold">
                                          <p:stCondLst>
                                            <p:cond delay="500"/>
                                          </p:stCondLst>
                                        </p:cTn>
                                        <p:tgtEl>
                                          <p:spTgt spid="12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4"/>
                                        </p:tgtEl>
                                        <p:attrNameLst>
                                          <p:attrName>style.visibility</p:attrName>
                                        </p:attrNameLst>
                                      </p:cBhvr>
                                      <p:to>
                                        <p:strVal val="visible"/>
                                      </p:to>
                                    </p:set>
                                    <p:anim calcmode="lin" valueType="num">
                                      <p:cBhvr additive="base">
                                        <p:cTn dur="500"/>
                                        <p:tgtEl>
                                          <p:spTgt spid="12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24"/>
                                        </p:tgtEl>
                                        <p:attrNameLst>
                                          <p:attrName>ppt_y</p:attrName>
                                        </p:attrNameLst>
                                      </p:cBhvr>
                                      <p:tavLst>
                                        <p:tav fmla="" tm="0">
                                          <p:val>
                                            <p:strVal val="#ppt_y"/>
                                          </p:val>
                                        </p:tav>
                                        <p:tav fmla="" tm="100000">
                                          <p:val>
                                            <p:strVal val="#ppt_y+1"/>
                                          </p:val>
                                        </p:tav>
                                      </p:tavLst>
                                    </p:anim>
                                    <p:set>
                                      <p:cBhvr>
                                        <p:cTn dur="1" fill="hold">
                                          <p:stCondLst>
                                            <p:cond delay="500"/>
                                          </p:stCondLst>
                                        </p:cTn>
                                        <p:tgtEl>
                                          <p:spTgt spid="12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5"/>
                                        </p:tgtEl>
                                        <p:attrNameLst>
                                          <p:attrName>style.visibility</p:attrName>
                                        </p:attrNameLst>
                                      </p:cBhvr>
                                      <p:to>
                                        <p:strVal val="visible"/>
                                      </p:to>
                                    </p:set>
                                    <p:anim calcmode="lin" valueType="num">
                                      <p:cBhvr additive="base">
                                        <p:cTn dur="500"/>
                                        <p:tgtEl>
                                          <p:spTgt spid="12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25"/>
                                        </p:tgtEl>
                                        <p:attrNameLst>
                                          <p:attrName>ppt_y</p:attrName>
                                        </p:attrNameLst>
                                      </p:cBhvr>
                                      <p:tavLst>
                                        <p:tav fmla="" tm="0">
                                          <p:val>
                                            <p:strVal val="#ppt_y"/>
                                          </p:val>
                                        </p:tav>
                                        <p:tav fmla="" tm="100000">
                                          <p:val>
                                            <p:strVal val="#ppt_y+1"/>
                                          </p:val>
                                        </p:tav>
                                      </p:tavLst>
                                    </p:anim>
                                    <p:set>
                                      <p:cBhvr>
                                        <p:cTn dur="1" fill="hold">
                                          <p:stCondLst>
                                            <p:cond delay="500"/>
                                          </p:stCondLst>
                                        </p:cTn>
                                        <p:tgtEl>
                                          <p:spTgt spid="12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6"/>
                                        </p:tgtEl>
                                        <p:attrNameLst>
                                          <p:attrName>style.visibility</p:attrName>
                                        </p:attrNameLst>
                                      </p:cBhvr>
                                      <p:to>
                                        <p:strVal val="visible"/>
                                      </p:to>
                                    </p:set>
                                    <p:anim calcmode="lin" valueType="num">
                                      <p:cBhvr additive="base">
                                        <p:cTn dur="500"/>
                                        <p:tgtEl>
                                          <p:spTgt spid="12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26"/>
                                        </p:tgtEl>
                                        <p:attrNameLst>
                                          <p:attrName>ppt_y</p:attrName>
                                        </p:attrNameLst>
                                      </p:cBhvr>
                                      <p:tavLst>
                                        <p:tav fmla="" tm="0">
                                          <p:val>
                                            <p:strVal val="#ppt_y"/>
                                          </p:val>
                                        </p:tav>
                                        <p:tav fmla="" tm="100000">
                                          <p:val>
                                            <p:strVal val="#ppt_y+1"/>
                                          </p:val>
                                        </p:tav>
                                      </p:tavLst>
                                    </p:anim>
                                    <p:set>
                                      <p:cBhvr>
                                        <p:cTn dur="1" fill="hold">
                                          <p:stCondLst>
                                            <p:cond delay="500"/>
                                          </p:stCondLst>
                                        </p:cTn>
                                        <p:tgtEl>
                                          <p:spTgt spid="12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7"/>
                                        </p:tgtEl>
                                        <p:attrNameLst>
                                          <p:attrName>style.visibility</p:attrName>
                                        </p:attrNameLst>
                                      </p:cBhvr>
                                      <p:to>
                                        <p:strVal val="visible"/>
                                      </p:to>
                                    </p:set>
                                    <p:anim calcmode="lin" valueType="num">
                                      <p:cBhvr additive="base">
                                        <p:cTn dur="500"/>
                                        <p:tgtEl>
                                          <p:spTgt spid="12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2000"/>
                                        <p:tgtEl>
                                          <p:spTgt spid="1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32" name="Shape 132"/>
        <p:cNvGrpSpPr/>
        <p:nvPr/>
      </p:nvGrpSpPr>
      <p:grpSpPr>
        <a:xfrm>
          <a:off x="0" y="0"/>
          <a:ext cx="0" cy="0"/>
          <a:chOff x="0" y="0"/>
          <a:chExt cx="0" cy="0"/>
        </a:xfrm>
      </p:grpSpPr>
      <p:sp>
        <p:nvSpPr>
          <p:cNvPr id="133" name="Google Shape;133;p6"/>
          <p:cNvSpPr/>
          <p:nvPr/>
        </p:nvSpPr>
        <p:spPr>
          <a:xfrm>
            <a:off x="0" y="0"/>
            <a:ext cx="12192000" cy="6858000"/>
          </a:xfrm>
          <a:prstGeom prst="rect">
            <a:avLst/>
          </a:prstGeom>
          <a:solidFill>
            <a:srgbClr val="8A605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134" name="Google Shape;134;p6"/>
          <p:cNvPicPr preferRelativeResize="0"/>
          <p:nvPr/>
        </p:nvPicPr>
        <p:blipFill rotWithShape="1">
          <a:blip r:embed="rId3">
            <a:alphaModFix/>
          </a:blip>
          <a:srcRect b="15857" l="0" r="1" t="5244"/>
          <a:stretch/>
        </p:blipFill>
        <p:spPr>
          <a:xfrm>
            <a:off x="477012" y="643467"/>
            <a:ext cx="10905066" cy="5571066"/>
          </a:xfrm>
          <a:prstGeom prst="rect">
            <a:avLst/>
          </a:prstGeom>
          <a:noFill/>
          <a:ln>
            <a:noFill/>
          </a:ln>
        </p:spPr>
      </p:pic>
      <p:sp>
        <p:nvSpPr>
          <p:cNvPr id="135" name="Google Shape;135;p6"/>
          <p:cNvSpPr/>
          <p:nvPr/>
        </p:nvSpPr>
        <p:spPr>
          <a:xfrm>
            <a:off x="477012" y="480060"/>
            <a:ext cx="11237976" cy="5897880"/>
          </a:xfrm>
          <a:prstGeom prst="rect">
            <a:avLst/>
          </a:prstGeom>
          <a:noFill/>
          <a:ln cap="flat" cmpd="sng" w="1905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136" name="Google Shape;136;p6"/>
          <p:cNvSpPr txBox="1"/>
          <p:nvPr/>
        </p:nvSpPr>
        <p:spPr>
          <a:xfrm>
            <a:off x="787400" y="736600"/>
            <a:ext cx="3327400" cy="369332"/>
          </a:xfrm>
          <a:prstGeom prst="rect">
            <a:avLst/>
          </a:prstGeom>
          <a:solidFill>
            <a:srgbClr val="E2BCC9"/>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dk1"/>
                </a:solidFill>
                <a:latin typeface="Corbel"/>
                <a:ea typeface="Corbel"/>
                <a:cs typeface="Corbel"/>
                <a:sym typeface="Corbel"/>
              </a:rPr>
              <a:t>Kennedy’s Inaugural Address </a:t>
            </a:r>
            <a:endParaRPr/>
          </a:p>
        </p:txBody>
      </p:sp>
      <p:sp>
        <p:nvSpPr>
          <p:cNvPr id="137" name="Google Shape;137;p6"/>
          <p:cNvSpPr/>
          <p:nvPr/>
        </p:nvSpPr>
        <p:spPr>
          <a:xfrm>
            <a:off x="0" y="3606800"/>
            <a:ext cx="6769100" cy="3251199"/>
          </a:xfrm>
          <a:prstGeom prst="cloudCallout">
            <a:avLst>
              <a:gd fmla="val 26581" name="adj1"/>
              <a:gd fmla="val -64598" name="adj2"/>
            </a:avLst>
          </a:prstGeom>
          <a:gradFill>
            <a:gsLst>
              <a:gs pos="0">
                <a:schemeClr val="accent4"/>
              </a:gs>
              <a:gs pos="90000">
                <a:srgbClr val="D190A6"/>
              </a:gs>
              <a:gs pos="100000">
                <a:srgbClr val="C07D94"/>
              </a:gs>
            </a:gsLst>
            <a:path path="circle">
              <a:fillToRect b="50%" l="50%" r="50%" t="50%"/>
            </a:path>
            <a:tileRect/>
          </a:gradFill>
          <a:ln>
            <a:noFill/>
          </a:ln>
          <a:effectLst>
            <a:outerShdw blurRad="38100" rotWithShape="0" dir="5400000" dist="25400">
              <a:srgbClr val="000000">
                <a:alpha val="4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dk1"/>
              </a:solidFill>
              <a:latin typeface="Corbel"/>
              <a:ea typeface="Corbel"/>
              <a:cs typeface="Corbel"/>
              <a:sym typeface="Corbel"/>
            </a:endParaRPr>
          </a:p>
          <a:p>
            <a:pPr indent="0" lvl="0" marL="0" marR="0" rtl="0" algn="ctr">
              <a:spcBef>
                <a:spcPts val="0"/>
              </a:spcBef>
              <a:spcAft>
                <a:spcPts val="0"/>
              </a:spcAft>
              <a:buNone/>
            </a:pPr>
            <a:r>
              <a:rPr lang="en-US" sz="1600">
                <a:solidFill>
                  <a:schemeClr val="dk1"/>
                </a:solidFill>
                <a:latin typeface="Corbel"/>
                <a:ea typeface="Corbel"/>
                <a:cs typeface="Corbel"/>
                <a:sym typeface="Corbel"/>
              </a:rPr>
              <a:t>"Let the word go forth from this time and place, to friend and foe alike, that the torch has been passed to a new generation of Americans—born in this century, tempered by war, disciplined by a hard and bitter peace, proud of our ancient heritage—and unwilling to witness or permit the slow undoing of those human rights to which this nation has always been committed, and to which we are committed today, at home and around the world!"</a:t>
            </a:r>
            <a:endParaRPr/>
          </a:p>
        </p:txBody>
      </p:sp>
      <p:sp>
        <p:nvSpPr>
          <p:cNvPr id="138" name="Google Shape;138;p6"/>
          <p:cNvSpPr/>
          <p:nvPr/>
        </p:nvSpPr>
        <p:spPr>
          <a:xfrm>
            <a:off x="673100" y="4401978"/>
            <a:ext cx="6096000"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0000"/>
                </a:solidFill>
                <a:latin typeface="Verdana"/>
                <a:ea typeface="Verdana"/>
                <a:cs typeface="Verdana"/>
                <a:sym typeface="Verdana"/>
              </a:rPr>
              <a:t>"Let every nation know, whether it wishes us well or ill, that we shall pay any price, bear any burden, meet any hardship, support any friend, oppose any foe, in order to assure the survival and the success of liberty."</a:t>
            </a:r>
            <a:endParaRPr sz="1800">
              <a:solidFill>
                <a:schemeClr val="dk1"/>
              </a:solidFill>
              <a:latin typeface="Corbel"/>
              <a:ea typeface="Corbel"/>
              <a:cs typeface="Corbel"/>
              <a:sym typeface="Corbel"/>
            </a:endParaRPr>
          </a:p>
        </p:txBody>
      </p:sp>
      <p:sp>
        <p:nvSpPr>
          <p:cNvPr id="139" name="Google Shape;139;p6"/>
          <p:cNvSpPr/>
          <p:nvPr/>
        </p:nvSpPr>
        <p:spPr>
          <a:xfrm>
            <a:off x="901700" y="4109590"/>
            <a:ext cx="5194300" cy="20621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orbel"/>
                <a:ea typeface="Corbel"/>
                <a:cs typeface="Corbel"/>
                <a:sym typeface="Corbel"/>
              </a:rPr>
              <a:t>"If a free society cannot help the many who are poor, it cannot save the few who are rich."</a:t>
            </a:r>
            <a:endParaRPr/>
          </a:p>
        </p:txBody>
      </p:sp>
      <p:sp>
        <p:nvSpPr>
          <p:cNvPr id="140" name="Google Shape;140;p6"/>
          <p:cNvSpPr/>
          <p:nvPr/>
        </p:nvSpPr>
        <p:spPr>
          <a:xfrm>
            <a:off x="1395645" y="3940314"/>
            <a:ext cx="4533900"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orbel"/>
                <a:ea typeface="Corbel"/>
                <a:cs typeface="Corbel"/>
                <a:sym typeface="Corbel"/>
              </a:rPr>
              <a:t>"So let us begin anew—remembering on both sides that civility is not a sign of weakness, and sincerity is always subject to proof. Let us never negotiate out of fear. But let us never fear to negotiate."</a:t>
            </a:r>
            <a:endParaRPr/>
          </a:p>
        </p:txBody>
      </p:sp>
      <p:sp>
        <p:nvSpPr>
          <p:cNvPr id="141" name="Google Shape;141;p6"/>
          <p:cNvSpPr/>
          <p:nvPr/>
        </p:nvSpPr>
        <p:spPr>
          <a:xfrm>
            <a:off x="614595" y="4201347"/>
            <a:ext cx="6096000" cy="20621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orbel"/>
                <a:ea typeface="Corbel"/>
                <a:cs typeface="Corbel"/>
                <a:sym typeface="Corbel"/>
              </a:rPr>
              <a:t>"And so, my fellow Americans: ask not what your country can do for you—ask what you can do for your country."</a:t>
            </a:r>
            <a:endParaRPr/>
          </a:p>
        </p:txBody>
      </p:sp>
      <p:sp>
        <p:nvSpPr>
          <p:cNvPr id="142" name="Google Shape;142;p6"/>
          <p:cNvSpPr/>
          <p:nvPr/>
        </p:nvSpPr>
        <p:spPr>
          <a:xfrm>
            <a:off x="4764505" y="808554"/>
            <a:ext cx="6640095" cy="1844416"/>
          </a:xfrm>
          <a:prstGeom prst="rect">
            <a:avLst/>
          </a:prstGeom>
          <a:solidFill>
            <a:schemeClr val="accent6"/>
          </a:solidFill>
          <a:ln cap="flat" cmpd="sng" w="19050">
            <a:solidFill>
              <a:srgbClr val="5D738D"/>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3600">
                <a:solidFill>
                  <a:schemeClr val="lt1"/>
                </a:solidFill>
                <a:latin typeface="Calibri"/>
                <a:ea typeface="Calibri"/>
                <a:cs typeface="Calibri"/>
                <a:sym typeface="Calibri"/>
              </a:rPr>
              <a:t>What do you think was Kennedy’s message to the American people in his Inaugural Address?</a:t>
            </a:r>
            <a:endParaRPr sz="2800">
              <a:solidFill>
                <a:schemeClr val="lt1"/>
              </a:solidFill>
              <a:latin typeface="Calibri"/>
              <a:ea typeface="Calibri"/>
              <a:cs typeface="Calibri"/>
              <a:sym typeface="Calibri"/>
            </a:endParaRPr>
          </a:p>
        </p:txBody>
      </p:sp>
      <p:sp>
        <p:nvSpPr>
          <p:cNvPr id="143" name="Google Shape;143;p6"/>
          <p:cNvSpPr/>
          <p:nvPr/>
        </p:nvSpPr>
        <p:spPr>
          <a:xfrm>
            <a:off x="7325190" y="3309371"/>
            <a:ext cx="4029075" cy="2862322"/>
          </a:xfrm>
          <a:prstGeom prst="rect">
            <a:avLst/>
          </a:prstGeom>
          <a:gradFill>
            <a:gsLst>
              <a:gs pos="0">
                <a:schemeClr val="accent6"/>
              </a:gs>
              <a:gs pos="90000">
                <a:srgbClr val="7E9DC3"/>
              </a:gs>
              <a:gs pos="100000">
                <a:srgbClr val="6D8DB5"/>
              </a:gs>
            </a:gsLst>
            <a:path path="circle">
              <a:fillToRect b="50%" l="50%" r="50%" t="50%"/>
            </a:path>
            <a:tileRect/>
          </a:gradFill>
          <a:ln cap="flat" cmpd="sng" w="10000">
            <a:solidFill>
              <a:schemeClr val="accent6"/>
            </a:solidFill>
            <a:prstDash val="solid"/>
            <a:round/>
            <a:headEnd len="sm" w="sm" type="none"/>
            <a:tailEnd len="sm" w="sm" type="none"/>
          </a:ln>
          <a:effectLst>
            <a:outerShdw blurRad="38100" rotWithShape="0" dir="5400000" dist="25400">
              <a:srgbClr val="000000">
                <a:alpha val="44705"/>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rgbClr val="000000"/>
                </a:solidFill>
                <a:latin typeface="Verdana"/>
                <a:ea typeface="Verdana"/>
                <a:cs typeface="Verdana"/>
                <a:sym typeface="Verdana"/>
              </a:rPr>
              <a:t>Instead of being concerned with what services the government can provide, citizens should consider how they could help their country and fellow citizens through service and volunteerism. He was encouraging citizens to become more involved in their communities and the nation.</a:t>
            </a:r>
            <a:endParaRPr sz="1800">
              <a:solidFill>
                <a:schemeClr val="lt1"/>
              </a:solidFill>
              <a:latin typeface="Corbel"/>
              <a:ea typeface="Corbel"/>
              <a:cs typeface="Corbel"/>
              <a:sym typeface="Corbel"/>
            </a:endParaRPr>
          </a:p>
        </p:txBody>
      </p:sp>
    </p:spTree>
  </p:cSld>
  <p:clrMapOvr>
    <a:masterClrMapping/>
  </p:clrMapOvr>
  <p:transition spd="slow" p14:dur="800">
    <p:circl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gtEl>
                                        <p:attrNameLst>
                                          <p:attrName>style.visibility</p:attrName>
                                        </p:attrNameLst>
                                      </p:cBhvr>
                                      <p:to>
                                        <p:strVal val="visible"/>
                                      </p:to>
                                    </p:set>
                                    <p:anim calcmode="lin" valueType="num">
                                      <p:cBhvr additive="base">
                                        <p:cTn dur="500"/>
                                        <p:tgtEl>
                                          <p:spTgt spid="13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38"/>
                                        </p:tgtEl>
                                        <p:attrNameLst>
                                          <p:attrName>ppt_y</p:attrName>
                                        </p:attrNameLst>
                                      </p:cBhvr>
                                      <p:tavLst>
                                        <p:tav fmla="" tm="0">
                                          <p:val>
                                            <p:strVal val="#ppt_y"/>
                                          </p:val>
                                        </p:tav>
                                        <p:tav fmla="" tm="100000">
                                          <p:val>
                                            <p:strVal val="#ppt_y+1"/>
                                          </p:val>
                                        </p:tav>
                                      </p:tavLst>
                                    </p:anim>
                                    <p:set>
                                      <p:cBhvr>
                                        <p:cTn dur="1" fill="hold">
                                          <p:stCondLst>
                                            <p:cond delay="500"/>
                                          </p:stCondLst>
                                        </p:cTn>
                                        <p:tgtEl>
                                          <p:spTgt spid="13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9"/>
                                        </p:tgtEl>
                                        <p:attrNameLst>
                                          <p:attrName>style.visibility</p:attrName>
                                        </p:attrNameLst>
                                      </p:cBhvr>
                                      <p:to>
                                        <p:strVal val="visible"/>
                                      </p:to>
                                    </p:set>
                                    <p:anim calcmode="lin" valueType="num">
                                      <p:cBhvr additive="base">
                                        <p:cTn dur="500"/>
                                        <p:tgtEl>
                                          <p:spTgt spid="13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39"/>
                                        </p:tgtEl>
                                        <p:attrNameLst>
                                          <p:attrName>ppt_y</p:attrName>
                                        </p:attrNameLst>
                                      </p:cBhvr>
                                      <p:tavLst>
                                        <p:tav fmla="" tm="0">
                                          <p:val>
                                            <p:strVal val="#ppt_y"/>
                                          </p:val>
                                        </p:tav>
                                        <p:tav fmla="" tm="100000">
                                          <p:val>
                                            <p:strVal val="#ppt_y+1"/>
                                          </p:val>
                                        </p:tav>
                                      </p:tavLst>
                                    </p:anim>
                                    <p:set>
                                      <p:cBhvr>
                                        <p:cTn dur="1" fill="hold">
                                          <p:stCondLst>
                                            <p:cond delay="500"/>
                                          </p:stCondLst>
                                        </p:cTn>
                                        <p:tgtEl>
                                          <p:spTgt spid="13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0"/>
                                        </p:tgtEl>
                                        <p:attrNameLst>
                                          <p:attrName>style.visibility</p:attrName>
                                        </p:attrNameLst>
                                      </p:cBhvr>
                                      <p:to>
                                        <p:strVal val="visible"/>
                                      </p:to>
                                    </p:set>
                                    <p:anim calcmode="lin" valueType="num">
                                      <p:cBhvr additive="base">
                                        <p:cTn dur="500"/>
                                        <p:tgtEl>
                                          <p:spTgt spid="14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4">
                                  <p:stCondLst>
                                    <p:cond delay="0"/>
                                  </p:stCondLst>
                                  <p:childTnLst>
                                    <p:anim calcmode="lin" valueType="num">
                                      <p:cBhvr additive="base">
                                        <p:cTn dur="500"/>
                                        <p:tgtEl>
                                          <p:spTgt spid="140"/>
                                        </p:tgtEl>
                                        <p:attrNameLst>
                                          <p:attrName>ppt_y</p:attrName>
                                        </p:attrNameLst>
                                      </p:cBhvr>
                                      <p:tavLst>
                                        <p:tav fmla="" tm="0">
                                          <p:val>
                                            <p:strVal val="#ppt_y"/>
                                          </p:val>
                                        </p:tav>
                                        <p:tav fmla="" tm="100000">
                                          <p:val>
                                            <p:strVal val="#ppt_y+1"/>
                                          </p:val>
                                        </p:tav>
                                      </p:tavLst>
                                    </p:anim>
                                    <p:set>
                                      <p:cBhvr>
                                        <p:cTn dur="1" fill="hold">
                                          <p:stCondLst>
                                            <p:cond delay="500"/>
                                          </p:stCondLst>
                                        </p:cTn>
                                        <p:tgtEl>
                                          <p:spTgt spid="14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1"/>
                                        </p:tgtEl>
                                        <p:attrNameLst>
                                          <p:attrName>style.visibility</p:attrName>
                                        </p:attrNameLst>
                                      </p:cBhvr>
                                      <p:to>
                                        <p:strVal val="visible"/>
                                      </p:to>
                                    </p:set>
                                    <p:anim calcmode="lin" valueType="num">
                                      <p:cBhvr additive="base">
                                        <p:cTn dur="500"/>
                                        <p:tgtEl>
                                          <p:spTgt spid="141"/>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2"/>
                                        </p:tgtEl>
                                        <p:attrNameLst>
                                          <p:attrName>style.visibility</p:attrName>
                                        </p:attrNameLst>
                                      </p:cBhvr>
                                      <p:to>
                                        <p:strVal val="visible"/>
                                      </p:to>
                                    </p:set>
                                    <p:anim calcmode="lin" valueType="num">
                                      <p:cBhvr additive="base">
                                        <p:cTn dur="500"/>
                                        <p:tgtEl>
                                          <p:spTgt spid="14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3"/>
                                        </p:tgtEl>
                                        <p:attrNameLst>
                                          <p:attrName>style.visibility</p:attrName>
                                        </p:attrNameLst>
                                      </p:cBhvr>
                                      <p:to>
                                        <p:strVal val="visible"/>
                                      </p:to>
                                    </p:set>
                                    <p:anim calcmode="lin" valueType="num">
                                      <p:cBhvr additive="base">
                                        <p:cTn dur="500"/>
                                        <p:tgtEl>
                                          <p:spTgt spid="143"/>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ph type="title"/>
          </p:nvPr>
        </p:nvSpPr>
        <p:spPr>
          <a:xfrm>
            <a:off x="381000" y="361950"/>
            <a:ext cx="6286500" cy="990600"/>
          </a:xfrm>
          <a:prstGeom prst="rect">
            <a:avLst/>
          </a:prstGeom>
          <a:solidFill>
            <a:srgbClr val="E4EBF2"/>
          </a:solidFill>
          <a:ln cap="flat" cmpd="sng" w="57150">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orbel"/>
              <a:buNone/>
            </a:pPr>
            <a:r>
              <a:rPr b="1" lang="en-US">
                <a:solidFill>
                  <a:schemeClr val="dk1"/>
                </a:solidFill>
              </a:rPr>
              <a:t>The New Frontier </a:t>
            </a:r>
            <a:endParaRPr/>
          </a:p>
        </p:txBody>
      </p:sp>
      <p:sp>
        <p:nvSpPr>
          <p:cNvPr id="149" name="Google Shape;149;p7"/>
          <p:cNvSpPr txBox="1"/>
          <p:nvPr>
            <p:ph idx="1" type="body"/>
          </p:nvPr>
        </p:nvSpPr>
        <p:spPr>
          <a:xfrm>
            <a:off x="381000" y="1543050"/>
            <a:ext cx="6286500" cy="4953000"/>
          </a:xfrm>
          <a:prstGeom prst="rect">
            <a:avLst/>
          </a:prstGeom>
          <a:solidFill>
            <a:srgbClr val="F5E8EC"/>
          </a:solidFill>
          <a:ln cap="flat" cmpd="sng" w="76200">
            <a:solidFill>
              <a:schemeClr val="dk1"/>
            </a:solidFill>
            <a:prstDash val="solid"/>
            <a:round/>
            <a:headEnd len="sm" w="sm" type="none"/>
            <a:tailEnd len="sm" w="sm" type="none"/>
          </a:ln>
        </p:spPr>
        <p:txBody>
          <a:bodyPr anchorCtr="0" anchor="t" bIns="45700" lIns="91425" spcFirstLastPara="1" rIns="91425" wrap="square" tIns="45700">
            <a:normAutofit lnSpcReduction="10000"/>
          </a:bodyPr>
          <a:lstStyle/>
          <a:p>
            <a:pPr indent="-172720" lvl="0" marL="228600" rtl="0" algn="l">
              <a:lnSpc>
                <a:spcPct val="90000"/>
              </a:lnSpc>
              <a:spcBef>
                <a:spcPts val="0"/>
              </a:spcBef>
              <a:spcAft>
                <a:spcPts val="0"/>
              </a:spcAft>
              <a:buSzPts val="160"/>
              <a:buFont typeface="Arial"/>
              <a:buNone/>
            </a:pPr>
            <a:r>
              <a:t/>
            </a:r>
            <a:endParaRPr sz="200">
              <a:solidFill>
                <a:srgbClr val="000000"/>
              </a:solidFill>
              <a:latin typeface="Verdana"/>
              <a:ea typeface="Verdana"/>
              <a:cs typeface="Verdana"/>
              <a:sym typeface="Verdana"/>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Kennedy’s legislative agenda was known as the </a:t>
            </a:r>
            <a:r>
              <a:rPr b="1" lang="en-US" u="sng">
                <a:solidFill>
                  <a:srgbClr val="000000"/>
                </a:solidFill>
                <a:latin typeface="Verdana"/>
                <a:ea typeface="Verdana"/>
                <a:cs typeface="Verdana"/>
                <a:sym typeface="Verdana"/>
              </a:rPr>
              <a:t>New Frontier</a:t>
            </a:r>
            <a:r>
              <a:rPr lang="en-US">
                <a:solidFill>
                  <a:srgbClr val="000000"/>
                </a:solidFill>
                <a:latin typeface="Verdana"/>
                <a:ea typeface="Verdana"/>
                <a:cs typeface="Verdana"/>
                <a:sym typeface="Verdana"/>
              </a:rPr>
              <a:t>. It included improved education, health insurance for the elderly, and a Department of Urban Affairs.</a:t>
            </a:r>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Kennedy advocated </a:t>
            </a:r>
            <a:r>
              <a:rPr b="1" lang="en-US" u="sng">
                <a:solidFill>
                  <a:srgbClr val="000000"/>
                </a:solidFill>
                <a:latin typeface="Verdana"/>
                <a:ea typeface="Verdana"/>
                <a:cs typeface="Verdana"/>
                <a:sym typeface="Verdana"/>
              </a:rPr>
              <a:t>deficit</a:t>
            </a:r>
            <a:r>
              <a:rPr lang="en-US">
                <a:solidFill>
                  <a:srgbClr val="000000"/>
                </a:solidFill>
                <a:latin typeface="Verdana"/>
                <a:ea typeface="Verdana"/>
                <a:cs typeface="Verdana"/>
                <a:sym typeface="Verdana"/>
              </a:rPr>
              <a:t> </a:t>
            </a:r>
            <a:r>
              <a:rPr b="1" lang="en-US" u="sng">
                <a:solidFill>
                  <a:srgbClr val="000000"/>
                </a:solidFill>
                <a:latin typeface="Verdana"/>
                <a:ea typeface="Verdana"/>
                <a:cs typeface="Verdana"/>
                <a:sym typeface="Verdana"/>
              </a:rPr>
              <a:t>spending</a:t>
            </a:r>
            <a:r>
              <a:rPr lang="en-US">
                <a:solidFill>
                  <a:srgbClr val="000000"/>
                </a:solidFill>
                <a:latin typeface="Verdana"/>
                <a:ea typeface="Verdana"/>
                <a:cs typeface="Verdana"/>
                <a:sym typeface="Verdana"/>
              </a:rPr>
              <a:t> and invested in defense and space exploration.</a:t>
            </a:r>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Kennedy signed the </a:t>
            </a:r>
            <a:r>
              <a:rPr b="1" lang="en-US" u="sng">
                <a:solidFill>
                  <a:srgbClr val="000000"/>
                </a:solidFill>
                <a:latin typeface="Verdana"/>
                <a:ea typeface="Verdana"/>
                <a:cs typeface="Verdana"/>
                <a:sym typeface="Verdana"/>
              </a:rPr>
              <a:t>Equal Pay Act</a:t>
            </a:r>
            <a:r>
              <a:rPr lang="en-US">
                <a:solidFill>
                  <a:srgbClr val="000000"/>
                </a:solidFill>
                <a:latin typeface="Verdana"/>
                <a:ea typeface="Verdana"/>
                <a:cs typeface="Verdana"/>
                <a:sym typeface="Verdana"/>
              </a:rPr>
              <a:t>, promoting gender equality, and hired women in prominent positions in his administration.</a:t>
            </a:r>
            <a:endParaRPr/>
          </a:p>
          <a:p>
            <a:pPr indent="-182880" lvl="0" marL="228600" rtl="0" algn="l">
              <a:lnSpc>
                <a:spcPct val="90000"/>
              </a:lnSpc>
              <a:spcBef>
                <a:spcPts val="1400"/>
              </a:spcBef>
              <a:spcAft>
                <a:spcPts val="0"/>
              </a:spcAft>
              <a:buSzPts val="1760"/>
              <a:buFont typeface="Arial"/>
              <a:buChar char="•"/>
            </a:pPr>
            <a:r>
              <a:rPr lang="en-US">
                <a:solidFill>
                  <a:srgbClr val="000000"/>
                </a:solidFill>
                <a:latin typeface="Verdana"/>
                <a:ea typeface="Verdana"/>
                <a:cs typeface="Verdana"/>
                <a:sym typeface="Verdana"/>
              </a:rPr>
              <a:t>The administration also focused on the </a:t>
            </a:r>
            <a:r>
              <a:rPr b="1" lang="en-US" u="sng">
                <a:solidFill>
                  <a:srgbClr val="000000"/>
                </a:solidFill>
                <a:latin typeface="Verdana"/>
                <a:ea typeface="Verdana"/>
                <a:cs typeface="Verdana"/>
                <a:sym typeface="Verdana"/>
              </a:rPr>
              <a:t>rights</a:t>
            </a:r>
            <a:r>
              <a:rPr lang="en-US">
                <a:solidFill>
                  <a:srgbClr val="000000"/>
                </a:solidFill>
                <a:latin typeface="Verdana"/>
                <a:ea typeface="Verdana"/>
                <a:cs typeface="Verdana"/>
                <a:sym typeface="Verdana"/>
              </a:rPr>
              <a:t> of those with physical and cognitive disabilities.</a:t>
            </a:r>
            <a:endParaRPr/>
          </a:p>
          <a:p>
            <a:pPr indent="-71120" lvl="0" marL="228600" rtl="0" algn="l">
              <a:lnSpc>
                <a:spcPct val="90000"/>
              </a:lnSpc>
              <a:spcBef>
                <a:spcPts val="1400"/>
              </a:spcBef>
              <a:spcAft>
                <a:spcPts val="0"/>
              </a:spcAft>
              <a:buSzPts val="1760"/>
              <a:buNone/>
            </a:pPr>
            <a:r>
              <a:t/>
            </a:r>
            <a:endParaRPr/>
          </a:p>
        </p:txBody>
      </p:sp>
      <p:pic>
        <p:nvPicPr>
          <p:cNvPr descr="United States - The Kennedy and Johnson administrations | Britannica" id="150" name="Google Shape;150;p7"/>
          <p:cNvPicPr preferRelativeResize="0"/>
          <p:nvPr/>
        </p:nvPicPr>
        <p:blipFill rotWithShape="1">
          <a:blip r:embed="rId3">
            <a:alphaModFix/>
          </a:blip>
          <a:srcRect b="0" l="0" r="0" t="0"/>
          <a:stretch/>
        </p:blipFill>
        <p:spPr>
          <a:xfrm>
            <a:off x="7562850" y="303608"/>
            <a:ext cx="3962400" cy="2600804"/>
          </a:xfrm>
          <a:prstGeom prst="rect">
            <a:avLst/>
          </a:prstGeom>
          <a:noFill/>
          <a:ln>
            <a:noFill/>
          </a:ln>
        </p:spPr>
      </p:pic>
      <p:pic>
        <p:nvPicPr>
          <p:cNvPr descr="Bill signing – S. 1409 Equal Pay Act, 11:45AM | JFK Library" id="151" name="Google Shape;151;p7"/>
          <p:cNvPicPr preferRelativeResize="0"/>
          <p:nvPr/>
        </p:nvPicPr>
        <p:blipFill rotWithShape="1">
          <a:blip r:embed="rId4">
            <a:alphaModFix/>
          </a:blip>
          <a:srcRect b="0" l="0" r="0" t="0"/>
          <a:stretch/>
        </p:blipFill>
        <p:spPr>
          <a:xfrm>
            <a:off x="7086601" y="2904412"/>
            <a:ext cx="5105400" cy="3953588"/>
          </a:xfrm>
          <a:prstGeom prst="rect">
            <a:avLst/>
          </a:prstGeom>
          <a:noFill/>
          <a:ln>
            <a:noFill/>
          </a:ln>
        </p:spPr>
      </p:pic>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8" title="America the Story of Us: JFK | History"/>
          <p:cNvPicPr preferRelativeResize="0"/>
          <p:nvPr/>
        </p:nvPicPr>
        <p:blipFill rotWithShape="1">
          <a:blip r:embed="rId3">
            <a:alphaModFix/>
          </a:blip>
          <a:srcRect b="0" l="0" r="0" t="0"/>
          <a:stretch/>
        </p:blipFill>
        <p:spPr>
          <a:xfrm>
            <a:off x="0" y="-15240"/>
            <a:ext cx="12192000" cy="687324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
                                        <p:tgtEl>
                                          <p:spTgt spid="1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60" name="Shape 160"/>
        <p:cNvGrpSpPr/>
        <p:nvPr/>
      </p:nvGrpSpPr>
      <p:grpSpPr>
        <a:xfrm>
          <a:off x="0" y="0"/>
          <a:ext cx="0" cy="0"/>
          <a:chOff x="0" y="0"/>
          <a:chExt cx="0" cy="0"/>
        </a:xfrm>
      </p:grpSpPr>
      <p:sp>
        <p:nvSpPr>
          <p:cNvPr id="161" name="Google Shape;161;p9"/>
          <p:cNvSpPr/>
          <p:nvPr/>
        </p:nvSpPr>
        <p:spPr>
          <a:xfrm>
            <a:off x="0" y="0"/>
            <a:ext cx="12192000" cy="6858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9"/>
          <p:cNvSpPr/>
          <p:nvPr/>
        </p:nvSpPr>
        <p:spPr>
          <a:xfrm>
            <a:off x="228600" y="246888"/>
            <a:ext cx="11724640" cy="6377939"/>
          </a:xfrm>
          <a:prstGeom prst="rect">
            <a:avLst/>
          </a:prstGeom>
          <a:no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9"/>
          <p:cNvSpPr txBox="1"/>
          <p:nvPr>
            <p:ph type="ctrTitle"/>
          </p:nvPr>
        </p:nvSpPr>
        <p:spPr>
          <a:xfrm>
            <a:off x="895467" y="863364"/>
            <a:ext cx="6657476" cy="5126124"/>
          </a:xfrm>
          <a:prstGeom prst="rect">
            <a:avLst/>
          </a:prstGeom>
          <a:noFill/>
          <a:ln>
            <a:noFill/>
          </a:ln>
        </p:spPr>
        <p:txBody>
          <a:bodyPr anchorCtr="0" anchor="ctr" bIns="45700" lIns="91425" spcFirstLastPara="1" rIns="91425" wrap="square" tIns="45700">
            <a:normAutofit/>
          </a:bodyPr>
          <a:lstStyle/>
          <a:p>
            <a:pPr indent="0" lvl="0" marL="0" rtl="0" algn="r">
              <a:lnSpc>
                <a:spcPct val="85000"/>
              </a:lnSpc>
              <a:spcBef>
                <a:spcPts val="0"/>
              </a:spcBef>
              <a:spcAft>
                <a:spcPts val="0"/>
              </a:spcAft>
              <a:buClr>
                <a:srgbClr val="FFFFFF"/>
              </a:buClr>
              <a:buSzPts val="6600"/>
              <a:buFont typeface="Corbel"/>
              <a:buNone/>
            </a:pPr>
            <a:r>
              <a:rPr lang="en-US" sz="6600"/>
              <a:t>WHAT DID THE NEW FRONTIER MEAN TO AMERICANS?</a:t>
            </a:r>
            <a:endParaRPr/>
          </a:p>
        </p:txBody>
      </p:sp>
      <p:sp>
        <p:nvSpPr>
          <p:cNvPr id="164" name="Google Shape;164;p9"/>
          <p:cNvSpPr txBox="1"/>
          <p:nvPr>
            <p:ph idx="1" type="subTitle"/>
          </p:nvPr>
        </p:nvSpPr>
        <p:spPr>
          <a:xfrm>
            <a:off x="8352941" y="863364"/>
            <a:ext cx="3082986" cy="51204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320"/>
              <a:buNone/>
            </a:pPr>
            <a:r>
              <a:rPr b="1" lang="en-US" sz="5400">
                <a:solidFill>
                  <a:schemeClr val="dk1"/>
                </a:solidFill>
              </a:rPr>
              <a:t>Video Question</a:t>
            </a:r>
            <a:endParaRPr/>
          </a:p>
        </p:txBody>
      </p:sp>
      <p:cxnSp>
        <p:nvCxnSpPr>
          <p:cNvPr id="165" name="Google Shape;165;p9"/>
          <p:cNvCxnSpPr/>
          <p:nvPr/>
        </p:nvCxnSpPr>
        <p:spPr>
          <a:xfrm rot="10800000">
            <a:off x="7961243" y="2054826"/>
            <a:ext cx="0" cy="2743200"/>
          </a:xfrm>
          <a:prstGeom prst="straightConnector1">
            <a:avLst/>
          </a:prstGeom>
          <a:noFill/>
          <a:ln cap="flat" cmpd="sng" w="12700">
            <a:solidFill>
              <a:schemeClr val="lt1">
                <a:alpha val="80000"/>
              </a:schemeClr>
            </a:solidFill>
            <a:prstDash val="solid"/>
            <a:round/>
            <a:headEnd len="sm" w="sm" type="none"/>
            <a:tailEnd len="sm" w="sm" type="none"/>
          </a:ln>
        </p:spPr>
      </p:cxnSp>
    </p:spTree>
  </p:cSld>
  <p:clrMapOvr>
    <a:masterClrMapping/>
  </p:clrMapOvr>
  <p:transition spd="slow">
    <p:push/>
  </p:transition>
</p:sld>
</file>

<file path=ppt/theme/theme1.xml><?xml version="1.0" encoding="utf-8"?>
<a:theme xmlns:a="http://schemas.openxmlformats.org/drawingml/2006/main" xmlns:r="http://schemas.openxmlformats.org/officeDocument/2006/relationships" name="Basis">
  <a:themeElements>
    <a:clrScheme name="Paper">
      <a:dk1>
        <a:srgbClr val="000000"/>
      </a:dk1>
      <a:lt1>
        <a:srgbClr val="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2021-04-26T18:44:48Z</dcterms:created>
  <dc:creator>Kenney, Christine</dc:creator>
</cp:coreProperties>
</file>