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p:scale>
          <a:sx n="110" d="100"/>
          <a:sy n="110" d="100"/>
        </p:scale>
        <p:origin x="552" y="-47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2EF1D945-C53B-4E66-9046-86415AF5D3D8}"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671861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274237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48891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26942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589760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127025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70848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692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0773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400933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1FD84F-87D3-4C5C-AC1E-9E5D9B306966}" type="datetimeFigureOut">
              <a:rPr lang="en-US" smtClean="0"/>
              <a:t>1/12/2025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243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1FD84F-87D3-4C5C-AC1E-9E5D9B306966}" type="datetimeFigureOut">
              <a:rPr lang="en-US" smtClean="0"/>
              <a:t>1/12/2025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2258913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1FD84F-87D3-4C5C-AC1E-9E5D9B306966}" type="datetimeFigureOut">
              <a:rPr lang="en-US" smtClean="0"/>
              <a:t>1/12/2025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F1D945-C53B-4E66-9046-86415AF5D3D8}"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4761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1FD84F-87D3-4C5C-AC1E-9E5D9B306966}" type="datetimeFigureOut">
              <a:rPr lang="en-US" smtClean="0"/>
              <a:t>1/12/2025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F1D945-C53B-4E66-9046-86415AF5D3D8}"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66906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1FD84F-87D3-4C5C-AC1E-9E5D9B306966}" type="datetimeFigureOut">
              <a:rPr lang="en-US" smtClean="0"/>
              <a:t>1/12/2025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460342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2047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01FD84F-87D3-4C5C-AC1E-9E5D9B306966}" type="datetimeFigureOut">
              <a:rPr lang="en-US" smtClean="0"/>
              <a:t>1/12/2025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F1D945-C53B-4E66-9046-86415AF5D3D8}" type="slidenum">
              <a:rPr lang="en-US" smtClean="0"/>
              <a:t>‹#›</a:t>
            </a:fld>
            <a:endParaRPr lang="en-US"/>
          </a:p>
        </p:txBody>
      </p:sp>
    </p:spTree>
    <p:extLst>
      <p:ext uri="{BB962C8B-B14F-4D97-AF65-F5344CB8AC3E}">
        <p14:creationId xmlns:p14="http://schemas.microsoft.com/office/powerpoint/2010/main" val="1998834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01FD84F-87D3-4C5C-AC1E-9E5D9B306966}" type="datetimeFigureOut">
              <a:rPr lang="en-US" smtClean="0"/>
              <a:t>1/12/2025</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2EF1D945-C53B-4E66-9046-86415AF5D3D8}" type="slidenum">
              <a:rPr lang="en-US" smtClean="0"/>
              <a:t>‹#›</a:t>
            </a:fld>
            <a:endParaRPr lang="en-US"/>
          </a:p>
        </p:txBody>
      </p:sp>
    </p:spTree>
    <p:extLst>
      <p:ext uri="{BB962C8B-B14F-4D97-AF65-F5344CB8AC3E}">
        <p14:creationId xmlns:p14="http://schemas.microsoft.com/office/powerpoint/2010/main" val="102047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9bkpZkVnVG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HQ_EAbM3zxo"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billofrightsinstitute.org/videos/hazelwood-v-kuhlmeier-bris-homework-help-serie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152F5-21BB-54D6-BB9A-596F49E0D8B2}"/>
              </a:ext>
            </a:extLst>
          </p:cNvPr>
          <p:cNvSpPr>
            <a:spLocks noGrp="1"/>
          </p:cNvSpPr>
          <p:nvPr>
            <p:ph type="ctrTitle"/>
          </p:nvPr>
        </p:nvSpPr>
        <p:spPr/>
        <p:txBody>
          <a:bodyPr/>
          <a:lstStyle/>
          <a:p>
            <a:r>
              <a:rPr lang="en-US" sz="4800" dirty="0"/>
              <a:t>Landmark Free Speech U.S. Supreme Court Cases</a:t>
            </a:r>
          </a:p>
        </p:txBody>
      </p:sp>
      <p:sp>
        <p:nvSpPr>
          <p:cNvPr id="3" name="Subtitle 2">
            <a:extLst>
              <a:ext uri="{FF2B5EF4-FFF2-40B4-BE49-F238E27FC236}">
                <a16:creationId xmlns:a16="http://schemas.microsoft.com/office/drawing/2014/main" id="{690F9ADF-AEA7-0F5B-2775-B1128B36F832}"/>
              </a:ext>
            </a:extLst>
          </p:cNvPr>
          <p:cNvSpPr>
            <a:spLocks noGrp="1"/>
          </p:cNvSpPr>
          <p:nvPr>
            <p:ph type="subTitle" idx="1"/>
          </p:nvPr>
        </p:nvSpPr>
        <p:spPr/>
        <p:txBody>
          <a:bodyPr>
            <a:normAutofit fontScale="92500" lnSpcReduction="20000"/>
          </a:bodyPr>
          <a:lstStyle/>
          <a:p>
            <a:r>
              <a:rPr lang="en-US" dirty="0"/>
              <a:t>Florida Civic Literacy Exam Lesson</a:t>
            </a:r>
          </a:p>
          <a:p>
            <a:r>
              <a:rPr lang="en-US" dirty="0"/>
              <a:t>Associated Benchmark:  </a:t>
            </a:r>
            <a:r>
              <a:rPr lang="en-US" dirty="0" err="1"/>
              <a:t>SS.912.CG.3.11</a:t>
            </a:r>
            <a:endParaRPr lang="en-US" dirty="0"/>
          </a:p>
          <a:p>
            <a:r>
              <a:rPr lang="en-US" dirty="0"/>
              <a:t>Evaluate how landmark Supreme Court decisions affect law, liberty and the interpretation of the U.S. Constitution.</a:t>
            </a:r>
          </a:p>
        </p:txBody>
      </p:sp>
    </p:spTree>
    <p:extLst>
      <p:ext uri="{BB962C8B-B14F-4D97-AF65-F5344CB8AC3E}">
        <p14:creationId xmlns:p14="http://schemas.microsoft.com/office/powerpoint/2010/main" val="39495637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78C6CF-AC35-538D-6DB7-A514A8741D93}"/>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Landmark Free Speech Case Precedents</a:t>
            </a:r>
            <a:br>
              <a:rPr lang="en-US" sz="3600" dirty="0">
                <a:latin typeface="Cambria" panose="02040503050406030204" pitchFamily="18" charset="0"/>
                <a:ea typeface="Cambria" panose="02040503050406030204" pitchFamily="18" charset="0"/>
              </a:rPr>
            </a:br>
            <a:r>
              <a:rPr lang="en-US" sz="3100" dirty="0">
                <a:latin typeface="Cambria" panose="02040503050406030204" pitchFamily="18" charset="0"/>
                <a:ea typeface="Cambria" panose="02040503050406030204" pitchFamily="18" charset="0"/>
              </a:rPr>
              <a:t>Schenck v. United States (1919)</a:t>
            </a:r>
            <a:endParaRPr lang="en-US" dirty="0"/>
          </a:p>
        </p:txBody>
      </p:sp>
      <p:graphicFrame>
        <p:nvGraphicFramePr>
          <p:cNvPr id="4" name="Content Placeholder 3">
            <a:extLst>
              <a:ext uri="{FF2B5EF4-FFF2-40B4-BE49-F238E27FC236}">
                <a16:creationId xmlns:a16="http://schemas.microsoft.com/office/drawing/2014/main" id="{575AE862-135B-5165-F62F-6F371396438B}"/>
              </a:ext>
            </a:extLst>
          </p:cNvPr>
          <p:cNvGraphicFramePr>
            <a:graphicFrameLocks noGrp="1"/>
          </p:cNvGraphicFramePr>
          <p:nvPr>
            <p:ph idx="1"/>
            <p:extLst>
              <p:ext uri="{D42A27DB-BD31-4B8C-83A1-F6EECF244321}">
                <p14:modId xmlns:p14="http://schemas.microsoft.com/office/powerpoint/2010/main" val="3827034977"/>
              </p:ext>
            </p:extLst>
          </p:nvPr>
        </p:nvGraphicFramePr>
        <p:xfrm>
          <a:off x="1295400" y="2557463"/>
          <a:ext cx="9601197" cy="3479800"/>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796275105"/>
                    </a:ext>
                  </a:extLst>
                </a:gridCol>
                <a:gridCol w="3200399">
                  <a:extLst>
                    <a:ext uri="{9D8B030D-6E8A-4147-A177-3AD203B41FA5}">
                      <a16:colId xmlns:a16="http://schemas.microsoft.com/office/drawing/2014/main" val="2869753309"/>
                    </a:ext>
                  </a:extLst>
                </a:gridCol>
                <a:gridCol w="3200399">
                  <a:extLst>
                    <a:ext uri="{9D8B030D-6E8A-4147-A177-3AD203B41FA5}">
                      <a16:colId xmlns:a16="http://schemas.microsoft.com/office/drawing/2014/main" val="288457229"/>
                    </a:ext>
                  </a:extLst>
                </a:gridCol>
              </a:tblGrid>
              <a:tr h="370840">
                <a:tc>
                  <a:txBody>
                    <a:bodyPr/>
                    <a:lstStyle/>
                    <a:p>
                      <a:r>
                        <a:rPr lang="en-US" dirty="0"/>
                        <a:t>Case Name and Summary</a:t>
                      </a:r>
                    </a:p>
                  </a:txBody>
                  <a:tcPr/>
                </a:tc>
                <a:tc>
                  <a:txBody>
                    <a:bodyPr/>
                    <a:lstStyle/>
                    <a:p>
                      <a:r>
                        <a:rPr lang="en-US" dirty="0"/>
                        <a:t>Ruling</a:t>
                      </a:r>
                    </a:p>
                  </a:txBody>
                  <a:tcPr/>
                </a:tc>
                <a:tc>
                  <a:txBody>
                    <a:bodyPr/>
                    <a:lstStyle/>
                    <a:p>
                      <a:r>
                        <a:rPr lang="en-US" dirty="0"/>
                        <a:t>Impact</a:t>
                      </a:r>
                    </a:p>
                  </a:txBody>
                  <a:tcPr/>
                </a:tc>
                <a:extLst>
                  <a:ext uri="{0D108BD9-81ED-4DB2-BD59-A6C34878D82A}">
                    <a16:rowId xmlns:a16="http://schemas.microsoft.com/office/drawing/2014/main" val="1256149664"/>
                  </a:ext>
                </a:extLst>
              </a:tr>
              <a:tr h="370840">
                <a:tc>
                  <a:txBody>
                    <a:bodyPr/>
                    <a:lstStyle/>
                    <a:p>
                      <a:r>
                        <a:rPr lang="en-US" dirty="0">
                          <a:solidFill>
                            <a:schemeClr val="tx1"/>
                          </a:solidFill>
                          <a:latin typeface="Cambria" panose="02040503050406030204" pitchFamily="18" charset="0"/>
                          <a:ea typeface="Cambria" panose="02040503050406030204" pitchFamily="18" charset="0"/>
                        </a:rPr>
                        <a:t>Schenck v. United States(1919)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800" u="sng" kern="1200" dirty="0">
                          <a:solidFill>
                            <a:schemeClr val="tx1"/>
                          </a:solidFill>
                          <a:effectLst/>
                          <a:latin typeface="Cambria" panose="02040503050406030204" pitchFamily="18" charset="0"/>
                          <a:ea typeface="Cambria" panose="02040503050406030204" pitchFamily="18" charset="0"/>
                          <a:cs typeface="+mn-cs"/>
                          <a:hlinkClick r:id="rId2">
                            <a:extLst>
                              <a:ext uri="{A12FA001-AC4F-418D-AE19-62706E023703}">
                                <ahyp:hlinkClr xmlns:ahyp="http://schemas.microsoft.com/office/drawing/2018/hyperlinkcolor" val="tx"/>
                              </a:ext>
                            </a:extLst>
                          </a:hlinkClick>
                        </a:rPr>
                        <a:t>Bill of Rights Institute Schenck v. US (1919) Overview</a:t>
                      </a:r>
                      <a:endParaRPr lang="en-US" sz="1800" kern="1200" dirty="0">
                        <a:solidFill>
                          <a:schemeClr val="tx1"/>
                        </a:solidFill>
                        <a:effectLst/>
                        <a:latin typeface="Cambria" panose="02040503050406030204" pitchFamily="18" charset="0"/>
                        <a:ea typeface="Cambria" panose="02040503050406030204" pitchFamily="18" charset="0"/>
                        <a:cs typeface="+mn-cs"/>
                      </a:endParaRPr>
                    </a:p>
                  </a:txBody>
                  <a:tcPr/>
                </a:tc>
                <a:tc>
                  <a:txBody>
                    <a:bodyPr/>
                    <a:lstStyle/>
                    <a:p>
                      <a:r>
                        <a:rPr lang="en-US" dirty="0">
                          <a:latin typeface="Cambria" panose="02040503050406030204" pitchFamily="18" charset="0"/>
                          <a:ea typeface="Cambria" panose="02040503050406030204" pitchFamily="18" charset="0"/>
                        </a:rPr>
                        <a:t>“The question in every case is whether the words used are used in such circumstances and are of such a nature as to create a clear and present danger that they will bring about the substantive evils that Congress has a right to prevent.” </a:t>
                      </a:r>
                    </a:p>
                    <a:p>
                      <a:r>
                        <a:rPr lang="en-US" dirty="0">
                          <a:latin typeface="Cambria" panose="02040503050406030204" pitchFamily="18" charset="0"/>
                          <a:ea typeface="Cambria" panose="02040503050406030204" pitchFamily="18" charset="0"/>
                        </a:rPr>
                        <a:t>Associate Justice Oliver Wendell Holmes, Jr.</a:t>
                      </a:r>
                    </a:p>
                  </a:txBody>
                  <a:tcPr/>
                </a:tc>
                <a:tc>
                  <a:txBody>
                    <a:bodyPr/>
                    <a:lstStyle/>
                    <a:p>
                      <a:r>
                        <a:rPr lang="en-US" dirty="0">
                          <a:latin typeface="Cambria" panose="02040503050406030204" pitchFamily="18" charset="0"/>
                          <a:ea typeface="Cambria" panose="02040503050406030204" pitchFamily="18" charset="0"/>
                        </a:rPr>
                        <a:t>The freedom of speech protected by the First Amendment can be limited if that speech may cause a public concern (“clear and present danger”)</a:t>
                      </a: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90957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C54F6-DA8F-F91D-7E73-CAD01D50EE3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169BBAF-F198-91A7-CB87-0D28805C7C14}"/>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Landmark Free Speech Case Precedents</a:t>
            </a:r>
            <a:br>
              <a:rPr lang="en-US" sz="3600" dirty="0">
                <a:latin typeface="Cambria" panose="02040503050406030204" pitchFamily="18" charset="0"/>
                <a:ea typeface="Cambria" panose="02040503050406030204" pitchFamily="18" charset="0"/>
              </a:rPr>
            </a:br>
            <a:r>
              <a:rPr lang="en-US" sz="2800" dirty="0">
                <a:latin typeface="Cambria" panose="02040503050406030204" pitchFamily="18" charset="0"/>
                <a:ea typeface="Cambria" panose="02040503050406030204" pitchFamily="18" charset="0"/>
              </a:rPr>
              <a:t>Tinker v. Des Moines (1969)</a:t>
            </a:r>
            <a:endParaRPr lang="en-US" dirty="0"/>
          </a:p>
        </p:txBody>
      </p:sp>
      <p:graphicFrame>
        <p:nvGraphicFramePr>
          <p:cNvPr id="4" name="Content Placeholder 3">
            <a:extLst>
              <a:ext uri="{FF2B5EF4-FFF2-40B4-BE49-F238E27FC236}">
                <a16:creationId xmlns:a16="http://schemas.microsoft.com/office/drawing/2014/main" id="{8853B2C2-F1F7-9D0A-32E0-CA649E341992}"/>
              </a:ext>
            </a:extLst>
          </p:cNvPr>
          <p:cNvGraphicFramePr>
            <a:graphicFrameLocks noGrp="1"/>
          </p:cNvGraphicFramePr>
          <p:nvPr>
            <p:ph idx="1"/>
            <p:extLst>
              <p:ext uri="{D42A27DB-BD31-4B8C-83A1-F6EECF244321}">
                <p14:modId xmlns:p14="http://schemas.microsoft.com/office/powerpoint/2010/main" val="2567892259"/>
              </p:ext>
            </p:extLst>
          </p:nvPr>
        </p:nvGraphicFramePr>
        <p:xfrm>
          <a:off x="1295400" y="2438400"/>
          <a:ext cx="9601197" cy="3749747"/>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796275105"/>
                    </a:ext>
                  </a:extLst>
                </a:gridCol>
                <a:gridCol w="3200399">
                  <a:extLst>
                    <a:ext uri="{9D8B030D-6E8A-4147-A177-3AD203B41FA5}">
                      <a16:colId xmlns:a16="http://schemas.microsoft.com/office/drawing/2014/main" val="2869753309"/>
                    </a:ext>
                  </a:extLst>
                </a:gridCol>
                <a:gridCol w="3200399">
                  <a:extLst>
                    <a:ext uri="{9D8B030D-6E8A-4147-A177-3AD203B41FA5}">
                      <a16:colId xmlns:a16="http://schemas.microsoft.com/office/drawing/2014/main" val="288457229"/>
                    </a:ext>
                  </a:extLst>
                </a:gridCol>
              </a:tblGrid>
              <a:tr h="366467">
                <a:tc>
                  <a:txBody>
                    <a:bodyPr/>
                    <a:lstStyle/>
                    <a:p>
                      <a:r>
                        <a:rPr lang="en-US" dirty="0"/>
                        <a:t>Case Name and Summary</a:t>
                      </a:r>
                    </a:p>
                  </a:txBody>
                  <a:tcPr/>
                </a:tc>
                <a:tc>
                  <a:txBody>
                    <a:bodyPr/>
                    <a:lstStyle/>
                    <a:p>
                      <a:r>
                        <a:rPr lang="en-US" dirty="0"/>
                        <a:t>Ruling</a:t>
                      </a:r>
                    </a:p>
                  </a:txBody>
                  <a:tcPr/>
                </a:tc>
                <a:tc>
                  <a:txBody>
                    <a:bodyPr/>
                    <a:lstStyle/>
                    <a:p>
                      <a:r>
                        <a:rPr lang="en-US" dirty="0"/>
                        <a:t>Impact</a:t>
                      </a:r>
                    </a:p>
                  </a:txBody>
                  <a:tcPr/>
                </a:tc>
                <a:extLst>
                  <a:ext uri="{0D108BD9-81ED-4DB2-BD59-A6C34878D82A}">
                    <a16:rowId xmlns:a16="http://schemas.microsoft.com/office/drawing/2014/main" val="1256149664"/>
                  </a:ext>
                </a:extLst>
              </a:tr>
              <a:tr h="3343384">
                <a:tc>
                  <a:txBody>
                    <a:bodyPr/>
                    <a:lstStyle/>
                    <a:p>
                      <a:r>
                        <a:rPr lang="en-US" dirty="0">
                          <a:solidFill>
                            <a:schemeClr val="tx1"/>
                          </a:solidFill>
                          <a:latin typeface="Cambria" panose="02040503050406030204" pitchFamily="18" charset="0"/>
                          <a:ea typeface="Cambria" panose="02040503050406030204" pitchFamily="18" charset="0"/>
                        </a:rPr>
                        <a:t>Tinker v. Des Moines Independent Community School District</a:t>
                      </a:r>
                    </a:p>
                    <a:p>
                      <a:r>
                        <a:rPr lang="en-US" sz="1800" u="sng" kern="1200" dirty="0">
                          <a:solidFill>
                            <a:schemeClr val="tx1"/>
                          </a:solidFill>
                          <a:effectLst/>
                          <a:latin typeface="+mn-lt"/>
                          <a:ea typeface="+mn-ea"/>
                          <a:cs typeface="+mn-cs"/>
                          <a:hlinkClick r:id="rId2">
                            <a:extLst>
                              <a:ext uri="{A12FA001-AC4F-418D-AE19-62706E023703}">
                                <ahyp:hlinkClr xmlns:ahyp="http://schemas.microsoft.com/office/drawing/2018/hyperlinkcolor" val="tx"/>
                              </a:ext>
                            </a:extLst>
                          </a:hlinkClick>
                        </a:rPr>
                        <a:t>Bill of Rights Institute Tinker v. Des Moines (1969) Overview</a:t>
                      </a:r>
                      <a:endParaRPr lang="en-US" dirty="0">
                        <a:solidFill>
                          <a:schemeClr val="tx1"/>
                        </a:solidFill>
                        <a:latin typeface="Cambria" panose="02040503050406030204" pitchFamily="18" charset="0"/>
                        <a:ea typeface="Cambria" panose="02040503050406030204" pitchFamily="18" charset="0"/>
                      </a:endParaRPr>
                    </a:p>
                    <a:p>
                      <a:endParaRPr lang="en-US" dirty="0">
                        <a:solidFill>
                          <a:schemeClr val="tx1"/>
                        </a:solidFill>
                        <a:latin typeface="Cambria" panose="02040503050406030204" pitchFamily="18" charset="0"/>
                        <a:ea typeface="Cambria" panose="02040503050406030204" pitchFamily="18" charset="0"/>
                      </a:endParaRPr>
                    </a:p>
                  </a:txBody>
                  <a:tcPr/>
                </a:tc>
                <a:tc>
                  <a:txBody>
                    <a:bodyPr/>
                    <a:lstStyle/>
                    <a:p>
                      <a:r>
                        <a:rPr lang="en-US" dirty="0">
                          <a:latin typeface="Cambria" panose="02040503050406030204" pitchFamily="18" charset="0"/>
                          <a:ea typeface="Cambria" panose="02040503050406030204" pitchFamily="18" charset="0"/>
                        </a:rPr>
                        <a:t>“The question in every case is whether the words used are used in such circumstances and are of such a nature as to create a clear and present danger that they will bring about the substantive evils that Congress has a right to prevent.” </a:t>
                      </a:r>
                    </a:p>
                    <a:p>
                      <a:r>
                        <a:rPr lang="en-US" dirty="0">
                          <a:latin typeface="Cambria" panose="02040503050406030204" pitchFamily="18" charset="0"/>
                          <a:ea typeface="Cambria" panose="02040503050406030204" pitchFamily="18" charset="0"/>
                        </a:rPr>
                        <a:t>Associate Justice Oliver Wendell Holmes, Jr.</a:t>
                      </a:r>
                    </a:p>
                  </a:txBody>
                  <a:tcPr/>
                </a:tc>
                <a:tc>
                  <a:txBody>
                    <a:bodyPr/>
                    <a:lstStyle/>
                    <a:p>
                      <a:r>
                        <a:rPr lang="en-US" sz="1800" b="0" i="0" kern="1200" dirty="0">
                          <a:solidFill>
                            <a:schemeClr val="dk1"/>
                          </a:solidFill>
                          <a:effectLst/>
                          <a:latin typeface="Cambria" panose="02040503050406030204" pitchFamily="18" charset="0"/>
                          <a:ea typeface="Cambria" panose="02040503050406030204" pitchFamily="18" charset="0"/>
                          <a:cs typeface="+mn-cs"/>
                        </a:rPr>
                        <a:t>“First Amendment rights, applied in light of the special characteristics of the school environment, are available to teachers and students. It can hardly be argued that either students or teachers shed their constitutional rights to freedom of speech or expression at the schoolhouse gate.” Associate Justice Abe Fortas </a:t>
                      </a:r>
                      <a:endParaRPr lang="en-US"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3438704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31594F-2AB1-BF52-FA18-5E0E76BA690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CAFFF3-8AF7-0C9F-6306-00139F0A7510}"/>
              </a:ext>
            </a:extLst>
          </p:cNvPr>
          <p:cNvSpPr>
            <a:spLocks noGrp="1"/>
          </p:cNvSpPr>
          <p:nvPr>
            <p:ph type="title"/>
          </p:nvPr>
        </p:nvSpPr>
        <p:spPr/>
        <p:txBody>
          <a:bodyPr>
            <a:normAutofit/>
          </a:bodyPr>
          <a:lstStyle/>
          <a:p>
            <a:r>
              <a:rPr lang="en-US" sz="3600" dirty="0">
                <a:latin typeface="Cambria" panose="02040503050406030204" pitchFamily="18" charset="0"/>
                <a:ea typeface="Cambria" panose="02040503050406030204" pitchFamily="18" charset="0"/>
              </a:rPr>
              <a:t>Landmark Free Speech Case Precedents</a:t>
            </a:r>
            <a:br>
              <a:rPr lang="en-US" sz="3600" dirty="0">
                <a:latin typeface="Cambria" panose="02040503050406030204" pitchFamily="18" charset="0"/>
                <a:ea typeface="Cambria" panose="02040503050406030204" pitchFamily="18" charset="0"/>
              </a:rPr>
            </a:br>
            <a:r>
              <a:rPr lang="en-US" sz="2800" dirty="0">
                <a:latin typeface="Cambria" panose="02040503050406030204" pitchFamily="18" charset="0"/>
                <a:ea typeface="Cambria" panose="02040503050406030204" pitchFamily="18" charset="0"/>
              </a:rPr>
              <a:t>Hazelwood School District v. Kuhlmeier (1988)</a:t>
            </a:r>
            <a:endParaRPr lang="en-US" dirty="0"/>
          </a:p>
        </p:txBody>
      </p:sp>
      <p:graphicFrame>
        <p:nvGraphicFramePr>
          <p:cNvPr id="4" name="Content Placeholder 3">
            <a:extLst>
              <a:ext uri="{FF2B5EF4-FFF2-40B4-BE49-F238E27FC236}">
                <a16:creationId xmlns:a16="http://schemas.microsoft.com/office/drawing/2014/main" id="{ADEF8807-70BB-6ED1-2B18-413AD4F46601}"/>
              </a:ext>
            </a:extLst>
          </p:cNvPr>
          <p:cNvGraphicFramePr>
            <a:graphicFrameLocks noGrp="1"/>
          </p:cNvGraphicFramePr>
          <p:nvPr>
            <p:ph idx="1"/>
            <p:extLst>
              <p:ext uri="{D42A27DB-BD31-4B8C-83A1-F6EECF244321}">
                <p14:modId xmlns:p14="http://schemas.microsoft.com/office/powerpoint/2010/main" val="3246287903"/>
              </p:ext>
            </p:extLst>
          </p:nvPr>
        </p:nvGraphicFramePr>
        <p:xfrm>
          <a:off x="1295400" y="2438400"/>
          <a:ext cx="9601197" cy="3709851"/>
        </p:xfrm>
        <a:graphic>
          <a:graphicData uri="http://schemas.openxmlformats.org/drawingml/2006/table">
            <a:tbl>
              <a:tblPr firstRow="1" bandRow="1">
                <a:tableStyleId>{5C22544A-7EE6-4342-B048-85BDC9FD1C3A}</a:tableStyleId>
              </a:tblPr>
              <a:tblGrid>
                <a:gridCol w="3200399">
                  <a:extLst>
                    <a:ext uri="{9D8B030D-6E8A-4147-A177-3AD203B41FA5}">
                      <a16:colId xmlns:a16="http://schemas.microsoft.com/office/drawing/2014/main" val="1796275105"/>
                    </a:ext>
                  </a:extLst>
                </a:gridCol>
                <a:gridCol w="3200399">
                  <a:extLst>
                    <a:ext uri="{9D8B030D-6E8A-4147-A177-3AD203B41FA5}">
                      <a16:colId xmlns:a16="http://schemas.microsoft.com/office/drawing/2014/main" val="2869753309"/>
                    </a:ext>
                  </a:extLst>
                </a:gridCol>
                <a:gridCol w="3200399">
                  <a:extLst>
                    <a:ext uri="{9D8B030D-6E8A-4147-A177-3AD203B41FA5}">
                      <a16:colId xmlns:a16="http://schemas.microsoft.com/office/drawing/2014/main" val="288457229"/>
                    </a:ext>
                  </a:extLst>
                </a:gridCol>
              </a:tblGrid>
              <a:tr h="366467">
                <a:tc>
                  <a:txBody>
                    <a:bodyPr/>
                    <a:lstStyle/>
                    <a:p>
                      <a:r>
                        <a:rPr lang="en-US" dirty="0"/>
                        <a:t>Case Name and Summary</a:t>
                      </a:r>
                    </a:p>
                  </a:txBody>
                  <a:tcPr/>
                </a:tc>
                <a:tc>
                  <a:txBody>
                    <a:bodyPr/>
                    <a:lstStyle/>
                    <a:p>
                      <a:r>
                        <a:rPr lang="en-US" dirty="0"/>
                        <a:t>Ruling</a:t>
                      </a:r>
                    </a:p>
                  </a:txBody>
                  <a:tcPr/>
                </a:tc>
                <a:tc>
                  <a:txBody>
                    <a:bodyPr/>
                    <a:lstStyle/>
                    <a:p>
                      <a:r>
                        <a:rPr lang="en-US" dirty="0"/>
                        <a:t>Impact</a:t>
                      </a:r>
                    </a:p>
                  </a:txBody>
                  <a:tcPr/>
                </a:tc>
                <a:extLst>
                  <a:ext uri="{0D108BD9-81ED-4DB2-BD59-A6C34878D82A}">
                    <a16:rowId xmlns:a16="http://schemas.microsoft.com/office/drawing/2014/main" val="1256149664"/>
                  </a:ext>
                </a:extLst>
              </a:tr>
              <a:tr h="3343384">
                <a:tc>
                  <a:txBody>
                    <a:bodyPr/>
                    <a:lstStyle/>
                    <a:p>
                      <a:r>
                        <a:rPr lang="en-US" dirty="0">
                          <a:solidFill>
                            <a:schemeClr val="tx1"/>
                          </a:solidFill>
                          <a:latin typeface="Cambria" panose="02040503050406030204" pitchFamily="18" charset="0"/>
                          <a:ea typeface="Cambria" panose="02040503050406030204" pitchFamily="18" charset="0"/>
                        </a:rPr>
                        <a:t>Hazelwood School District v. Kuhlmeier (1988)</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800" u="sng" kern="1200" dirty="0">
                          <a:solidFill>
                            <a:schemeClr val="tx1"/>
                          </a:solidFill>
                          <a:effectLst/>
                          <a:latin typeface="+mn-lt"/>
                          <a:ea typeface="+mn-ea"/>
                          <a:cs typeface="+mn-cs"/>
                          <a:hlinkClick r:id="rId2">
                            <a:extLst>
                              <a:ext uri="{A12FA001-AC4F-418D-AE19-62706E023703}">
                                <ahyp:hlinkClr xmlns:ahyp="http://schemas.microsoft.com/office/drawing/2018/hyperlinkcolor" val="tx"/>
                              </a:ext>
                            </a:extLst>
                          </a:hlinkClick>
                        </a:rPr>
                        <a:t>Bill of Rights Institute Hazelwood v. Kuhlmeier (1988) Overview</a:t>
                      </a:r>
                      <a:r>
                        <a:rPr lang="en-US" sz="1800" kern="1200" dirty="0">
                          <a:solidFill>
                            <a:schemeClr val="tx1"/>
                          </a:solidFill>
                          <a:effectLst/>
                          <a:latin typeface="+mn-lt"/>
                          <a:ea typeface="+mn-ea"/>
                          <a:cs typeface="+mn-cs"/>
                        </a:rPr>
                        <a:t> </a:t>
                      </a:r>
                    </a:p>
                    <a:p>
                      <a:endParaRPr lang="en-US" dirty="0">
                        <a:solidFill>
                          <a:schemeClr val="tx1"/>
                        </a:solidFill>
                        <a:latin typeface="Cambria" panose="02040503050406030204" pitchFamily="18" charset="0"/>
                        <a:ea typeface="Cambria" panose="020405030504060302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Cambria" panose="02040503050406030204" pitchFamily="18" charset="0"/>
                          <a:ea typeface="Cambria" panose="02040503050406030204" pitchFamily="18" charset="0"/>
                        </a:rPr>
                        <a:t>"educators do not offend the First Amendment by exercising editorial control over the style and content of student speech in school-sponsored expressive activities so long as their actions are reasonably related to legitimate pedagogical concerns.”</a:t>
                      </a:r>
                      <a:endParaRPr lang="en-US" sz="1800" dirty="0">
                        <a:solidFill>
                          <a:schemeClr val="tx1"/>
                        </a:solidFill>
                        <a:latin typeface="Cambria" panose="02040503050406030204" pitchFamily="18" charset="0"/>
                        <a:ea typeface="Cambria" panose="02040503050406030204" pitchFamily="18" charset="0"/>
                      </a:endParaRPr>
                    </a:p>
                    <a:p>
                      <a:r>
                        <a:rPr lang="en-US" dirty="0">
                          <a:latin typeface="Cambria" panose="02040503050406030204" pitchFamily="18" charset="0"/>
                          <a:ea typeface="Cambria" panose="02040503050406030204" pitchFamily="18" charset="0"/>
                        </a:rPr>
                        <a:t>Associate Justice Byron White</a:t>
                      </a:r>
                    </a:p>
                  </a:txBody>
                  <a:tcPr/>
                </a:tc>
                <a:tc>
                  <a:txBody>
                    <a:bodyPr/>
                    <a:lstStyle/>
                    <a:p>
                      <a:r>
                        <a:rPr lang="en-US" dirty="0">
                          <a:latin typeface="Cambria" panose="02040503050406030204" pitchFamily="18" charset="0"/>
                          <a:ea typeface="Cambria" panose="02040503050406030204" pitchFamily="18" charset="0"/>
                        </a:rPr>
                        <a:t>The principal’s decision to limit students’ free speech rights did not violate the First Amendment.  The newspaper was sponsored by the school and the school had “legitimate interest” in preventing publication of the articles.</a:t>
                      </a:r>
                      <a:endParaRPr lang="en-US" sz="1800" dirty="0">
                        <a:solidFill>
                          <a:schemeClr val="tx1"/>
                        </a:solidFill>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4294588433"/>
                  </a:ext>
                </a:extLst>
              </a:tr>
            </a:tbl>
          </a:graphicData>
        </a:graphic>
      </p:graphicFrame>
    </p:spTree>
    <p:extLst>
      <p:ext uri="{BB962C8B-B14F-4D97-AF65-F5344CB8AC3E}">
        <p14:creationId xmlns:p14="http://schemas.microsoft.com/office/powerpoint/2010/main" val="239390612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45</TotalTime>
  <Words>437</Words>
  <Application>Microsoft Office PowerPoint</Application>
  <PresentationFormat>Widescreen</PresentationFormat>
  <Paragraphs>31</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Cambria</vt:lpstr>
      <vt:lpstr>Garamond</vt:lpstr>
      <vt:lpstr>Organic</vt:lpstr>
      <vt:lpstr>Landmark Free Speech U.S. Supreme Court Cases</vt:lpstr>
      <vt:lpstr>Landmark Free Speech Case Precedents Schenck v. United States (1919)</vt:lpstr>
      <vt:lpstr>Landmark Free Speech Case Precedents Tinker v. Des Moines (1969)</vt:lpstr>
      <vt:lpstr>Landmark Free Speech Case Precedents Hazelwood School District v. Kuhlmeier (1988)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Terri Fine</dc:creator>
  <cp:lastModifiedBy>Terri Fine</cp:lastModifiedBy>
  <cp:revision>2</cp:revision>
  <dcterms:created xsi:type="dcterms:W3CDTF">2025-01-12T13:12:56Z</dcterms:created>
  <dcterms:modified xsi:type="dcterms:W3CDTF">2025-01-12T13:58:20Z</dcterms:modified>
</cp:coreProperties>
</file>