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swald" panose="020F0502020204030204" pitchFamily="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F8CB8D-6D40-4110-B289-CFA0C2F05C56}">
  <a:tblStyle styleId="{C0F8CB8D-6D40-4110-B289-CFA0C2F05C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32fdd3e9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32fdd3e9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4c79e96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4c79e961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d32fdd3e9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d32fdd3e9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d32fdd3e9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d32fdd3e9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d32fdd3e9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d32fdd3e9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d32fdd3e9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d32fdd3e9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d32fdd3e9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d32fdd3e9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d32fdd3e9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d32fdd3e9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32fdd3e9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32fdd3e9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82934/traffic-light-ryg" TargetMode="External"/><Relationship Id="rId13" Type="http://schemas.openxmlformats.org/officeDocument/2006/relationships/hyperlink" Target="https://dos.myflorida.com/media/8081/flag.jpg" TargetMode="External"/><Relationship Id="rId18" Type="http://schemas.openxmlformats.org/officeDocument/2006/relationships/hyperlink" Target="https://openclipart.org/detail/289462/simple-ear" TargetMode="External"/><Relationship Id="rId3" Type="http://schemas.openxmlformats.org/officeDocument/2006/relationships/hyperlink" Target="https://openclipart.org/detail/284296/instructor" TargetMode="External"/><Relationship Id="rId21" Type="http://schemas.openxmlformats.org/officeDocument/2006/relationships/image" Target="../media/image2.png"/><Relationship Id="rId7" Type="http://schemas.openxmlformats.org/officeDocument/2006/relationships/hyperlink" Target="https://pixabay.com/service/terms/" TargetMode="External"/><Relationship Id="rId12" Type="http://schemas.openxmlformats.org/officeDocument/2006/relationships/hyperlink" Target="https://nationalzoo.si.edu/sites/default/files/styles/1400x700_scale_and_crop/public/animals/baldeagle-002.jpg?itok=S6PGjSvQ&amp;timestamp=1520537552" TargetMode="External"/><Relationship Id="rId17" Type="http://schemas.openxmlformats.org/officeDocument/2006/relationships/hyperlink" Target="https://openclipart.org/detail/297965/handshake-green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ak.infobaselearning.com/display-media.aspx?wid=293507&amp;mid=40168" TargetMode="External"/><Relationship Id="rId20" Type="http://schemas.openxmlformats.org/officeDocument/2006/relationships/hyperlink" Target="https://www.clipartkey.com/view/imRibT_collection-of-discussion-clipart-clipart-foru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illustrations/right-wrong-button-thumbs-up-1712994/" TargetMode="External"/><Relationship Id="rId11" Type="http://schemas.openxmlformats.org/officeDocument/2006/relationships/hyperlink" Target="https://creativecommons.org/licenses/by/3.0/us/" TargetMode="External"/><Relationship Id="rId5" Type="http://schemas.openxmlformats.org/officeDocument/2006/relationships/hyperlink" Target="https://openclipart.org/detail/315793/picking-up-trash" TargetMode="External"/><Relationship Id="rId15" Type="http://schemas.openxmlformats.org/officeDocument/2006/relationships/hyperlink" Target="http://www.clipartbest.com/clipart-yToeqbebc" TargetMode="External"/><Relationship Id="rId10" Type="http://schemas.openxmlformats.org/officeDocument/2006/relationships/hyperlink" Target="https://www.whitehouse.gov/wp-content/uploads/2021/04/P20210303AS-1901-cropped.jpg" TargetMode="External"/><Relationship Id="rId19" Type="http://schemas.openxmlformats.org/officeDocument/2006/relationships/hyperlink" Target="https://openclipart.org/detail/298055/up-and-down" TargetMode="External"/><Relationship Id="rId4" Type="http://schemas.openxmlformats.org/officeDocument/2006/relationships/hyperlink" Target="https://openclipart.org/detail/8949/woman-police-officer" TargetMode="External"/><Relationship Id="rId9" Type="http://schemas.openxmlformats.org/officeDocument/2006/relationships/hyperlink" Target="https://commons.wikimedia.org/wiki/File:Flag_of_the_United_States.svg" TargetMode="External"/><Relationship Id="rId14" Type="http://schemas.openxmlformats.org/officeDocument/2006/relationships/hyperlink" Target="https://www.flhsmv.gov/wp-content/uploads/plate1-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3408" y="8076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Kindergarten Matching Game</a:t>
            </a:r>
            <a:endParaRPr b="1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675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Cut out the boxes and match the civics terms or concepts to the correct descriptions and photos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8000" y="4693475"/>
            <a:ext cx="9906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Male teacher #2</a:t>
            </a:r>
            <a:r>
              <a:rPr lang="en" sz="1200">
                <a:solidFill>
                  <a:schemeClr val="dk1"/>
                </a:solidFill>
              </a:rPr>
              <a:t>” by oksmith from OpenClipart is under the Public Domain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Woman police officer</a:t>
            </a:r>
            <a:r>
              <a:rPr lang="en" sz="1200">
                <a:solidFill>
                  <a:schemeClr val="dk1"/>
                </a:solidFill>
              </a:rPr>
              <a:t>” by Gerald_G from OpenClipart is under the Public Domain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Picking up trash</a:t>
            </a:r>
            <a:r>
              <a:rPr lang="en" sz="1200">
                <a:solidFill>
                  <a:schemeClr val="dk1"/>
                </a:solidFill>
              </a:rPr>
              <a:t>” by oksmith from OpenClipart is under the Public Domain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Right wrong button thumbs up</a:t>
            </a:r>
            <a:r>
              <a:rPr lang="en" sz="1200">
                <a:solidFill>
                  <a:schemeClr val="dk1"/>
                </a:solidFill>
              </a:rPr>
              <a:t>” by Artsybee is licensed under the </a:t>
            </a:r>
            <a:r>
              <a:rPr lang="en" sz="1200" u="sng">
                <a:solidFill>
                  <a:srgbClr val="2200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 license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Traffic light</a:t>
            </a:r>
            <a:r>
              <a:rPr lang="en" sz="1200">
                <a:solidFill>
                  <a:schemeClr val="dk1"/>
                </a:solidFill>
              </a:rPr>
              <a:t>” by algotruneman from Openclipart is under the Public Domain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accent2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Flag of the United States</a:t>
            </a:r>
            <a:r>
              <a:rPr lang="en" sz="1200">
                <a:solidFill>
                  <a:schemeClr val="accent2"/>
                </a:solidFill>
              </a:rPr>
              <a:t>” </a:t>
            </a:r>
            <a:r>
              <a:rPr lang="en" sz="1200">
                <a:solidFill>
                  <a:srgbClr val="30272E"/>
                </a:solidFill>
              </a:rPr>
              <a:t>is under the Public Domain</a:t>
            </a:r>
            <a:endParaRPr sz="1200">
              <a:solidFill>
                <a:srgbClr val="2200CC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Joe Biden</a:t>
            </a:r>
            <a:r>
              <a:rPr lang="en" sz="1200">
                <a:solidFill>
                  <a:schemeClr val="dk1"/>
                </a:solidFill>
              </a:rPr>
              <a:t>” from The White House is licensed under </a:t>
            </a:r>
            <a:r>
              <a:rPr lang="en" sz="1200" u="sng">
                <a:solidFill>
                  <a:srgbClr val="2200C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3.0 US</a:t>
            </a:r>
            <a:endParaRPr sz="1200">
              <a:solidFill>
                <a:srgbClr val="2200CC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Bald Eagle</a:t>
            </a:r>
            <a:r>
              <a:rPr lang="en" sz="1200">
                <a:solidFill>
                  <a:schemeClr val="dk1"/>
                </a:solidFill>
              </a:rPr>
              <a:t>” from the Smithsonian’s National Zoo and Conservation Biology Institute is under the Public Domain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Florida State Flag</a:t>
            </a:r>
            <a:r>
              <a:rPr lang="en" sz="1200">
                <a:solidFill>
                  <a:schemeClr val="dk1"/>
                </a:solidFill>
              </a:rPr>
              <a:t>” from the Florida Department of State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Sunshine State</a:t>
            </a:r>
            <a:r>
              <a:rPr lang="en" sz="1200">
                <a:solidFill>
                  <a:schemeClr val="dk1"/>
                </a:solidFill>
              </a:rPr>
              <a:t>” from Florida Highway Safety and Motor Vehicles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Love USA (Stars and Stripes)</a:t>
            </a:r>
            <a:r>
              <a:rPr lang="en" sz="1200">
                <a:solidFill>
                  <a:schemeClr val="dk1"/>
                </a:solidFill>
              </a:rPr>
              <a:t>” from ClipArt Best has no known copyright restrictions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Girl Holding the American Flag</a:t>
            </a:r>
            <a:r>
              <a:rPr lang="en" sz="1200">
                <a:solidFill>
                  <a:schemeClr val="dk1"/>
                </a:solidFill>
              </a:rPr>
              <a:t>” in the </a:t>
            </a:r>
            <a:r>
              <a:rPr lang="en" sz="1200" i="1">
                <a:solidFill>
                  <a:schemeClr val="dk1"/>
                </a:solidFill>
              </a:rPr>
              <a:t>The World Almanac for Kids</a:t>
            </a:r>
            <a:r>
              <a:rPr lang="en" sz="1200">
                <a:solidFill>
                  <a:schemeClr val="dk1"/>
                </a:solidFill>
              </a:rPr>
              <a:t>, Infobase Learning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Handshake green</a:t>
            </a:r>
            <a:r>
              <a:rPr lang="en" sz="1200">
                <a:solidFill>
                  <a:schemeClr val="dk1"/>
                </a:solidFill>
              </a:rPr>
              <a:t>” by Issi from OpenClipart is under the Public Domain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 ear</a:t>
            </a:r>
            <a:r>
              <a:rPr lang="en" sz="1200">
                <a:solidFill>
                  <a:schemeClr val="dk1"/>
                </a:solidFill>
              </a:rPr>
              <a:t>” by rematuche is under the Public Domain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 and down</a:t>
            </a:r>
            <a:r>
              <a:rPr lang="en" sz="1200">
                <a:solidFill>
                  <a:schemeClr val="dk1"/>
                </a:solidFill>
              </a:rPr>
              <a:t>” by locksmith is under the Public Domain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“</a:t>
            </a:r>
            <a:r>
              <a:rPr lang="en" sz="1200" u="sng">
                <a:solidFill>
                  <a:srgbClr val="2200CC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Collection of discussion clipart</a:t>
            </a:r>
            <a:r>
              <a:rPr lang="en" sz="1200">
                <a:solidFill>
                  <a:schemeClr val="dk1"/>
                </a:solidFill>
              </a:rPr>
              <a:t>” from Clipartkey has no known copyright restrictions 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265576" y="4709225"/>
            <a:ext cx="691450" cy="2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14"/>
          <p:cNvGraphicFramePr/>
          <p:nvPr/>
        </p:nvGraphicFramePr>
        <p:xfrm>
          <a:off x="361975" y="55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{C0F8CB8D-6D40-4110-B289-CFA0C2F05C56}</a:tableStyleId>
              </a:tblPr>
              <a:tblGrid>
                <a:gridCol w="2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8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Rules</a:t>
                      </a: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The do/don’t for our behavior like: 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ball in the house,</a:t>
                      </a:r>
                      <a:endParaRPr sz="15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Raise hand,</a:t>
                      </a:r>
                      <a:endParaRPr sz="15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running in the hall,</a:t>
                      </a:r>
                      <a:endParaRPr sz="15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Limiting screen time,</a:t>
                      </a:r>
                      <a:endParaRPr sz="15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yelling at others,</a:t>
                      </a:r>
                      <a:endParaRPr sz="15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Keep hands to self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8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Laws</a:t>
                      </a:r>
                      <a:endParaRPr sz="3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 group of rules that protect people like: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Speed limits, 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Traffic lights,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Wearing seatbelts,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No stealing, 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No hurting others</a:t>
                      </a:r>
                      <a:endParaRPr sz="15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400" y="2977650"/>
            <a:ext cx="26098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3753" y="998975"/>
            <a:ext cx="2709149" cy="134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5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{C0F8CB8D-6D40-4110-B289-CFA0C2F05C56}</a:tableStyleId>
              </a:tblPr>
              <a:tblGrid>
                <a:gridCol w="2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8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American Flag</a:t>
                      </a: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 symbol for the U.S. that we pledge to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8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Bald Eagle</a:t>
                      </a: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National bird of the U.S.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948" y="893250"/>
            <a:ext cx="2597424" cy="136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l="17468" r="15909"/>
          <a:stretch/>
        </p:blipFill>
        <p:spPr>
          <a:xfrm>
            <a:off x="6158612" y="2772075"/>
            <a:ext cx="2514099" cy="188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Google Shape;75;p16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{C0F8CB8D-6D40-4110-B289-CFA0C2F05C56}</a:tableStyleId>
              </a:tblPr>
              <a:tblGrid>
                <a:gridCol w="2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8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U.S. President</a:t>
                      </a: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Leader of the U.S. 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8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Florida’s Flag</a:t>
                      </a: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 symbol for our state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6850" y="2829050"/>
            <a:ext cx="260985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087" y="635850"/>
            <a:ext cx="1507375" cy="19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7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{C0F8CB8D-6D40-4110-B289-CFA0C2F05C56}</a:tableStyleId>
              </a:tblPr>
              <a:tblGrid>
                <a:gridCol w="2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8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Florida’s State Nickname</a:t>
                      </a: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The Sunshine State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8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The Pledge of Allegiance</a:t>
                      </a: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 promise (oath) to the U.S.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750" y="987025"/>
            <a:ext cx="260985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t="2323" r="11253" b="12570"/>
          <a:stretch/>
        </p:blipFill>
        <p:spPr>
          <a:xfrm>
            <a:off x="6207250" y="2772723"/>
            <a:ext cx="2526351" cy="18957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8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{C0F8CB8D-6D40-4110-B289-CFA0C2F05C56}</a:tableStyleId>
              </a:tblPr>
              <a:tblGrid>
                <a:gridCol w="2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8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Authority Figures</a:t>
                      </a: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Trusted leaders that make sure we follow rules and laws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8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Patriotism</a:t>
                      </a: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Showing love, loyalty, and respect for your country</a:t>
                      </a: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950" y="2877100"/>
            <a:ext cx="1553450" cy="15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5675" y="1031165"/>
            <a:ext cx="1416775" cy="11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8075" y="727074"/>
            <a:ext cx="605016" cy="175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19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{C0F8CB8D-6D40-4110-B289-CFA0C2F05C56}</a:tableStyleId>
              </a:tblPr>
              <a:tblGrid>
                <a:gridCol w="2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8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Responsible Citizen</a:t>
                      </a: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Someone whose actions and behaviors make their community better</a:t>
                      </a:r>
                      <a:endParaRPr sz="2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8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Good Decision Making</a:t>
                      </a: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Raising hands, 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Voting,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Taking turns, 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Class meetings,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Listening to others,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Sharing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226" y="3900600"/>
            <a:ext cx="813101" cy="65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6488" y="738075"/>
            <a:ext cx="1654875" cy="183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8237" y="3005113"/>
            <a:ext cx="910913" cy="59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1363" y="3810941"/>
            <a:ext cx="454525" cy="74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2650" y="2833637"/>
            <a:ext cx="596827" cy="94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20"/>
          <p:cNvGraphicFramePr/>
          <p:nvPr/>
        </p:nvGraphicFramePr>
        <p:xfrm>
          <a:off x="342225" y="5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{C0F8CB8D-6D40-4110-B289-CFA0C2F05C56}</a:tableStyleId>
              </a:tblPr>
              <a:tblGrid>
                <a:gridCol w="2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8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Additional Ways to Play 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 with just the images and correctly match the terms and/or descriptions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 with just the descriptions and correctly match the terms and/or images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 with just the terms and correctly match the descriptions and/or images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Read a description aloud and have your child hold up the correct image and/or term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Have your child find two matches they think are similar or “go together” and explain why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Have your child look at the two flag matches and have them explain similarities and differences between them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"/>
              <a:buChar char="●"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Have your child look at the rules and laws matches and have them explain similarities and differences between them 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576" y="4709225"/>
            <a:ext cx="691450" cy="2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On-screen Show (16:9)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Oswald</vt:lpstr>
      <vt:lpstr>Arial</vt:lpstr>
      <vt:lpstr>Simple Light</vt:lpstr>
      <vt:lpstr>Kindergarten Matching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Ways to Play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Elizabeth Wood</dc:creator>
  <cp:lastModifiedBy>Elizabeth Wood</cp:lastModifiedBy>
  <cp:revision>1</cp:revision>
  <dcterms:modified xsi:type="dcterms:W3CDTF">2025-01-21T14:39:52Z</dcterms:modified>
</cp:coreProperties>
</file>