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0" r:id="rId4"/>
    <p:sldMasterId id="2147483671"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Lst>
  <p:sldSz cy="5143500" cx="9144000"/>
  <p:notesSz cx="6858000" cy="9144000"/>
  <p:embeddedFontLst>
    <p:embeddedFont>
      <p:font typeface="Lexend"/>
      <p:regular r:id="rId61"/>
      <p:bold r:id="rId6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Lexend-bold.fntdata"/><Relationship Id="rId61" Type="http://schemas.openxmlformats.org/officeDocument/2006/relationships/font" Target="fonts/Lexend-regular.fntdata"/><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60" Type="http://schemas.openxmlformats.org/officeDocument/2006/relationships/slide" Target="slides/slide54.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11" Type="http://schemas.openxmlformats.org/officeDocument/2006/relationships/slide" Target="slides/slide5.xml"/><Relationship Id="rId55" Type="http://schemas.openxmlformats.org/officeDocument/2006/relationships/slide" Target="slides/slide49.xml"/><Relationship Id="rId10" Type="http://schemas.openxmlformats.org/officeDocument/2006/relationships/slide" Target="slides/slide4.xml"/><Relationship Id="rId54" Type="http://schemas.openxmlformats.org/officeDocument/2006/relationships/slide" Target="slides/slide48.xml"/><Relationship Id="rId13" Type="http://schemas.openxmlformats.org/officeDocument/2006/relationships/slide" Target="slides/slide7.xml"/><Relationship Id="rId57" Type="http://schemas.openxmlformats.org/officeDocument/2006/relationships/slide" Target="slides/slide51.xml"/><Relationship Id="rId12" Type="http://schemas.openxmlformats.org/officeDocument/2006/relationships/slide" Target="slides/slide6.xml"/><Relationship Id="rId56" Type="http://schemas.openxmlformats.org/officeDocument/2006/relationships/slide" Target="slides/slide50.xml"/><Relationship Id="rId15" Type="http://schemas.openxmlformats.org/officeDocument/2006/relationships/slide" Target="slides/slide9.xml"/><Relationship Id="rId59" Type="http://schemas.openxmlformats.org/officeDocument/2006/relationships/slide" Target="slides/slide53.xml"/><Relationship Id="rId14" Type="http://schemas.openxmlformats.org/officeDocument/2006/relationships/slide" Target="slides/slide8.xml"/><Relationship Id="rId58" Type="http://schemas.openxmlformats.org/officeDocument/2006/relationships/slide" Target="slides/slide52.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ocsteach.org/documents/document/team-win"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alleries.lafayette.edu/2019/01/02/william-walcutt-pulling-down-the-statue-of-george-iii-at-bowling-green-n-y-july-9-1776/"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ufw.org/wp-content/uploads/2017/02/finals64-1.jpg" TargetMode="External"/><Relationship Id="rId3" Type="http://schemas.openxmlformats.org/officeDocument/2006/relationships/hyperlink" Target="https://www.nps.gov/articles/000/workers-united-the-delano-grape-strike-and-boycott.htm"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rlandosentinel.com/2020/02/25/if-not-reparations-at-least-offer-scholarships-and-education-to-descendants-of-1920-ocoee-massacre-editoria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resource/ppmsca.02919/"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ipa.org.au/ipa-review-articles/remember-the-victims-of-communism" TargetMode="External"/><Relationship Id="rId3" Type="http://schemas.openxmlformats.org/officeDocument/2006/relationships/hyperlink" Target="https://victimsofcommunism.org/programs/voc-day/" TargetMode="External"/><Relationship Id="rId4" Type="http://schemas.openxmlformats.org/officeDocument/2006/relationships/hyperlink" Target="https://www.youtube.com/watch?v=AEPE8ryckF8&amp;t=42s"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nnefrank.org/en/timeline/191/maps-of-the-holocaust/" TargetMode="External"/><Relationship Id="rId3" Type="http://schemas.openxmlformats.org/officeDocument/2006/relationships/hyperlink" Target="https://www.ushmm.org/learn"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blogs.loc.gov/folklife/files/2018/11/Armistice_GobTommyNurse1200_00488u.jpg"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ountvernon.org/education/primary-source-collections/primary-source-collections/article/thanksgiving-proclamation-of-1789"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jimmymargulies.com/"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kingcenter.org/about-tkc/martin-luther-king-jr/"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jacksonville.com/picture-gallery/news/2020/06/20/photos-ax-handle-saturday-and/67479263007/"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wrighthistory.org/progess-is-calling"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efense.gov/News/Feature-Stories/story/Article/1701137/medal-of-honor-monday-11-year-old-willie-johnston/"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americainclass.org/abigail-adams-and-remember-the-ladies/"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ecctai.org/tuskegee-477th-bombardment-group"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pGQFz0XfRx4"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ccioncultural.es/virtuales/florida/eng/exploration/juan_ponce_de_leon.html" TargetMode="External"/><Relationship Id="rId3" Type="http://schemas.openxmlformats.org/officeDocument/2006/relationships/hyperlink" Target="https://www.jstor.org/stable/44208207?seq=2"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dol.gov/agencies/whd/minimum-wage/state" TargetMode="Externa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loridaemancipationmay20.com/" TargetMode="External"/><Relationship Id="rId3" Type="http://schemas.openxmlformats.org/officeDocument/2006/relationships/hyperlink" Target="https://www.loc.gov/resource/g3861e.cw0013200/" TargetMode="Externa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tatista.com/chart/8720/where-us-troops-are-based-around-the-world/" TargetMode="External"/><Relationship Id="rId3" Type="http://schemas.openxmlformats.org/officeDocument/2006/relationships/hyperlink" Target="https://veteran.com/armed-forces-week/"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lingtoncemetery.mil/Explore/Monuments-and-Memorials/Tomb-of-the-Unknown-Soldier"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ountvernon.org/george-washington/the-revolutionary-war/the-earliest-july-4-celebrations"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prologue.blogs.archives.gov/2018/09/03/labor-day-children-at-work/"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911memorial.or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2208394d73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7" name="Google Shape;97;g2208394d73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g2208394d73c_0_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0" name="Google Shape;170;g2208394d73c_0_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https://www.docsteach.org/documents/document/team-win</a:t>
            </a:r>
            <a:r>
              <a:rPr lang="en">
                <a:solidFill>
                  <a:srgbClr val="212121"/>
                </a:solidFill>
              </a:rPr>
              <a:t> </a:t>
            </a:r>
            <a:endParaRPr>
              <a:solidFill>
                <a:srgbClr val="21212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g2d78dc85a35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7" name="Google Shape;177;g2d78dc85a35_0_9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Constitution Day celebrates the day our Constitution was adopted.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every year on September 17th.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is the supreme law of the land.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was signed at the Constitutional Convention on September 17, 1787 in Philadelphia, PA.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James Madison (4th President) was known as the Father of the Constitution since he wrote a large portion of it and the Bill of Rights.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divides the government into three branches: legislative (House/Senate; makes the law), executive (presidency; enforces the law) and judicial (courts; interprets the law).</a:t>
            </a:r>
            <a:endParaRPr sz="1400">
              <a:solidFill>
                <a:schemeClr val="dk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208394d73c_0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g2208394d73c_0_1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SzPts val="1100"/>
              <a:buNone/>
            </a:pPr>
            <a:r>
              <a:rPr lang="en">
                <a:solidFill>
                  <a:srgbClr val="212121"/>
                </a:solidFill>
              </a:rPr>
              <a:t>Information about the source can be found here:</a:t>
            </a:r>
            <a:r>
              <a:rPr b="1" lang="en">
                <a:solidFill>
                  <a:srgbClr val="212121"/>
                </a:solidFill>
              </a:rPr>
              <a:t> </a:t>
            </a:r>
            <a:r>
              <a:rPr lang="en" u="sng">
                <a:solidFill>
                  <a:schemeClr val="hlink"/>
                </a:solidFill>
                <a:hlinkClick r:id="rId2"/>
              </a:rPr>
              <a:t>https://galleries.lafayette.edu/2019/01/02/william-walcutt-pulling-down-the-statue-of-george-iii-at-bowling-green-n-y-july-9-1776/</a:t>
            </a:r>
            <a:r>
              <a:rPr lang="en">
                <a:solidFill>
                  <a:srgbClr val="212121"/>
                </a:solidFill>
              </a:rPr>
              <a:t> </a:t>
            </a:r>
            <a:endParaRPr>
              <a:solidFill>
                <a:srgbClr val="21212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f5c5093f4a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g2f5c5093f4a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Celebrate Freedom week is recognized as the last full week of September.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week we are focused on remembering the importance of the Declaration of Independence.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adopted on July 4, 1776 written to King George III explaining why American colonists were breaking away from British rule.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outlined all the rights that American colonists believed that King George III wasn’t protecting and/or Parliament was denying.</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Eventually, American colonists went to war to fight for their independence against British rule.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included key promises: equality, unalienable rights, consent of the governed, and the right to revolution.</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2d798ded1b8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g2d798ded1b8_0_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https://ufw.org/wp-content/uploads/2017/02/finals64-1.jpg</a:t>
            </a:r>
            <a:r>
              <a:rPr lang="en">
                <a:solidFill>
                  <a:srgbClr val="212121"/>
                </a:solidFill>
              </a:rPr>
              <a:t> and </a:t>
            </a:r>
            <a:r>
              <a:rPr lang="en" u="sng">
                <a:solidFill>
                  <a:schemeClr val="hlink"/>
                </a:solidFill>
                <a:hlinkClick r:id="rId3"/>
              </a:rPr>
              <a:t>https://www.nps.gov/articles/000/workers-united-the-delano-grape-strike-and-boycott.htm</a:t>
            </a:r>
            <a:r>
              <a:rPr lang="en">
                <a:solidFill>
                  <a:srgbClr val="212121"/>
                </a:solidFill>
              </a:rPr>
              <a:t> </a:t>
            </a:r>
            <a:endParaRPr>
              <a:solidFill>
                <a:srgbClr val="21212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2d798ded1b8_0_8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g2d798ded1b8_0_8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Huelga means strike.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Cesar Chavez believed in nonviolent strikes and took inspiration from MLK Jr. and Gandhi.</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National Hispanic Heritage Week started in 1968 and was expanded to an entire month in 1988.</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Annually celebrated from September 15 to October 15.</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September 15 was chosen as the starting point because it is the anniversary of the start of the Mexican War of Independence.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war resulted in independence for Mexico, Guatemala, El Salvador, Costa Rica, Honduras, and Nicaragua.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Hispanic Heritage Month allows us the opportunity to celebrate the Hispanic/Latino community and their impact on our democracy.</a:t>
            </a:r>
            <a:endParaRPr sz="1300">
              <a:solidFill>
                <a:srgbClr val="21212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2f5c5093f4a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g2f5c5093f4a_0_1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2f5c5093f4a_0_2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9" name="Google Shape;219;g2f5c5093f4a_0_2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SzPts val="1100"/>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SzPts val="1100"/>
              <a:buNone/>
            </a:pPr>
            <a:r>
              <a:rPr lang="en">
                <a:solidFill>
                  <a:srgbClr val="212121"/>
                </a:solidFill>
              </a:rPr>
              <a:t>Information about the source can be found here: </a:t>
            </a:r>
            <a:r>
              <a:rPr lang="en" u="sng">
                <a:solidFill>
                  <a:schemeClr val="hlink"/>
                </a:solidFill>
                <a:hlinkClick r:id="rId2"/>
              </a:rPr>
              <a:t>https://www.orlandosentinel.com/2020/02/25/if-not-reparations-at-least-offer-scholarships-and-education-to-descendants-of-1920-ocoee-massacre-editorial/</a:t>
            </a:r>
            <a:r>
              <a:rPr lang="en">
                <a:solidFill>
                  <a:srgbClr val="212121"/>
                </a:solidFill>
              </a:rPr>
              <a:t> </a:t>
            </a:r>
            <a:endParaRPr sz="1200">
              <a:solidFill>
                <a:srgbClr val="21212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g2f5c5093f4a_0_2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6" name="Google Shape;226;g2f5c5093f4a_0_2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Ocoee Remembrance Day is November 2 every year.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Ocoee is a town in central Florida.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African American males were granted the right to vote in 1870 with the ratification of the 15th Amendment.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Individuals and groups like the Ku Klux Klan used violence and intimidation to prevent blacks from voting.</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No one was ever prosecuted for the Ocoee murders.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Throughout history, many people have fought, and died, for the right to vote. </a:t>
            </a:r>
            <a:endParaRPr sz="1200">
              <a:solidFill>
                <a:srgbClr val="21212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g2fd8282fdef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4" name="Google Shape;234;g2fd8282fdef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https://www.loc.gov/resource/ppmsca.02919/</a:t>
            </a:r>
            <a:r>
              <a:rPr lang="en">
                <a:solidFill>
                  <a:srgbClr val="212121"/>
                </a:solidFill>
              </a:rPr>
              <a:t>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329b20191e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g329b20191e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9" name="Shape 239"/>
        <p:cNvGrpSpPr/>
        <p:nvPr/>
      </p:nvGrpSpPr>
      <p:grpSpPr>
        <a:xfrm>
          <a:off x="0" y="0"/>
          <a:ext cx="0" cy="0"/>
          <a:chOff x="0" y="0"/>
          <a:chExt cx="0" cy="0"/>
        </a:xfrm>
      </p:grpSpPr>
      <p:sp>
        <p:nvSpPr>
          <p:cNvPr id="240" name="Google Shape;240;g2fd8282fde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1" name="Google Shape;241;g2fd8282fdef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Election Day is celebrated on the Tuesday after the first Monday in November.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Election Day usually happens between Nov 2- Nov 8.</a:t>
            </a:r>
            <a:endParaRPr>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Presidential elections happen every four years.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first presidential election happened in 1789, and George Washington was elected.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Each Election Day you select individuals to serve in government for offices at the national, state, and local levels.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Throughout history, some groups/individuals have had to fight for their right to vote.</a:t>
            </a:r>
            <a:endParaRPr/>
          </a:p>
          <a:p>
            <a:pPr indent="0" lvl="0" marL="0" rtl="0" algn="l">
              <a:lnSpc>
                <a:spcPct val="120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2ff83f3e5ec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8" name="Google Shape;248;g2ff83f3e5ec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https://ipa.org.au/ipa-review-articles/remember-the-victims-of-communism</a:t>
            </a:r>
            <a:r>
              <a:rPr lang="en">
                <a:solidFill>
                  <a:srgbClr val="212121"/>
                </a:solidFill>
              </a:rPr>
              <a:t> and </a:t>
            </a:r>
            <a:r>
              <a:rPr lang="en" u="sng">
                <a:solidFill>
                  <a:schemeClr val="hlink"/>
                </a:solidFill>
                <a:hlinkClick r:id="rId3"/>
              </a:rPr>
              <a:t>https://victimsofcommunism.org/programs/voc-day/</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Victims of Communism Day can be found here: </a:t>
            </a:r>
            <a:r>
              <a:rPr lang="en" u="sng">
                <a:solidFill>
                  <a:schemeClr val="hlink"/>
                </a:solidFill>
                <a:hlinkClick r:id="rId4"/>
              </a:rPr>
              <a:t>https://www.youtube.com/watch?v=AEPE8ryckF8&amp;t=42s</a:t>
            </a:r>
            <a:r>
              <a:rPr lang="en">
                <a:solidFill>
                  <a:srgbClr val="212121"/>
                </a:solidFill>
              </a:rPr>
              <a:t> </a:t>
            </a:r>
            <a:endParaRPr>
              <a:solidFill>
                <a:srgbClr val="21212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2d78dc85a35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5" name="Google Shape;255;g2d78dc85a35_0_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November 7 is recognized as Victims of Communism Day where we honor and remember those fallen at the hands of communist regimes.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Karl Marx is known as the founder of communism.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Marx wrote: “The theory of the communists may be summed up in the single sentence: Abolition (removal) of private property.”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Marx believed that the government should control all means of production (what businesses could make), all credit and banking systems, and all communication (newspapers, radio, books, magazines), transportation systems and in which no private ownership is allowed. Everyone is supposed to get an equal share but that is not what historically happens.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To achieve this, a dictatorship is established to get rid of all opposition.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Over 100 million people died as a direct result of communist ideas and actions.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How would you feel and what would you do if…</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You woke up this morning and someone told you that you and your family had to give them everything you had so it could be given away to someone else</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You went to the store and instead of selecting your own groceries, someone told you and your family what you were allowed to buy and how much you could buy, even if they food wasn’t something you like</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only thing on tv or online was someone from the government telling you what you could or could not do and the punishment you would face if you argued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Countries still facing these threats are: Venezuela, Laos, North Korea, China, Cuba, and Vietnam.</a:t>
            </a:r>
            <a:endParaRPr sz="12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2ff83f3e5ec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2" name="Google Shape;262;g2ff83f3e5ec_0_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https://www.annefrank.org/en/timeline/191/maps-of-the-holocaust/</a:t>
            </a:r>
            <a:r>
              <a:rPr lang="en">
                <a:solidFill>
                  <a:srgbClr val="212121"/>
                </a:solidFill>
              </a:rPr>
              <a:t> and </a:t>
            </a:r>
            <a:r>
              <a:rPr lang="en" u="sng">
                <a:solidFill>
                  <a:schemeClr val="hlink"/>
                </a:solidFill>
                <a:hlinkClick r:id="rId3"/>
              </a:rPr>
              <a:t>https://www.ushmm.org/learn</a:t>
            </a:r>
            <a:r>
              <a:rPr lang="en">
                <a:solidFill>
                  <a:srgbClr val="212121"/>
                </a:solidFill>
              </a:rPr>
              <a:t>  </a:t>
            </a:r>
            <a:endParaRPr>
              <a:solidFill>
                <a:srgbClr val="21212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2d78dc85a35_0_1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g2d78dc85a35_0_1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The second week in November shall be designated as “Holocaust Education Week” in recognition that November is the anniversary of Kristallnacht, widely recognized as the event that led to/began the Holocaust.</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November 9–10, 1938, Nazi leaders unleashed a series of pogroms (violent attacks against the Jewish population) in Germany and other territories. This event came to be called Kristallnacht (The Night of Broken Glass) because of the shattered glass that littered the streets after the vandalism and destruction of Jewish-owned businesses, synagogues, and homes.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estimated that six million Jews were killed during the Holocaust and millions of others.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week is to honor those lost, and inform future generations on the dangers of anti-semitism (hatred/prejudice against the Jewish people).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2ff83f3e5ec_0_10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g2ff83f3e5ec_0_10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https://blogs.loc.gov/folklife/files/2018/11/Armistice_GobTommyNurse1200_00488u.jpg</a:t>
            </a:r>
            <a:r>
              <a:rPr lang="en">
                <a:solidFill>
                  <a:srgbClr val="212121"/>
                </a:solidFill>
              </a:rPr>
              <a:t>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ff83f3e5ec_0_1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g2ff83f3e5ec_0_10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Celebrated on 11/11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Celebrates those who have served in the military (any/all branches) in some capacity (Memorial Day honors those who have died serving).</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 some countries they call it Remembrance Day. </a:t>
            </a:r>
            <a:endParaRPr/>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g2ff83f3e5ec_0_1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g2ff83f3e5ec_0_16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https://www.mountvernon.org/education/primary-source-collections/primary-source-collections/article/thanksgiving-proclamation-of-1789</a:t>
            </a:r>
            <a:r>
              <a:rPr lang="en">
                <a:solidFill>
                  <a:srgbClr val="212121"/>
                </a:solidFill>
              </a:rPr>
              <a:t> </a:t>
            </a:r>
            <a:endParaRPr sz="1000">
              <a:solidFill>
                <a:srgbClr val="202124"/>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ff83f3e5ec_0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g2ff83f3e5ec_0_1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This holiday is celebrated as a way to show our gratitude for the year and celebrate the blessings we have as Americans, such as liberty and freedom.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Before 1941, Thanksgiving in the United States was not a fixed date on the calendar but whenever the President proclaimed it to be.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George Washington was the first to issue a proclamation for the holiday in 1789, and he chose Thursday, November 26th.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President Madison proclaimed September 9th as Thanksgiving in 1813 and March 16th in 1815.</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Finally, Congress passed a resolution on December 26, 1941, making the fourth Thursday in November the official holiday for Thanksgiving.</a:t>
            </a:r>
            <a:endParaRPr>
              <a:solidFill>
                <a:schemeClr val="dk1"/>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2ff83f3e5ec_0_2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5" name="Google Shape;305;g2ff83f3e5ec_0_2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None/>
            </a:pPr>
            <a:r>
              <a:rPr lang="en">
                <a:solidFill>
                  <a:srgbClr val="212121"/>
                </a:solidFill>
              </a:rPr>
              <a:t>Information about the source can be found here: Cart</a:t>
            </a:r>
            <a:r>
              <a:rPr lang="en">
                <a:solidFill>
                  <a:srgbClr val="212121"/>
                </a:solidFill>
              </a:rPr>
              <a:t>oon by </a:t>
            </a:r>
            <a:r>
              <a:rPr lang="en" u="sng">
                <a:solidFill>
                  <a:schemeClr val="hlink"/>
                </a:solidFill>
                <a:hlinkClick r:id="rId2"/>
              </a:rPr>
              <a:t>https://jimmymargulies.com/</a:t>
            </a:r>
            <a:r>
              <a:rPr lang="en">
                <a:solidFill>
                  <a:srgbClr val="212121"/>
                </a:solidFill>
              </a:rPr>
              <a:t> </a:t>
            </a:r>
            <a:endParaRPr>
              <a:solidFill>
                <a:srgbClr val="202124"/>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2208394d73c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g2208394d73c_0_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0" name="Shape 310"/>
        <p:cNvGrpSpPr/>
        <p:nvPr/>
      </p:nvGrpSpPr>
      <p:grpSpPr>
        <a:xfrm>
          <a:off x="0" y="0"/>
          <a:ext cx="0" cy="0"/>
          <a:chOff x="0" y="0"/>
          <a:chExt cx="0" cy="0"/>
        </a:xfrm>
      </p:grpSpPr>
      <p:sp>
        <p:nvSpPr>
          <p:cNvPr id="311" name="Google Shape;311;g2ff83f3e5ec_0_2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2" name="Google Shape;312;g2ff83f3e5ec_0_2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Celebrated on December 15.</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Commemorates the ratification of the first ten amendments to the U.S. Constitution in 1791.</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These amendments helped protect individual rights and liberties.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First Amendment contains five freedoms: speech, religion, </a:t>
            </a:r>
            <a:r>
              <a:rPr lang="en" sz="1400">
                <a:solidFill>
                  <a:schemeClr val="dk1"/>
                </a:solidFill>
              </a:rPr>
              <a:t>peaceably</a:t>
            </a:r>
            <a:r>
              <a:rPr lang="en" sz="1400">
                <a:solidFill>
                  <a:schemeClr val="dk1"/>
                </a:solidFill>
              </a:rPr>
              <a:t> assemble, press, petition</a:t>
            </a:r>
            <a:endParaRPr sz="1400">
              <a:solidFill>
                <a:schemeClr val="dk1"/>
              </a:solidFill>
            </a:endParaRPr>
          </a:p>
          <a:p>
            <a:pPr indent="0" lvl="0" marL="0" rtl="0" algn="l">
              <a:lnSpc>
                <a:spcPct val="120000"/>
              </a:lnSpc>
              <a:spcBef>
                <a:spcPts val="0"/>
              </a:spcBef>
              <a:spcAft>
                <a:spcPts val="0"/>
              </a:spcAft>
              <a:buNone/>
            </a:pPr>
            <a:r>
              <a:t/>
            </a:r>
            <a:endParaRPr>
              <a:solidFill>
                <a:srgbClr val="21212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g2ff83f3e5ec_0_2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9" name="Google Shape;319;g2ff83f3e5ec_0_2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2ff83f3e5ec_0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g2ff83f3e5ec_0_3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https://thekingcenter.org/about-tkc/martin-luther-king-jr/</a:t>
            </a:r>
            <a:r>
              <a:rPr lang="en">
                <a:solidFill>
                  <a:srgbClr val="212121"/>
                </a:solidFill>
              </a:rPr>
              <a:t> </a:t>
            </a:r>
            <a:endParaRPr sz="14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2ff83f3e5ec_0_3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2" name="Google Shape;332;g2ff83f3e5ec_0_3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Martin Luther King Jr. Day is recognized on the third Monday of every January.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 look to a day when people will not be judged by the color of their skin, but by the content of their character.” MLK Jr.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Dr. Martin Luther King Jr. was a leader in the Civil Rights Movement.</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gave the famous “I Have a Dream” speech.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was known for his peaceful words and actions.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worked hard to change laws that kept people separated because of their skin color.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While he was a main leader/the face of the movement, thousands of other individuals participated to bring change as well.</a:t>
            </a:r>
            <a:endParaRPr>
              <a:solidFill>
                <a:srgbClr val="21212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7" name="Shape 337"/>
        <p:cNvGrpSpPr/>
        <p:nvPr/>
      </p:nvGrpSpPr>
      <p:grpSpPr>
        <a:xfrm>
          <a:off x="0" y="0"/>
          <a:ext cx="0" cy="0"/>
          <a:chOff x="0" y="0"/>
          <a:chExt cx="0" cy="0"/>
        </a:xfrm>
      </p:grpSpPr>
      <p:sp>
        <p:nvSpPr>
          <p:cNvPr id="338" name="Google Shape;338;g2d324fad2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9" name="Google Shape;339;g2d324fad25d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https://www.jacksonville.com/picture-gallery/news/2020/06/20/photos-ax-handle-saturday-and/67479263007/</a:t>
            </a:r>
            <a:r>
              <a:rPr lang="en">
                <a:solidFill>
                  <a:srgbClr val="212121"/>
                </a:solidFill>
              </a:rPr>
              <a:t>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2d324fad25d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6" name="Google Shape;346;g2d324fad25d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Black History Month is celebrated all of February.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During this month we focus on honoring the achievements and contributions of Black individuals to the history of the United States. We may also acknowledge their struggle for civil rights and total equality.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month we focus on celebrating diversity and acceptance.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 1976 President Ford made February Black History Month.</a:t>
            </a:r>
            <a:endParaRPr>
              <a:solidFill>
                <a:srgbClr val="21212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2d58ff6c86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3" name="Google Shape;353;g2d58ff6c864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https://www.wrighthistory.org/progess-is-calling</a:t>
            </a:r>
            <a:r>
              <a:rPr lang="en">
                <a:solidFill>
                  <a:srgbClr val="212121"/>
                </a:solidFill>
              </a:rPr>
              <a:t>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2d58ff6c864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0" name="Google Shape;360;g2d58ff6c864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212121"/>
              </a:buClr>
              <a:buSzPts val="1400"/>
              <a:buChar char="●"/>
            </a:pPr>
            <a:r>
              <a:rPr lang="en" sz="1400">
                <a:solidFill>
                  <a:srgbClr val="212121"/>
                </a:solidFill>
              </a:rPr>
              <a:t>Every March is designated Women’s History Month to honor women’s contributions to American history.</a:t>
            </a:r>
            <a:endParaRPr sz="1400">
              <a:solidFill>
                <a:srgbClr val="212121"/>
              </a:solidFill>
            </a:endParaRPr>
          </a:p>
          <a:p>
            <a:pPr indent="-317500" lvl="0" marL="457200" rtl="0" algn="l">
              <a:spcBef>
                <a:spcPts val="0"/>
              </a:spcBef>
              <a:spcAft>
                <a:spcPts val="0"/>
              </a:spcAft>
              <a:buClr>
                <a:srgbClr val="212121"/>
              </a:buClr>
              <a:buSzPts val="1400"/>
              <a:buChar char="●"/>
            </a:pPr>
            <a:r>
              <a:rPr lang="en" sz="1400">
                <a:solidFill>
                  <a:srgbClr val="212121"/>
                </a:solidFill>
              </a:rPr>
              <a:t>In 1980, U.S. President Jimmy Carter declared the week of March 8 National Women’s History Week, urging everyone in the United States to participate. According to Carter, "too often the women were unsung and sometimes their contributions went unnoticed. But the achievements, leadership, courage, strength, and love of the women who built America was as vital as that of the men whose names we know so well."</a:t>
            </a:r>
            <a:endParaRPr sz="1400">
              <a:solidFill>
                <a:srgbClr val="212121"/>
              </a:solidFill>
            </a:endParaRPr>
          </a:p>
          <a:p>
            <a:pPr indent="-317500" lvl="0" marL="457200" rtl="0" algn="l">
              <a:spcBef>
                <a:spcPts val="0"/>
              </a:spcBef>
              <a:spcAft>
                <a:spcPts val="0"/>
              </a:spcAft>
              <a:buClr>
                <a:srgbClr val="212121"/>
              </a:buClr>
              <a:buSzPts val="1400"/>
              <a:buChar char="●"/>
            </a:pPr>
            <a:r>
              <a:rPr lang="en" sz="1400">
                <a:solidFill>
                  <a:srgbClr val="212121"/>
                </a:solidFill>
              </a:rPr>
              <a:t>In 1987, Congress passed a law to make Women’s History Month the entire month of March.</a:t>
            </a:r>
            <a:endParaRPr sz="1400">
              <a:solidFill>
                <a:srgbClr val="212121"/>
              </a:solidFill>
            </a:endParaRPr>
          </a:p>
          <a:p>
            <a:pPr indent="-317500" lvl="0" marL="457200" rtl="0" algn="l">
              <a:spcBef>
                <a:spcPts val="0"/>
              </a:spcBef>
              <a:spcAft>
                <a:spcPts val="0"/>
              </a:spcAft>
              <a:buClr>
                <a:srgbClr val="212121"/>
              </a:buClr>
              <a:buSzPts val="1400"/>
              <a:buChar char="●"/>
            </a:pPr>
            <a:r>
              <a:rPr lang="en" sz="1400">
                <a:solidFill>
                  <a:srgbClr val="212121"/>
                </a:solidFill>
              </a:rPr>
              <a:t>International Women’s Day is celebrated on March 8.</a:t>
            </a:r>
            <a:endParaRPr sz="1400">
              <a:solidFill>
                <a:srgbClr val="212121"/>
              </a:solidFill>
            </a:endParaRPr>
          </a:p>
          <a:p>
            <a:pPr indent="-317500" lvl="0" marL="457200" rtl="0" algn="l">
              <a:lnSpc>
                <a:spcPct val="120000"/>
              </a:lnSpc>
              <a:spcBef>
                <a:spcPts val="0"/>
              </a:spcBef>
              <a:spcAft>
                <a:spcPts val="0"/>
              </a:spcAft>
              <a:buClr>
                <a:srgbClr val="212121"/>
              </a:buClr>
              <a:buSzPts val="1400"/>
              <a:buChar char="●"/>
            </a:pPr>
            <a:r>
              <a:rPr lang="en" sz="1400">
                <a:solidFill>
                  <a:srgbClr val="212121"/>
                </a:solidFill>
              </a:rPr>
              <a:t>American suffragists chose purple, white, &amp; yellow to represent their cause. Purple for loyalty and remaining steadfast. White for purity and purpose. Gold/yellow for light and life.</a:t>
            </a:r>
            <a:endParaRPr>
              <a:solidFill>
                <a:srgbClr val="21212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2d5929c78aa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7" name="Google Shape;367;g2d5929c78aa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https://www.defense.gov/News/Feature-Stories/story/Article/1701137/medal-of-honor-monday-11-year-old-willie-johnston/</a:t>
            </a:r>
            <a:r>
              <a:rPr lang="en">
                <a:solidFill>
                  <a:srgbClr val="212121"/>
                </a:solidFill>
              </a:rPr>
              <a:t>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g2d5929c78a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4" name="Google Shape;374;g2d5929c78aa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March 25th was chosen because it was on that date, in 1863, that the first Medals of Honor were presented.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Medal of Honor is the military’s highest award for valor.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Valor means great courage in a time of danger or battle.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medal is awarded by the president to individuals who have shown great bravery.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There are three different versions </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Army</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Navy (Coast Guard and Marines can earn this one too)</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Air Force</a:t>
            </a:r>
            <a:endParaRPr sz="12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2208394d73c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2" name="Google Shape;122;g2208394d73c_0_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https://americainclass.org/abigail-adams-and-remember-the-ladies/</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314184182b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1" name="Google Shape;381;g314184182b0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https://www.ecctai.org/tuskegee-477th-bombardment-group</a:t>
            </a:r>
            <a:r>
              <a:rPr lang="en">
                <a:solidFill>
                  <a:srgbClr val="212121"/>
                </a:solidFill>
              </a:rPr>
              <a:t> </a:t>
            </a:r>
            <a:endParaRPr>
              <a:solidFill>
                <a:srgbClr val="21212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314184182b0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9" name="Google Shape;389;g314184182b0_1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We honor the Tuskegee Airmen on the Fourth Thursday of March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Tuskegee Airmen Commemoration Day honors the first African American fighter pilots from World War II.</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Over 990 Tuskegee Airmen pilots graduated from advanced pilot training at Tuskegee Army Air Field.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airmen flew more than 1,500 missions and lost fewer bomber planes under their escort than any other unit.</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When the airmen were first deployed during WWII they did not have the best or up to date airplanes to use, but mechanics were able to use ingenuity to keep the planes running as well as the more up to date planes.</a:t>
            </a:r>
            <a:endParaRPr sz="1400">
              <a:solidFill>
                <a:srgbClr val="212529"/>
              </a:solidFill>
              <a:highlight>
                <a:schemeClr val="lt1"/>
              </a:highlight>
            </a:endParaRPr>
          </a:p>
          <a:p>
            <a:pPr indent="-317500" lvl="0" marL="457200" rtl="0" algn="l">
              <a:spcBef>
                <a:spcPts val="0"/>
              </a:spcBef>
              <a:spcAft>
                <a:spcPts val="0"/>
              </a:spcAft>
              <a:buClr>
                <a:schemeClr val="dk1"/>
              </a:buClr>
              <a:buSzPts val="1400"/>
              <a:buChar char="●"/>
            </a:pPr>
            <a:r>
              <a:rPr lang="en" sz="1400" u="sng">
                <a:solidFill>
                  <a:srgbClr val="1155CC"/>
                </a:solidFill>
                <a:hlinkClick r:id="rId2">
                  <a:extLst>
                    <a:ext uri="{A12FA001-AC4F-418D-AE19-62706E023703}">
                      <ahyp:hlinkClr val="tx"/>
                    </a:ext>
                  </a:extLst>
                </a:hlinkClick>
              </a:rPr>
              <a:t>Watch</a:t>
            </a:r>
            <a:r>
              <a:rPr lang="en" sz="1400">
                <a:solidFill>
                  <a:srgbClr val="595959"/>
                </a:solidFill>
              </a:rPr>
              <a:t> </a:t>
            </a:r>
            <a:r>
              <a:rPr lang="en" sz="1400">
                <a:solidFill>
                  <a:schemeClr val="dk1"/>
                </a:solidFill>
              </a:rPr>
              <a:t>Flying into History Tuskegee Airmen.</a:t>
            </a:r>
            <a:endParaRPr sz="130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2d5929c78aa_0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7" name="Google Shape;397;g2d5929c78aa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2d5929c78aa_0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3" name="Google Shape;403;g2d5929c78aa_0_16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photograph can be found here:  </a:t>
            </a:r>
            <a:r>
              <a:rPr lang="en" u="sng">
                <a:solidFill>
                  <a:schemeClr val="hlink"/>
                </a:solidFill>
                <a:hlinkClick r:id="rId2"/>
              </a:rPr>
              <a:t>https://www.accioncultural.es/virtuales/florida/eng/exploration/juan_ponce_de_leon.html</a:t>
            </a:r>
            <a:r>
              <a:rPr lang="en">
                <a:solidFill>
                  <a:srgbClr val="212121"/>
                </a:solidFill>
              </a:rPr>
              <a:t> and </a:t>
            </a:r>
            <a:r>
              <a:rPr lang="en" u="sng">
                <a:solidFill>
                  <a:schemeClr val="hlink"/>
                </a:solidFill>
                <a:hlinkClick r:id="rId3"/>
              </a:rPr>
              <a:t>https://www.jstor.org/stable/44208207?seq=2</a:t>
            </a:r>
            <a:r>
              <a:rPr lang="en">
                <a:solidFill>
                  <a:srgbClr val="212121"/>
                </a:solidFill>
              </a:rPr>
              <a:t> </a:t>
            </a:r>
            <a:endParaRPr>
              <a:solidFill>
                <a:srgbClr val="21212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2d5929c78aa_0_1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1" name="Google Shape;411;g2d5929c78aa_0_17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Pascua Florida Day celebrates Florida’s state 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the anniversary of the discovery of Florida for Europeans in 1513.</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Florida was first discovered for Europeans by Juan Ponce de Leon who was a Spanish explorer.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Ponce de Leon landed on Easter Sunday in 1513. The Spanish Easter celebration is called Pascua de Flores which means “Feast of Flowers”.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Upon arriving, it is likely that Ponce de Leon and his crew would have seen lots of flowers both on the beach and inland that were new to them.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named the land La Florida which means “place of flowers” or “flowery land” to honor the flowers he saw and Spain’s Easter celebration.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Florida became the 27th state on March 3, 1845.</a:t>
            </a:r>
            <a:endParaRPr sz="120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6" name="Shape 416"/>
        <p:cNvGrpSpPr/>
        <p:nvPr/>
      </p:nvGrpSpPr>
      <p:grpSpPr>
        <a:xfrm>
          <a:off x="0" y="0"/>
          <a:ext cx="0" cy="0"/>
          <a:chOff x="0" y="0"/>
          <a:chExt cx="0" cy="0"/>
        </a:xfrm>
      </p:grpSpPr>
      <p:sp>
        <p:nvSpPr>
          <p:cNvPr id="417" name="Google Shape;417;g2d5929c78aa_0_2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8" name="Google Shape;418;g2d5929c78aa_0_2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https://www.dol.gov/agencies/whd/minimum-wage/state</a:t>
            </a:r>
            <a:r>
              <a:rPr lang="en">
                <a:solidFill>
                  <a:srgbClr val="212121"/>
                </a:solidFill>
              </a:rPr>
              <a:t> </a:t>
            </a:r>
            <a:endParaRPr sz="1400"/>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3" name="Shape 423"/>
        <p:cNvGrpSpPr/>
        <p:nvPr/>
      </p:nvGrpSpPr>
      <p:grpSpPr>
        <a:xfrm>
          <a:off x="0" y="0"/>
          <a:ext cx="0" cy="0"/>
          <a:chOff x="0" y="0"/>
          <a:chExt cx="0" cy="0"/>
        </a:xfrm>
      </p:grpSpPr>
      <p:sp>
        <p:nvSpPr>
          <p:cNvPr id="424" name="Google Shape;424;g2d5929c78aa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5" name="Google Shape;425;g2d5929c78aa_0_2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April is recognized as Financial Literacy Month.</a:t>
            </a:r>
            <a:endParaRPr sz="1400">
              <a:solidFill>
                <a:schemeClr val="dk1"/>
              </a:solidFill>
            </a:endParaRPr>
          </a:p>
          <a:p>
            <a:pPr indent="-317500" lvl="0" marL="457200" rtl="0" algn="l">
              <a:lnSpc>
                <a:spcPct val="120000"/>
              </a:lnSpc>
              <a:spcBef>
                <a:spcPts val="0"/>
              </a:spcBef>
              <a:spcAft>
                <a:spcPts val="0"/>
              </a:spcAft>
              <a:buClr>
                <a:schemeClr val="dk1"/>
              </a:buClr>
              <a:buSzPts val="1400"/>
              <a:buChar char="●"/>
            </a:pPr>
            <a:r>
              <a:rPr lang="en" sz="1400">
                <a:solidFill>
                  <a:schemeClr val="dk1"/>
                </a:solidFill>
              </a:rPr>
              <a:t>Financial Literacy Month is observed to instill the benefits of responsible spending habits and knowledge about money. </a:t>
            </a:r>
            <a:endParaRPr sz="12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2d78dc85a35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2" name="Google Shape;432;g2d78dc85a35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https://floridaemancipationmay20.com/</a:t>
            </a:r>
            <a:r>
              <a:rPr lang="en">
                <a:solidFill>
                  <a:srgbClr val="212121"/>
                </a:solidFill>
              </a:rPr>
              <a:t> and </a:t>
            </a:r>
            <a:r>
              <a:rPr lang="en" u="sng">
                <a:solidFill>
                  <a:schemeClr val="hlink"/>
                </a:solidFill>
                <a:hlinkClick r:id="rId3"/>
              </a:rPr>
              <a:t>https://www.loc.gov/resource/g3861e.cw0013200/</a:t>
            </a:r>
            <a:r>
              <a:rPr lang="en">
                <a:solidFill>
                  <a:srgbClr val="212121"/>
                </a:solidFill>
              </a:rPr>
              <a:t> </a:t>
            </a:r>
            <a:endParaRPr>
              <a:solidFill>
                <a:srgbClr val="21212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7" name="Shape 437"/>
        <p:cNvGrpSpPr/>
        <p:nvPr/>
      </p:nvGrpSpPr>
      <p:grpSpPr>
        <a:xfrm>
          <a:off x="0" y="0"/>
          <a:ext cx="0" cy="0"/>
          <a:chOff x="0" y="0"/>
          <a:chExt cx="0" cy="0"/>
        </a:xfrm>
      </p:grpSpPr>
      <p:sp>
        <p:nvSpPr>
          <p:cNvPr id="438" name="Google Shape;438;g2d798ded1b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9" name="Google Shape;439;g2d798ded1b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Florida Emancipation Day is observed on May 20th.</a:t>
            </a:r>
            <a:endParaRPr sz="1400"/>
          </a:p>
          <a:p>
            <a:pPr indent="-317500" lvl="0" marL="457200" rtl="0" algn="l">
              <a:spcBef>
                <a:spcPts val="0"/>
              </a:spcBef>
              <a:spcAft>
                <a:spcPts val="0"/>
              </a:spcAft>
              <a:buSzPts val="1400"/>
              <a:buChar char="●"/>
            </a:pPr>
            <a:r>
              <a:rPr lang="en" sz="1400"/>
              <a:t>Over 60,000 enslaved people were freed from slavery in Florida.</a:t>
            </a:r>
            <a:endParaRPr sz="1400"/>
          </a:p>
          <a:p>
            <a:pPr indent="-317500" lvl="0" marL="457200" rtl="0" algn="l">
              <a:spcBef>
                <a:spcPts val="0"/>
              </a:spcBef>
              <a:spcAft>
                <a:spcPts val="0"/>
              </a:spcAft>
              <a:buSzPts val="1400"/>
              <a:buChar char="●"/>
            </a:pPr>
            <a:r>
              <a:rPr lang="en" sz="1400"/>
              <a:t>This map shows the slave population among the south from the 1860 census.</a:t>
            </a:r>
            <a:endParaRPr sz="1400"/>
          </a:p>
          <a:p>
            <a:pPr indent="-304800" lvl="0" marL="457200" rtl="0" algn="l">
              <a:spcBef>
                <a:spcPts val="0"/>
              </a:spcBef>
              <a:spcAft>
                <a:spcPts val="0"/>
              </a:spcAft>
              <a:buClr>
                <a:srgbClr val="212529"/>
              </a:buClr>
              <a:buSzPts val="1200"/>
              <a:buChar char="●"/>
            </a:pPr>
            <a:r>
              <a:rPr lang="en" sz="1400">
                <a:solidFill>
                  <a:schemeClr val="dk1"/>
                </a:solidFill>
              </a:rPr>
              <a:t>This holiday is paired with Juneteenth in the state of Florida which also recognizes the end of slavery after the Civil War when the news reached the last southern stronghold in Texas.</a:t>
            </a:r>
            <a:endParaRPr sz="1200">
              <a:solidFill>
                <a:srgbClr val="212529"/>
              </a:solidFill>
            </a:endParaRPr>
          </a:p>
          <a:p>
            <a:pPr indent="0" lvl="0" marL="0" rtl="0" algn="l">
              <a:spcBef>
                <a:spcPts val="0"/>
              </a:spcBef>
              <a:spcAft>
                <a:spcPts val="0"/>
              </a:spcAft>
              <a:buNone/>
            </a:pPr>
            <a:r>
              <a:t/>
            </a:r>
            <a:endParaRPr sz="1200">
              <a:solidFill>
                <a:srgbClr val="212529"/>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2d78dc85a35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6" name="Google Shape;446;g2d78dc85a35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https://www.statista.com/chart/8720/where-us-troops-are-based-around-the-world/</a:t>
            </a:r>
            <a:r>
              <a:rPr lang="en">
                <a:solidFill>
                  <a:srgbClr val="212121"/>
                </a:solidFill>
              </a:rPr>
              <a:t> and </a:t>
            </a:r>
            <a:r>
              <a:rPr lang="en" u="sng">
                <a:solidFill>
                  <a:schemeClr val="hlink"/>
                </a:solidFill>
                <a:hlinkClick r:id="rId3"/>
              </a:rPr>
              <a:t>https://veteran.com/armed-forces-week/</a:t>
            </a:r>
            <a:r>
              <a:rPr lang="en">
                <a:solidFill>
                  <a:srgbClr val="212121"/>
                </a:solidFill>
              </a:rPr>
              <a:t> </a:t>
            </a:r>
            <a:endParaRPr sz="1400"/>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2f5c5093f4a_0_1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g2f5c5093f4a_0_1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American Founders’ Month is celebrated all September.</a:t>
            </a:r>
            <a:endParaRPr sz="1400"/>
          </a:p>
          <a:p>
            <a:pPr indent="-317500" lvl="0" marL="457200" rtl="0" algn="l">
              <a:lnSpc>
                <a:spcPct val="100000"/>
              </a:lnSpc>
              <a:spcBef>
                <a:spcPts val="0"/>
              </a:spcBef>
              <a:spcAft>
                <a:spcPts val="0"/>
              </a:spcAft>
              <a:buSzPts val="1400"/>
              <a:buChar char="●"/>
            </a:pPr>
            <a:r>
              <a:rPr lang="en" sz="1400"/>
              <a:t>The focus of this observance is to honor/remember all the work that went into establishing the United States of America as a free nation</a:t>
            </a:r>
            <a:endParaRPr sz="1400"/>
          </a:p>
          <a:p>
            <a:pPr indent="-317500" lvl="0" marL="457200" rtl="0" algn="l">
              <a:lnSpc>
                <a:spcPct val="100000"/>
              </a:lnSpc>
              <a:spcBef>
                <a:spcPts val="0"/>
              </a:spcBef>
              <a:spcAft>
                <a:spcPts val="0"/>
              </a:spcAft>
              <a:buSzPts val="1400"/>
              <a:buChar char="●"/>
            </a:pPr>
            <a:r>
              <a:rPr lang="en" sz="1400"/>
              <a:t>Many know the “Founding Fathers”: Thomas Jefferson, George Washington, Benjamin Franklin, Alexander Hamilton, etc. </a:t>
            </a:r>
            <a:endParaRPr sz="1400"/>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1" name="Shape 451"/>
        <p:cNvGrpSpPr/>
        <p:nvPr/>
      </p:nvGrpSpPr>
      <p:grpSpPr>
        <a:xfrm>
          <a:off x="0" y="0"/>
          <a:ext cx="0" cy="0"/>
          <a:chOff x="0" y="0"/>
          <a:chExt cx="0" cy="0"/>
        </a:xfrm>
      </p:grpSpPr>
      <p:sp>
        <p:nvSpPr>
          <p:cNvPr id="452" name="Google Shape;452;g2d78dc85a35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53" name="Google Shape;453;g2d78dc85a35_0_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Armed Forces Day was observed for the first time on May 20, 1950, the day was created on Aug. 31, 1949 to honor Americans serving in the five U.S. military branches.</a:t>
            </a:r>
            <a:endParaRPr sz="1400"/>
          </a:p>
          <a:p>
            <a:pPr indent="-317500" lvl="0" marL="457200" rtl="0" algn="l">
              <a:spcBef>
                <a:spcPts val="0"/>
              </a:spcBef>
              <a:spcAft>
                <a:spcPts val="0"/>
              </a:spcAft>
              <a:buSzPts val="1400"/>
              <a:buChar char="●"/>
            </a:pPr>
            <a:r>
              <a:rPr lang="en" sz="1400"/>
              <a:t>While the United States is not actively involved in any wars as of June 2024 (Congress has the power under the U.S. Constitution to declare war), U.S. troops may serve overseas as peacekeeping forces, security forces, provide aid, monitor foreign situations, help allies, etc.</a:t>
            </a:r>
            <a:endParaRPr sz="1400"/>
          </a:p>
          <a:p>
            <a:pPr indent="0" lvl="0" marL="0" rtl="0" algn="l">
              <a:lnSpc>
                <a:spcPct val="120000"/>
              </a:lnSpc>
              <a:spcBef>
                <a:spcPts val="0"/>
              </a:spcBef>
              <a:spcAft>
                <a:spcPts val="0"/>
              </a:spcAft>
              <a:buClr>
                <a:schemeClr val="dk1"/>
              </a:buClr>
              <a:buSzPts val="1100"/>
              <a:buFont typeface="Arial"/>
              <a:buNone/>
            </a:pPr>
            <a:r>
              <a:t/>
            </a:r>
            <a:endParaRPr i="1">
              <a:solidFill>
                <a:srgbClr val="21212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g2d78dc85a35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0" name="Google Shape;460;g2d78dc85a35_0_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a:t>
            </a:r>
            <a:r>
              <a:rPr lang="en" u="sng">
                <a:solidFill>
                  <a:schemeClr val="hlink"/>
                </a:solidFill>
                <a:hlinkClick r:id="rId2"/>
              </a:rPr>
              <a:t>https://www.arlingtoncemetery.mil/Explore/Monuments-and-Memorials/Tomb-of-the-Unknown-Soldier</a:t>
            </a:r>
            <a:r>
              <a:rPr lang="en">
                <a:solidFill>
                  <a:srgbClr val="212121"/>
                </a:solidFill>
              </a:rPr>
              <a:t> </a:t>
            </a:r>
            <a:endParaRPr sz="14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2d78dc85a35_0_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7" name="Google Shape;467;g2d78dc85a35_0_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Memorial Day is a day to remember military men and women who have died serving the country.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holiday happens on the last Monday in May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National Moment of Remembrance occurs at 3 p.m. It is a time for people to spend one minute in silence remembering the soldiers who died in service.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holiday started as "Decoration Day" on May 30, 1868. Union General John A. Logan asked everyone to decorate the graves of Civil War soldiers with flowers.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 1967, the name was changed to Memorial 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President Richard Nixon made Memorial Day a federal holiday in 1971.</a:t>
            </a:r>
            <a:endParaRPr sz="1200">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2d78dc85a35_0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5" name="Google Shape;475;g2d78dc85a35_0_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https://www.mountvernon.org/george-washington/the-revolutionary-war/the-earliest-july-4-celebrations</a:t>
            </a:r>
            <a:r>
              <a:rPr lang="en">
                <a:solidFill>
                  <a:srgbClr val="212121"/>
                </a:solidFill>
              </a:rPr>
              <a:t>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1" name="Shape 481"/>
        <p:cNvGrpSpPr/>
        <p:nvPr/>
      </p:nvGrpSpPr>
      <p:grpSpPr>
        <a:xfrm>
          <a:off x="0" y="0"/>
          <a:ext cx="0" cy="0"/>
          <a:chOff x="0" y="0"/>
          <a:chExt cx="0" cy="0"/>
        </a:xfrm>
      </p:grpSpPr>
      <p:sp>
        <p:nvSpPr>
          <p:cNvPr id="482" name="Google Shape;482;g2d78dc85a35_0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3" name="Google Shape;483;g2d78dc85a35_0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Independence Day is celebrated on July 4th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known as America’s Birthday!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July 4, 1776 the Declaration of Independence was finalized (approved by the Continental Congress).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that listed the complaints the American colonists were bringing to King George III about how he/Parliament was treating them.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was the start of America gaining its independence from Great Britain.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this each year with parades, fireworks, picnics, and more.</a:t>
            </a:r>
            <a:endParaRPr sz="800">
              <a:solidFill>
                <a:srgbClr val="21212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John Adams (2nd president) and Thomas Jefferson (3rd president) died on July 4, 1826.</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James Monroe (5th president) died on July 4, 1831.</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Calvin Coolidge (30th president) was born on July 4, 1872.</a:t>
            </a:r>
            <a:endParaRPr sz="14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g2208394d73c_0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7" name="Google Shape;137;g2208394d73c_0_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https://prologue.blogs.archives.gov/2018/09/03/labor-day-children-at-work/</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2f5c5093f4a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g2f5c5093f4a_0_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The first celebration of Labor Day happened in 1882. A group (labor union) called the Knights of Labor held a huge parade in New York City.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 1894, President Grover Cleveland signed a bill that made Labor Day a holiday celebrated each year by the entire nation.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Labor Day is celebrated every year on the first Monday in September.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Learning about the history of labor in our country is a way to honor/observe Labor Day.</a:t>
            </a:r>
            <a:endParaRPr sz="12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2208394d73c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3" name="Google Shape;153;g2208394d73c_0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provided and 9/11 can be found here: </a:t>
            </a:r>
            <a:r>
              <a:rPr lang="en" u="sng">
                <a:solidFill>
                  <a:schemeClr val="hlink"/>
                </a:solidFill>
                <a:hlinkClick r:id="rId2"/>
              </a:rPr>
              <a:t>https://911memorial.org/</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g2208394d73c_0_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1" name="Google Shape;161;g2208394d73c_0_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Patriot Day occurs on September 11 of each year in memory of the people killed in the September 11 terrorist attacks in 2001.</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Our country’s flag is flown at half-staff at the White House and on all U.S. government buildings throughout the world.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 moment of silence is observed to correspond with the attacks, beginning at 8:46 a.m., the time the first plane struck the North Tower of the World Trade Center.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September 11, 2001, four airplanes were hijacked, or taken over, by 19 terrorists. Two were flown into the Twin Towers, one into the Pentagon, and brave passengers aboard one plane fought back against the terrorists and crashed the plane in an empty field in Shanksville, PA.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As people rushed out of the towers, many rushed in to help, including firefighters and police officers, who saved thousands of lives.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Almost 3,000 people were killed, including 441 first responders in total.</a:t>
            </a:r>
            <a:endParaRPr sz="14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400">
                <a:solidFill>
                  <a:schemeClr val="dk1"/>
                </a:solidFill>
              </a:rPr>
              <a:t>Now we have more safety measures in place when we travel in and out of our country. For example, we have to show our IDs and go through security at airports before we get on a plane.</a:t>
            </a:r>
            <a:endParaRPr sz="12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Several individuals are still seeking long-term medical monitoring and treatment for the illnesses and health problems caused by the inhalation of these toxic fumes and prolonged exposure to them.</a:t>
            </a:r>
            <a:endParaRPr sz="1400">
              <a:solidFill>
                <a:schemeClr val="dk1"/>
              </a:solidFill>
            </a:endParaRPr>
          </a:p>
          <a:p>
            <a:pPr indent="0" lvl="0" marL="457200" rtl="0" algn="l">
              <a:lnSpc>
                <a:spcPct val="120000"/>
              </a:lnSpc>
              <a:spcBef>
                <a:spcPts val="0"/>
              </a:spcBef>
              <a:spcAft>
                <a:spcPts val="0"/>
              </a:spcAft>
              <a:buNone/>
            </a:pPr>
            <a:r>
              <a:t/>
            </a:r>
            <a:endParaRPr>
              <a:solidFill>
                <a:srgbClr val="21212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54" name="Shape 54"/>
        <p:cNvGrpSpPr/>
        <p:nvPr/>
      </p:nvGrpSpPr>
      <p:grpSpPr>
        <a:xfrm>
          <a:off x="0" y="0"/>
          <a:ext cx="0" cy="0"/>
          <a:chOff x="0" y="0"/>
          <a:chExt cx="0" cy="0"/>
        </a:xfrm>
      </p:grpSpPr>
      <p:sp>
        <p:nvSpPr>
          <p:cNvPr id="55" name="Google Shape;55;p1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56" name="Google Shape;56;p1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57" name="Google Shape;57;p1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58" name="Shape 58"/>
        <p:cNvGrpSpPr/>
        <p:nvPr/>
      </p:nvGrpSpPr>
      <p:grpSpPr>
        <a:xfrm>
          <a:off x="0" y="0"/>
          <a:ext cx="0" cy="0"/>
          <a:chOff x="0" y="0"/>
          <a:chExt cx="0" cy="0"/>
        </a:xfrm>
      </p:grpSpPr>
      <p:sp>
        <p:nvSpPr>
          <p:cNvPr id="59" name="Google Shape;59;p1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Font typeface="Lexend"/>
              <a:buNone/>
              <a:defRPr>
                <a:latin typeface="Lexend"/>
                <a:ea typeface="Lexend"/>
                <a:cs typeface="Lexend"/>
                <a:sym typeface="Lexend"/>
              </a:defRPr>
            </a:lvl1pPr>
            <a:lvl2pPr lvl="1" algn="l">
              <a:lnSpc>
                <a:spcPct val="100000"/>
              </a:lnSpc>
              <a:spcBef>
                <a:spcPts val="0"/>
              </a:spcBef>
              <a:spcAft>
                <a:spcPts val="0"/>
              </a:spcAft>
              <a:buSzPts val="2800"/>
              <a:buFont typeface="Lexend"/>
              <a:buNone/>
              <a:defRPr>
                <a:latin typeface="Lexend"/>
                <a:ea typeface="Lexend"/>
                <a:cs typeface="Lexend"/>
                <a:sym typeface="Lexend"/>
              </a:defRPr>
            </a:lvl2pPr>
            <a:lvl3pPr lvl="2" algn="l">
              <a:lnSpc>
                <a:spcPct val="100000"/>
              </a:lnSpc>
              <a:spcBef>
                <a:spcPts val="0"/>
              </a:spcBef>
              <a:spcAft>
                <a:spcPts val="0"/>
              </a:spcAft>
              <a:buSzPts val="2800"/>
              <a:buFont typeface="Lexend"/>
              <a:buNone/>
              <a:defRPr>
                <a:latin typeface="Lexend"/>
                <a:ea typeface="Lexend"/>
                <a:cs typeface="Lexend"/>
                <a:sym typeface="Lexend"/>
              </a:defRPr>
            </a:lvl3pPr>
            <a:lvl4pPr lvl="3" algn="l">
              <a:lnSpc>
                <a:spcPct val="100000"/>
              </a:lnSpc>
              <a:spcBef>
                <a:spcPts val="0"/>
              </a:spcBef>
              <a:spcAft>
                <a:spcPts val="0"/>
              </a:spcAft>
              <a:buSzPts val="2800"/>
              <a:buFont typeface="Lexend"/>
              <a:buNone/>
              <a:defRPr>
                <a:latin typeface="Lexend"/>
                <a:ea typeface="Lexend"/>
                <a:cs typeface="Lexend"/>
                <a:sym typeface="Lexend"/>
              </a:defRPr>
            </a:lvl4pPr>
            <a:lvl5pPr lvl="4" algn="l">
              <a:lnSpc>
                <a:spcPct val="100000"/>
              </a:lnSpc>
              <a:spcBef>
                <a:spcPts val="0"/>
              </a:spcBef>
              <a:spcAft>
                <a:spcPts val="0"/>
              </a:spcAft>
              <a:buSzPts val="2800"/>
              <a:buFont typeface="Lexend"/>
              <a:buNone/>
              <a:defRPr>
                <a:latin typeface="Lexend"/>
                <a:ea typeface="Lexend"/>
                <a:cs typeface="Lexend"/>
                <a:sym typeface="Lexend"/>
              </a:defRPr>
            </a:lvl5pPr>
            <a:lvl6pPr lvl="5" algn="l">
              <a:lnSpc>
                <a:spcPct val="100000"/>
              </a:lnSpc>
              <a:spcBef>
                <a:spcPts val="0"/>
              </a:spcBef>
              <a:spcAft>
                <a:spcPts val="0"/>
              </a:spcAft>
              <a:buSzPts val="2800"/>
              <a:buFont typeface="Lexend"/>
              <a:buNone/>
              <a:defRPr>
                <a:latin typeface="Lexend"/>
                <a:ea typeface="Lexend"/>
                <a:cs typeface="Lexend"/>
                <a:sym typeface="Lexend"/>
              </a:defRPr>
            </a:lvl6pPr>
            <a:lvl7pPr lvl="6" algn="l">
              <a:lnSpc>
                <a:spcPct val="100000"/>
              </a:lnSpc>
              <a:spcBef>
                <a:spcPts val="0"/>
              </a:spcBef>
              <a:spcAft>
                <a:spcPts val="0"/>
              </a:spcAft>
              <a:buSzPts val="2800"/>
              <a:buFont typeface="Lexend"/>
              <a:buNone/>
              <a:defRPr>
                <a:latin typeface="Lexend"/>
                <a:ea typeface="Lexend"/>
                <a:cs typeface="Lexend"/>
                <a:sym typeface="Lexend"/>
              </a:defRPr>
            </a:lvl7pPr>
            <a:lvl8pPr lvl="7" algn="l">
              <a:lnSpc>
                <a:spcPct val="100000"/>
              </a:lnSpc>
              <a:spcBef>
                <a:spcPts val="0"/>
              </a:spcBef>
              <a:spcAft>
                <a:spcPts val="0"/>
              </a:spcAft>
              <a:buSzPts val="2800"/>
              <a:buFont typeface="Lexend"/>
              <a:buNone/>
              <a:defRPr>
                <a:latin typeface="Lexend"/>
                <a:ea typeface="Lexend"/>
                <a:cs typeface="Lexend"/>
                <a:sym typeface="Lexend"/>
              </a:defRPr>
            </a:lvl8pPr>
            <a:lvl9pPr lvl="8" algn="l">
              <a:lnSpc>
                <a:spcPct val="100000"/>
              </a:lnSpc>
              <a:spcBef>
                <a:spcPts val="0"/>
              </a:spcBef>
              <a:spcAft>
                <a:spcPts val="0"/>
              </a:spcAft>
              <a:buSzPts val="2800"/>
              <a:buFont typeface="Lexend"/>
              <a:buNone/>
              <a:defRPr>
                <a:latin typeface="Lexend"/>
                <a:ea typeface="Lexend"/>
                <a:cs typeface="Lexend"/>
                <a:sym typeface="Lexend"/>
              </a:defRPr>
            </a:lvl9pPr>
          </a:lstStyle>
          <a:p/>
        </p:txBody>
      </p:sp>
      <p:sp>
        <p:nvSpPr>
          <p:cNvPr id="60" name="Google Shape;60;p1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Font typeface="Lexend"/>
              <a:buChar char="●"/>
              <a:defRPr>
                <a:latin typeface="Lexend"/>
                <a:ea typeface="Lexend"/>
                <a:cs typeface="Lexend"/>
                <a:sym typeface="Lexend"/>
              </a:defRPr>
            </a:lvl1pPr>
            <a:lvl2pPr indent="-317500" lvl="1" marL="914400" algn="l">
              <a:lnSpc>
                <a:spcPct val="115000"/>
              </a:lnSpc>
              <a:spcBef>
                <a:spcPts val="0"/>
              </a:spcBef>
              <a:spcAft>
                <a:spcPts val="0"/>
              </a:spcAft>
              <a:buSzPts val="1400"/>
              <a:buFont typeface="Lexend"/>
              <a:buChar char="○"/>
              <a:defRPr>
                <a:latin typeface="Lexend"/>
                <a:ea typeface="Lexend"/>
                <a:cs typeface="Lexend"/>
                <a:sym typeface="Lexend"/>
              </a:defRPr>
            </a:lvl2pPr>
            <a:lvl3pPr indent="-317500" lvl="2" marL="1371600" algn="l">
              <a:lnSpc>
                <a:spcPct val="115000"/>
              </a:lnSpc>
              <a:spcBef>
                <a:spcPts val="0"/>
              </a:spcBef>
              <a:spcAft>
                <a:spcPts val="0"/>
              </a:spcAft>
              <a:buSzPts val="1400"/>
              <a:buFont typeface="Lexend"/>
              <a:buChar char="■"/>
              <a:defRPr>
                <a:latin typeface="Lexend"/>
                <a:ea typeface="Lexend"/>
                <a:cs typeface="Lexend"/>
                <a:sym typeface="Lexend"/>
              </a:defRPr>
            </a:lvl3pPr>
            <a:lvl4pPr indent="-317500" lvl="3" marL="1828800" algn="l">
              <a:lnSpc>
                <a:spcPct val="115000"/>
              </a:lnSpc>
              <a:spcBef>
                <a:spcPts val="0"/>
              </a:spcBef>
              <a:spcAft>
                <a:spcPts val="0"/>
              </a:spcAft>
              <a:buSzPts val="1400"/>
              <a:buFont typeface="Lexend"/>
              <a:buChar char="●"/>
              <a:defRPr>
                <a:latin typeface="Lexend"/>
                <a:ea typeface="Lexend"/>
                <a:cs typeface="Lexend"/>
                <a:sym typeface="Lexend"/>
              </a:defRPr>
            </a:lvl4pPr>
            <a:lvl5pPr indent="-317500" lvl="4" marL="2286000" algn="l">
              <a:lnSpc>
                <a:spcPct val="115000"/>
              </a:lnSpc>
              <a:spcBef>
                <a:spcPts val="0"/>
              </a:spcBef>
              <a:spcAft>
                <a:spcPts val="0"/>
              </a:spcAft>
              <a:buSzPts val="1400"/>
              <a:buFont typeface="Lexend"/>
              <a:buChar char="○"/>
              <a:defRPr>
                <a:latin typeface="Lexend"/>
                <a:ea typeface="Lexend"/>
                <a:cs typeface="Lexend"/>
                <a:sym typeface="Lexend"/>
              </a:defRPr>
            </a:lvl5pPr>
            <a:lvl6pPr indent="-317500" lvl="5" marL="2743200" algn="l">
              <a:lnSpc>
                <a:spcPct val="115000"/>
              </a:lnSpc>
              <a:spcBef>
                <a:spcPts val="0"/>
              </a:spcBef>
              <a:spcAft>
                <a:spcPts val="0"/>
              </a:spcAft>
              <a:buSzPts val="1400"/>
              <a:buFont typeface="Lexend"/>
              <a:buChar char="■"/>
              <a:defRPr>
                <a:latin typeface="Lexend"/>
                <a:ea typeface="Lexend"/>
                <a:cs typeface="Lexend"/>
                <a:sym typeface="Lexend"/>
              </a:defRPr>
            </a:lvl6pPr>
            <a:lvl7pPr indent="-317500" lvl="6" marL="3200400" algn="l">
              <a:lnSpc>
                <a:spcPct val="115000"/>
              </a:lnSpc>
              <a:spcBef>
                <a:spcPts val="0"/>
              </a:spcBef>
              <a:spcAft>
                <a:spcPts val="0"/>
              </a:spcAft>
              <a:buSzPts val="1400"/>
              <a:buFont typeface="Lexend"/>
              <a:buChar char="●"/>
              <a:defRPr>
                <a:latin typeface="Lexend"/>
                <a:ea typeface="Lexend"/>
                <a:cs typeface="Lexend"/>
                <a:sym typeface="Lexend"/>
              </a:defRPr>
            </a:lvl7pPr>
            <a:lvl8pPr indent="-317500" lvl="7" marL="3657600" algn="l">
              <a:lnSpc>
                <a:spcPct val="115000"/>
              </a:lnSpc>
              <a:spcBef>
                <a:spcPts val="0"/>
              </a:spcBef>
              <a:spcAft>
                <a:spcPts val="0"/>
              </a:spcAft>
              <a:buSzPts val="1400"/>
              <a:buFont typeface="Lexend"/>
              <a:buChar char="○"/>
              <a:defRPr>
                <a:latin typeface="Lexend"/>
                <a:ea typeface="Lexend"/>
                <a:cs typeface="Lexend"/>
                <a:sym typeface="Lexend"/>
              </a:defRPr>
            </a:lvl8pPr>
            <a:lvl9pPr indent="-317500" lvl="8" marL="4114800" algn="l">
              <a:lnSpc>
                <a:spcPct val="115000"/>
              </a:lnSpc>
              <a:spcBef>
                <a:spcPts val="0"/>
              </a:spcBef>
              <a:spcAft>
                <a:spcPts val="0"/>
              </a:spcAft>
              <a:buSzPts val="1400"/>
              <a:buFont typeface="Lexend"/>
              <a:buChar char="■"/>
              <a:defRPr>
                <a:latin typeface="Lexend"/>
                <a:ea typeface="Lexend"/>
                <a:cs typeface="Lexend"/>
                <a:sym typeface="Lexend"/>
              </a:defRPr>
            </a:lvl9pPr>
          </a:lstStyle>
          <a:p/>
        </p:txBody>
      </p:sp>
      <p:sp>
        <p:nvSpPr>
          <p:cNvPr id="61" name="Google Shape;61;p1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16"/>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4" name="Google Shape;64;p1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1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17"/>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17"/>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1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70" name="Shape 70"/>
        <p:cNvGrpSpPr/>
        <p:nvPr/>
      </p:nvGrpSpPr>
      <p:grpSpPr>
        <a:xfrm>
          <a:off x="0" y="0"/>
          <a:ext cx="0" cy="0"/>
          <a:chOff x="0" y="0"/>
          <a:chExt cx="0" cy="0"/>
        </a:xfrm>
      </p:grpSpPr>
      <p:sp>
        <p:nvSpPr>
          <p:cNvPr id="71" name="Google Shape;71;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72" name="Google Shape;72;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3" name="Shape 73"/>
        <p:cNvGrpSpPr/>
        <p:nvPr/>
      </p:nvGrpSpPr>
      <p:grpSpPr>
        <a:xfrm>
          <a:off x="0" y="0"/>
          <a:ext cx="0" cy="0"/>
          <a:chOff x="0" y="0"/>
          <a:chExt cx="0" cy="0"/>
        </a:xfrm>
      </p:grpSpPr>
      <p:sp>
        <p:nvSpPr>
          <p:cNvPr id="74" name="Google Shape;74;p19"/>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5" name="Google Shape;75;p19"/>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6" name="Google Shape;76;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7" name="Shape 77"/>
        <p:cNvGrpSpPr/>
        <p:nvPr/>
      </p:nvGrpSpPr>
      <p:grpSpPr>
        <a:xfrm>
          <a:off x="0" y="0"/>
          <a:ext cx="0" cy="0"/>
          <a:chOff x="0" y="0"/>
          <a:chExt cx="0" cy="0"/>
        </a:xfrm>
      </p:grpSpPr>
      <p:sp>
        <p:nvSpPr>
          <p:cNvPr id="78" name="Google Shape;78;p20"/>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9" name="Google Shape;79;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80" name="Shape 80"/>
        <p:cNvGrpSpPr/>
        <p:nvPr/>
      </p:nvGrpSpPr>
      <p:grpSpPr>
        <a:xfrm>
          <a:off x="0" y="0"/>
          <a:ext cx="0" cy="0"/>
          <a:chOff x="0" y="0"/>
          <a:chExt cx="0" cy="0"/>
        </a:xfrm>
      </p:grpSpPr>
      <p:sp>
        <p:nvSpPr>
          <p:cNvPr id="81" name="Google Shape;81;p21"/>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1"/>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3" name="Google Shape;83;p21"/>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4" name="Google Shape;84;p21"/>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5" name="Google Shape;85;p2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6" name="Shape 86"/>
        <p:cNvGrpSpPr/>
        <p:nvPr/>
      </p:nvGrpSpPr>
      <p:grpSpPr>
        <a:xfrm>
          <a:off x="0" y="0"/>
          <a:ext cx="0" cy="0"/>
          <a:chOff x="0" y="0"/>
          <a:chExt cx="0" cy="0"/>
        </a:xfrm>
      </p:grpSpPr>
      <p:sp>
        <p:nvSpPr>
          <p:cNvPr id="87" name="Google Shape;87;p22"/>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8" name="Google Shape;88;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9" name="Shape 89"/>
        <p:cNvGrpSpPr/>
        <p:nvPr/>
      </p:nvGrpSpPr>
      <p:grpSpPr>
        <a:xfrm>
          <a:off x="0" y="0"/>
          <a:ext cx="0" cy="0"/>
          <a:chOff x="0" y="0"/>
          <a:chExt cx="0" cy="0"/>
        </a:xfrm>
      </p:grpSpPr>
      <p:sp>
        <p:nvSpPr>
          <p:cNvPr id="90" name="Google Shape;90;p23"/>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91" name="Google Shape;91;p23"/>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92" name="Google Shape;92;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3" name="Shape 93"/>
        <p:cNvGrpSpPr/>
        <p:nvPr/>
      </p:nvGrpSpPr>
      <p:grpSpPr>
        <a:xfrm>
          <a:off x="0" y="0"/>
          <a:ext cx="0" cy="0"/>
          <a:chOff x="0" y="0"/>
          <a:chExt cx="0" cy="0"/>
        </a:xfrm>
      </p:grpSpPr>
      <p:sp>
        <p:nvSpPr>
          <p:cNvPr id="94" name="Google Shape;94;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3.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2" Type="http://schemas.openxmlformats.org/officeDocument/2006/relationships/theme" Target="../theme/theme2.xml"/><Relationship Id="rId9" Type="http://schemas.openxmlformats.org/officeDocument/2006/relationships/slideLayout" Target="../slideLayouts/slideLayout20.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0" name="Shape 50"/>
        <p:cNvGrpSpPr/>
        <p:nvPr/>
      </p:nvGrpSpPr>
      <p:grpSpPr>
        <a:xfrm>
          <a:off x="0" y="0"/>
          <a:ext cx="0" cy="0"/>
          <a:chOff x="0" y="0"/>
          <a:chExt cx="0" cy="0"/>
        </a:xfrm>
      </p:grpSpPr>
      <p:sp>
        <p:nvSpPr>
          <p:cNvPr id="51" name="Google Shape;51;p1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52" name="Google Shape;52;p1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53" name="Google Shape;53;p1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4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0.jpg"/><Relationship Id="rId4"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2.jpg"/><Relationship Id="rId4" Type="http://schemas.openxmlformats.org/officeDocument/2006/relationships/image" Target="../media/image37.jpg"/><Relationship Id="rId5" Type="http://schemas.openxmlformats.org/officeDocument/2006/relationships/image" Target="../media/image40.jpg"/><Relationship Id="rId6" Type="http://schemas.openxmlformats.org/officeDocument/2006/relationships/image" Target="../media/image1.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1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1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1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17.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hyperlink" Target="https://www.mountvernon.org/research-collections/digital-encyclopedia/article/george-washington" TargetMode="External"/><Relationship Id="rId4" Type="http://schemas.openxmlformats.org/officeDocument/2006/relationships/hyperlink" Target="https://www.mountvernon.org/education/primary-source-collections/primary-source-collections/article/thanksgiving-proclamation-of-1789" TargetMode="External"/><Relationship Id="rId5" Type="http://schemas.openxmlformats.org/officeDocument/2006/relationships/image" Target="../media/image1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1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1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21.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2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23.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2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2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24.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25.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2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9.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27.jp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27.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3.xml"/><Relationship Id="rId3" Type="http://schemas.openxmlformats.org/officeDocument/2006/relationships/image" Target="../media/image2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4.xml"/><Relationship Id="rId3" Type="http://schemas.openxmlformats.org/officeDocument/2006/relationships/image" Target="../media/image2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5.xml"/><Relationship Id="rId3"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6.xml"/><Relationship Id="rId3" Type="http://schemas.openxmlformats.org/officeDocument/2006/relationships/image" Target="../media/image30.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7.xml"/><Relationship Id="rId3" Type="http://schemas.openxmlformats.org/officeDocument/2006/relationships/image" Target="../media/image3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8.xml"/><Relationship Id="rId3"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49.xml"/><Relationship Id="rId3" Type="http://schemas.openxmlformats.org/officeDocument/2006/relationships/image" Target="../media/image3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4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33.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1.xml"/><Relationship Id="rId3" Type="http://schemas.openxmlformats.org/officeDocument/2006/relationships/image" Target="../media/image34.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2.xml"/><Relationship Id="rId3" Type="http://schemas.openxmlformats.org/officeDocument/2006/relationships/image" Target="../media/image34.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3.xml"/><Relationship Id="rId3" Type="http://schemas.openxmlformats.org/officeDocument/2006/relationships/image" Target="../media/image36.png"/><Relationship Id="rId4" Type="http://schemas.openxmlformats.org/officeDocument/2006/relationships/hyperlink" Target="https://founders.archives.gov/documents/Adams/04-02-02-0016" TargetMode="Externa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4.xml"/><Relationship Id="rId3" Type="http://schemas.openxmlformats.org/officeDocument/2006/relationships/hyperlink" Target="https://founders.archives.gov/documents/Adams/04-02-02-0016"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safesha.re/4b7q" TargetMode="External"/><Relationship Id="rId4" Type="http://schemas.openxmlformats.org/officeDocument/2006/relationships/image" Target="../media/image3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3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41.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41.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 name="Shape 98"/>
        <p:cNvGrpSpPr/>
        <p:nvPr/>
      </p:nvGrpSpPr>
      <p:grpSpPr>
        <a:xfrm>
          <a:off x="0" y="0"/>
          <a:ext cx="0" cy="0"/>
          <a:chOff x="0" y="0"/>
          <a:chExt cx="0" cy="0"/>
        </a:xfrm>
      </p:grpSpPr>
      <p:sp>
        <p:nvSpPr>
          <p:cNvPr id="99" name="Google Shape;99;p2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fontScale="90000"/>
          </a:bodyPr>
          <a:lstStyle/>
          <a:p>
            <a:pPr indent="0" lvl="0" marL="0" rtl="0" algn="ctr">
              <a:spcBef>
                <a:spcPts val="0"/>
              </a:spcBef>
              <a:spcAft>
                <a:spcPts val="0"/>
              </a:spcAft>
              <a:buSzPct val="100000"/>
              <a:buNone/>
            </a:pPr>
            <a:r>
              <a:rPr lang="en">
                <a:latin typeface="Lexend"/>
                <a:ea typeface="Lexend"/>
                <a:cs typeface="Lexend"/>
                <a:sym typeface="Lexend"/>
              </a:rPr>
              <a:t>Holidays, Required Instruction, and Observances</a:t>
            </a:r>
            <a:endParaRPr>
              <a:latin typeface="Lexend"/>
              <a:ea typeface="Lexend"/>
              <a:cs typeface="Lexend"/>
              <a:sym typeface="Lexend"/>
            </a:endParaRPr>
          </a:p>
        </p:txBody>
      </p:sp>
      <p:sp>
        <p:nvSpPr>
          <p:cNvPr id="100" name="Google Shape;100;p25"/>
          <p:cNvSpPr txBox="1"/>
          <p:nvPr>
            <p:ph idx="1" type="subTitle"/>
          </p:nvPr>
        </p:nvSpPr>
        <p:spPr>
          <a:xfrm>
            <a:off x="311700" y="2797175"/>
            <a:ext cx="8520600" cy="7926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a:latin typeface="Lexend"/>
                <a:ea typeface="Lexend"/>
                <a:cs typeface="Lexend"/>
                <a:sym typeface="Lexend"/>
              </a:rPr>
              <a:t>Fifth </a:t>
            </a:r>
            <a:r>
              <a:rPr lang="en">
                <a:latin typeface="Lexend"/>
                <a:ea typeface="Lexend"/>
                <a:cs typeface="Lexend"/>
                <a:sym typeface="Lexend"/>
              </a:rPr>
              <a:t>Grade</a:t>
            </a:r>
            <a:endParaRPr>
              <a:latin typeface="Lexend"/>
              <a:ea typeface="Lexend"/>
              <a:cs typeface="Lexend"/>
              <a:sym typeface="Lexend"/>
            </a:endParaRPr>
          </a:p>
        </p:txBody>
      </p:sp>
      <p:pic>
        <p:nvPicPr>
          <p:cNvPr id="101" name="Google Shape;101;p25"/>
          <p:cNvPicPr preferRelativeResize="0"/>
          <p:nvPr/>
        </p:nvPicPr>
        <p:blipFill rotWithShape="1">
          <a:blip r:embed="rId3">
            <a:alphaModFix/>
          </a:blip>
          <a:srcRect b="0" l="0" r="0" t="0"/>
          <a:stretch/>
        </p:blipFill>
        <p:spPr>
          <a:xfrm>
            <a:off x="8044075" y="4681600"/>
            <a:ext cx="990600" cy="381000"/>
          </a:xfrm>
          <a:prstGeom prst="rect">
            <a:avLst/>
          </a:prstGeom>
          <a:noFill/>
          <a:ln>
            <a:noFill/>
          </a:ln>
        </p:spPr>
      </p:pic>
      <p:pic>
        <p:nvPicPr>
          <p:cNvPr id="102" name="Google Shape;102;p25"/>
          <p:cNvPicPr preferRelativeResize="0"/>
          <p:nvPr/>
        </p:nvPicPr>
        <p:blipFill rotWithShape="1">
          <a:blip r:embed="rId4">
            <a:alphaModFix/>
          </a:blip>
          <a:srcRect b="0" l="0" r="0" t="0"/>
          <a:stretch/>
        </p:blipFill>
        <p:spPr>
          <a:xfrm>
            <a:off x="458750" y="2797175"/>
            <a:ext cx="2575952" cy="21090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3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Constitution Day</a:t>
            </a:r>
            <a:endParaRPr b="1" sz="4020">
              <a:solidFill>
                <a:srgbClr val="FF0000"/>
              </a:solidFill>
              <a:latin typeface="Lexend"/>
              <a:ea typeface="Lexend"/>
              <a:cs typeface="Lexend"/>
              <a:sym typeface="Lexend"/>
            </a:endParaRPr>
          </a:p>
        </p:txBody>
      </p:sp>
      <p:sp>
        <p:nvSpPr>
          <p:cNvPr id="173" name="Google Shape;173;p34"/>
          <p:cNvSpPr txBox="1"/>
          <p:nvPr/>
        </p:nvSpPr>
        <p:spPr>
          <a:xfrm>
            <a:off x="970650" y="42478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174" name="Google Shape;174;p34"/>
          <p:cNvPicPr preferRelativeResize="0"/>
          <p:nvPr/>
        </p:nvPicPr>
        <p:blipFill>
          <a:blip r:embed="rId3">
            <a:alphaModFix/>
          </a:blip>
          <a:stretch>
            <a:fillRect/>
          </a:stretch>
        </p:blipFill>
        <p:spPr>
          <a:xfrm>
            <a:off x="3068701" y="931850"/>
            <a:ext cx="3179325" cy="340367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8" name="Shape 178"/>
        <p:cNvGrpSpPr/>
        <p:nvPr/>
      </p:nvGrpSpPr>
      <p:grpSpPr>
        <a:xfrm>
          <a:off x="0" y="0"/>
          <a:ext cx="0" cy="0"/>
          <a:chOff x="0" y="0"/>
          <a:chExt cx="0" cy="0"/>
        </a:xfrm>
      </p:grpSpPr>
      <p:sp>
        <p:nvSpPr>
          <p:cNvPr id="179" name="Google Shape;179;p3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Constitution Day</a:t>
            </a:r>
            <a:endParaRPr b="1" sz="4020">
              <a:solidFill>
                <a:srgbClr val="FF0000"/>
              </a:solidFill>
              <a:latin typeface="Lexend"/>
              <a:ea typeface="Lexend"/>
              <a:cs typeface="Lexend"/>
              <a:sym typeface="Lexend"/>
            </a:endParaRPr>
          </a:p>
        </p:txBody>
      </p:sp>
      <p:pic>
        <p:nvPicPr>
          <p:cNvPr id="180" name="Google Shape;180;p35"/>
          <p:cNvPicPr preferRelativeResize="0"/>
          <p:nvPr/>
        </p:nvPicPr>
        <p:blipFill>
          <a:blip r:embed="rId3">
            <a:alphaModFix/>
          </a:blip>
          <a:stretch>
            <a:fillRect/>
          </a:stretch>
        </p:blipFill>
        <p:spPr>
          <a:xfrm>
            <a:off x="5657151" y="1115550"/>
            <a:ext cx="3179325" cy="3403674"/>
          </a:xfrm>
          <a:prstGeom prst="rect">
            <a:avLst/>
          </a:prstGeom>
          <a:noFill/>
          <a:ln cap="flat" cmpd="sng" w="9525">
            <a:solidFill>
              <a:schemeClr val="dk2"/>
            </a:solidFill>
            <a:prstDash val="solid"/>
            <a:round/>
            <a:headEnd len="sm" w="sm" type="none"/>
            <a:tailEnd len="sm" w="sm" type="none"/>
          </a:ln>
        </p:spPr>
      </p:pic>
      <p:sp>
        <p:nvSpPr>
          <p:cNvPr id="181" name="Google Shape;181;p35"/>
          <p:cNvSpPr txBox="1"/>
          <p:nvPr/>
        </p:nvSpPr>
        <p:spPr>
          <a:xfrm>
            <a:off x="657450" y="981050"/>
            <a:ext cx="4656300" cy="331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i="1" lang="en" sz="1800">
                <a:solidFill>
                  <a:schemeClr val="dk1"/>
                </a:solidFill>
                <a:latin typeface="Lexend"/>
                <a:ea typeface="Lexend"/>
                <a:cs typeface="Lexend"/>
                <a:sym typeface="Lexend"/>
              </a:rPr>
              <a:t>T</a:t>
            </a:r>
            <a:r>
              <a:rPr i="1" lang="en" sz="1800">
                <a:solidFill>
                  <a:schemeClr val="dk1"/>
                </a:solidFill>
                <a:latin typeface="Lexend"/>
                <a:ea typeface="Lexend"/>
                <a:cs typeface="Lexend"/>
                <a:sym typeface="Lexend"/>
              </a:rPr>
              <a:t>his is the Team That Will Win Every Time </a:t>
            </a:r>
            <a:r>
              <a:rPr lang="en" sz="1800">
                <a:solidFill>
                  <a:schemeClr val="dk1"/>
                </a:solidFill>
                <a:latin typeface="Lexend"/>
                <a:ea typeface="Lexend"/>
                <a:cs typeface="Lexend"/>
                <a:sym typeface="Lexend"/>
              </a:rPr>
              <a:t>was published</a:t>
            </a:r>
            <a:r>
              <a:rPr lang="en" sz="1800">
                <a:solidFill>
                  <a:schemeClr val="dk1"/>
                </a:solidFill>
                <a:latin typeface="Lexend"/>
                <a:ea typeface="Lexend"/>
                <a:cs typeface="Lexend"/>
                <a:sym typeface="Lexend"/>
              </a:rPr>
              <a:t> in 1898 by Clifford Berryman</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This cartoon depicts Uncle Sam (America) as the driver of the winning team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“team” are two of the three branches of government: Senate, Executive, and House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U.S. Constitution </a:t>
            </a:r>
            <a:r>
              <a:rPr lang="en" sz="1800">
                <a:solidFill>
                  <a:schemeClr val="dk1"/>
                </a:solidFill>
                <a:latin typeface="Lexend"/>
                <a:ea typeface="Lexend"/>
                <a:cs typeface="Lexend"/>
                <a:sym typeface="Lexend"/>
              </a:rPr>
              <a:t>divides</a:t>
            </a:r>
            <a:r>
              <a:rPr lang="en" sz="1800">
                <a:solidFill>
                  <a:schemeClr val="dk1"/>
                </a:solidFill>
                <a:latin typeface="Lexend"/>
                <a:ea typeface="Lexend"/>
                <a:cs typeface="Lexend"/>
                <a:sym typeface="Lexend"/>
              </a:rPr>
              <a:t> our government into three branches that each have their own responsibilities but also serve as a check and balance on the others</a:t>
            </a:r>
            <a:endParaRPr sz="1800">
              <a:solidFill>
                <a:schemeClr val="dk1"/>
              </a:solidFill>
              <a:latin typeface="Lexend"/>
              <a:ea typeface="Lexend"/>
              <a:cs typeface="Lexend"/>
              <a:sym typeface="Lexend"/>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sp>
        <p:nvSpPr>
          <p:cNvPr id="186" name="Google Shape;186;p3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Celebrate Freedom Week</a:t>
            </a:r>
            <a:endParaRPr b="1" sz="4020">
              <a:solidFill>
                <a:srgbClr val="0000FF"/>
              </a:solidFill>
              <a:latin typeface="Lexend"/>
              <a:ea typeface="Lexend"/>
              <a:cs typeface="Lexend"/>
              <a:sym typeface="Lexend"/>
            </a:endParaRPr>
          </a:p>
        </p:txBody>
      </p:sp>
      <p:sp>
        <p:nvSpPr>
          <p:cNvPr id="187" name="Google Shape;187;p36"/>
          <p:cNvSpPr txBox="1"/>
          <p:nvPr/>
        </p:nvSpPr>
        <p:spPr>
          <a:xfrm>
            <a:off x="970650" y="42616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188" name="Google Shape;188;p36"/>
          <p:cNvPicPr preferRelativeResize="0"/>
          <p:nvPr/>
        </p:nvPicPr>
        <p:blipFill>
          <a:blip r:embed="rId3">
            <a:alphaModFix/>
          </a:blip>
          <a:stretch>
            <a:fillRect/>
          </a:stretch>
        </p:blipFill>
        <p:spPr>
          <a:xfrm>
            <a:off x="2174350" y="981600"/>
            <a:ext cx="4795297" cy="31275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2" name="Shape 192"/>
        <p:cNvGrpSpPr/>
        <p:nvPr/>
      </p:nvGrpSpPr>
      <p:grpSpPr>
        <a:xfrm>
          <a:off x="0" y="0"/>
          <a:ext cx="0" cy="0"/>
          <a:chOff x="0" y="0"/>
          <a:chExt cx="0" cy="0"/>
        </a:xfrm>
      </p:grpSpPr>
      <p:sp>
        <p:nvSpPr>
          <p:cNvPr id="193" name="Google Shape;193;p3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Celebrate Freedom Week</a:t>
            </a:r>
            <a:endParaRPr b="1" sz="4020">
              <a:solidFill>
                <a:srgbClr val="0000FF"/>
              </a:solidFill>
              <a:latin typeface="Lexend"/>
              <a:ea typeface="Lexend"/>
              <a:cs typeface="Lexend"/>
              <a:sym typeface="Lexend"/>
            </a:endParaRPr>
          </a:p>
        </p:txBody>
      </p:sp>
      <p:sp>
        <p:nvSpPr>
          <p:cNvPr id="194" name="Google Shape;194;p37"/>
          <p:cNvSpPr txBox="1"/>
          <p:nvPr/>
        </p:nvSpPr>
        <p:spPr>
          <a:xfrm>
            <a:off x="4466800" y="912750"/>
            <a:ext cx="4293900" cy="3750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Painted by William Walcutt in 1776</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Shows patriot colonists celebrating the news of the Declaration of </a:t>
            </a:r>
            <a:r>
              <a:rPr lang="en" sz="1800">
                <a:solidFill>
                  <a:schemeClr val="dk1"/>
                </a:solidFill>
                <a:latin typeface="Lexend"/>
                <a:ea typeface="Lexend"/>
                <a:cs typeface="Lexend"/>
                <a:sym typeface="Lexend"/>
              </a:rPr>
              <a:t>Independence</a:t>
            </a:r>
            <a:r>
              <a:rPr lang="en" sz="1800">
                <a:solidFill>
                  <a:schemeClr val="dk1"/>
                </a:solidFill>
                <a:latin typeface="Lexend"/>
                <a:ea typeface="Lexend"/>
                <a:cs typeface="Lexend"/>
                <a:sym typeface="Lexend"/>
              </a:rPr>
              <a:t> by taking down a statue of King George III</a:t>
            </a:r>
            <a:endParaRPr sz="1800">
              <a:solidFill>
                <a:schemeClr val="dk1"/>
              </a:solidFill>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The Declaration of Independence was a document adopted on July 4, 1776 written to King George III &amp; Parliament explaining why American colonists were breaking away from British rule</a:t>
            </a:r>
            <a:endParaRPr sz="1800">
              <a:latin typeface="Lexend"/>
              <a:ea typeface="Lexend"/>
              <a:cs typeface="Lexend"/>
              <a:sym typeface="Lexend"/>
            </a:endParaRPr>
          </a:p>
        </p:txBody>
      </p:sp>
      <p:pic>
        <p:nvPicPr>
          <p:cNvPr id="195" name="Google Shape;195;p37"/>
          <p:cNvPicPr preferRelativeResize="0"/>
          <p:nvPr/>
        </p:nvPicPr>
        <p:blipFill>
          <a:blip r:embed="rId3">
            <a:alphaModFix/>
          </a:blip>
          <a:stretch>
            <a:fillRect/>
          </a:stretch>
        </p:blipFill>
        <p:spPr>
          <a:xfrm>
            <a:off x="177700" y="1430475"/>
            <a:ext cx="4162001" cy="27145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9" name="Shape 199"/>
        <p:cNvGrpSpPr/>
        <p:nvPr/>
      </p:nvGrpSpPr>
      <p:grpSpPr>
        <a:xfrm>
          <a:off x="0" y="0"/>
          <a:ext cx="0" cy="0"/>
          <a:chOff x="0" y="0"/>
          <a:chExt cx="0" cy="0"/>
        </a:xfrm>
      </p:grpSpPr>
      <p:sp>
        <p:nvSpPr>
          <p:cNvPr id="200" name="Google Shape;200;p3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Hispanic Heritage Month</a:t>
            </a:r>
            <a:endParaRPr b="1" sz="4020">
              <a:solidFill>
                <a:srgbClr val="FF0000"/>
              </a:solidFill>
              <a:latin typeface="Lexend"/>
              <a:ea typeface="Lexend"/>
              <a:cs typeface="Lexend"/>
              <a:sym typeface="Lexend"/>
            </a:endParaRPr>
          </a:p>
        </p:txBody>
      </p:sp>
      <p:sp>
        <p:nvSpPr>
          <p:cNvPr id="201" name="Google Shape;201;p38"/>
          <p:cNvSpPr txBox="1"/>
          <p:nvPr/>
        </p:nvSpPr>
        <p:spPr>
          <a:xfrm>
            <a:off x="997050" y="428255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202" name="Google Shape;202;p38"/>
          <p:cNvPicPr preferRelativeResize="0"/>
          <p:nvPr/>
        </p:nvPicPr>
        <p:blipFill>
          <a:blip r:embed="rId3">
            <a:alphaModFix/>
          </a:blip>
          <a:stretch>
            <a:fillRect/>
          </a:stretch>
        </p:blipFill>
        <p:spPr>
          <a:xfrm>
            <a:off x="2351588" y="1035275"/>
            <a:ext cx="4440835" cy="314855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6" name="Shape 206"/>
        <p:cNvGrpSpPr/>
        <p:nvPr/>
      </p:nvGrpSpPr>
      <p:grpSpPr>
        <a:xfrm>
          <a:off x="0" y="0"/>
          <a:ext cx="0" cy="0"/>
          <a:chOff x="0" y="0"/>
          <a:chExt cx="0" cy="0"/>
        </a:xfrm>
      </p:grpSpPr>
      <p:sp>
        <p:nvSpPr>
          <p:cNvPr id="207" name="Google Shape;207;p3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Hispanic Heritage Month</a:t>
            </a:r>
            <a:endParaRPr b="1" sz="4020">
              <a:solidFill>
                <a:srgbClr val="FF0000"/>
              </a:solidFill>
              <a:latin typeface="Lexend"/>
              <a:ea typeface="Lexend"/>
              <a:cs typeface="Lexend"/>
              <a:sym typeface="Lexend"/>
            </a:endParaRPr>
          </a:p>
        </p:txBody>
      </p:sp>
      <p:sp>
        <p:nvSpPr>
          <p:cNvPr id="208" name="Google Shape;208;p39"/>
          <p:cNvSpPr txBox="1"/>
          <p:nvPr/>
        </p:nvSpPr>
        <p:spPr>
          <a:xfrm>
            <a:off x="4716475" y="1089850"/>
            <a:ext cx="255900" cy="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209" name="Google Shape;209;p39"/>
          <p:cNvSpPr txBox="1"/>
          <p:nvPr/>
        </p:nvSpPr>
        <p:spPr>
          <a:xfrm>
            <a:off x="4972375" y="850713"/>
            <a:ext cx="3980100" cy="40491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SzPts val="1700"/>
              <a:buFont typeface="Lexend"/>
              <a:buChar char="●"/>
            </a:pPr>
            <a:r>
              <a:rPr lang="en" sz="1700">
                <a:latin typeface="Lexend"/>
                <a:ea typeface="Lexend"/>
                <a:cs typeface="Lexend"/>
                <a:sym typeface="Lexend"/>
              </a:rPr>
              <a:t>In the 1960s, Dolores Huerta and Cesar Chavez formed the United Farm Workers of America union</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This photograph is from the Delano grape strike and boycott, which resulted in safer working conditions on farms, higher pay, and benefits for </a:t>
            </a:r>
            <a:r>
              <a:rPr lang="en" sz="1700">
                <a:solidFill>
                  <a:schemeClr val="dk1"/>
                </a:solidFill>
                <a:latin typeface="Lexend"/>
                <a:ea typeface="Lexend"/>
                <a:cs typeface="Lexend"/>
                <a:sym typeface="Lexend"/>
              </a:rPr>
              <a:t>Hispanic/Latino and Filipino workers</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We celebrate the impact the Hispanic/Latino community has had on our democracy by observing their fight for freedom and equality</a:t>
            </a:r>
            <a:endParaRPr sz="1700">
              <a:latin typeface="Lexend"/>
              <a:ea typeface="Lexend"/>
              <a:cs typeface="Lexend"/>
              <a:sym typeface="Lexend"/>
            </a:endParaRPr>
          </a:p>
        </p:txBody>
      </p:sp>
      <p:pic>
        <p:nvPicPr>
          <p:cNvPr id="210" name="Google Shape;210;p39"/>
          <p:cNvPicPr preferRelativeResize="0"/>
          <p:nvPr/>
        </p:nvPicPr>
        <p:blipFill>
          <a:blip r:embed="rId3">
            <a:alphaModFix/>
          </a:blip>
          <a:stretch>
            <a:fillRect/>
          </a:stretch>
        </p:blipFill>
        <p:spPr>
          <a:xfrm>
            <a:off x="160050" y="1136575"/>
            <a:ext cx="4904625" cy="347737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40"/>
          <p:cNvSpPr txBox="1"/>
          <p:nvPr/>
        </p:nvSpPr>
        <p:spPr>
          <a:xfrm>
            <a:off x="894250" y="1157675"/>
            <a:ext cx="7865400" cy="2232000"/>
          </a:xfrm>
          <a:prstGeom prst="rect">
            <a:avLst/>
          </a:prstGeom>
          <a:noFill/>
          <a:ln>
            <a:noFill/>
          </a:ln>
        </p:spPr>
        <p:txBody>
          <a:bodyPr anchorCtr="0" anchor="t" bIns="91425" lIns="91425" spcFirstLastPara="1" rIns="91425" wrap="square" tIns="91425">
            <a:spAutoFit/>
          </a:bodyPr>
          <a:lstStyle/>
          <a:p>
            <a:pPr indent="-349250" lvl="0" marL="457200" rtl="0" algn="l">
              <a:spcBef>
                <a:spcPts val="0"/>
              </a:spcBef>
              <a:spcAft>
                <a:spcPts val="0"/>
              </a:spcAft>
              <a:buSzPts val="1900"/>
              <a:buFont typeface="Lexend"/>
              <a:buChar char="●"/>
            </a:pPr>
            <a:r>
              <a:rPr lang="en" sz="1900">
                <a:solidFill>
                  <a:schemeClr val="dk1"/>
                </a:solidFill>
                <a:latin typeface="Lexend"/>
                <a:ea typeface="Lexend"/>
                <a:cs typeface="Lexend"/>
                <a:sym typeface="Lexend"/>
              </a:rPr>
              <a:t>Ocoee Remembrance Day (November 2)</a:t>
            </a:r>
            <a:endParaRPr sz="1900">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Election Day (1st Tuesday after the 1st Monday of November)</a:t>
            </a:r>
            <a:endParaRPr sz="1900">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Victims of Communism Day (November 7)</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Holocaust Education Week (2nd Week of November)</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Veterans Day (November 11)</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Thanksgiving Day (4th Thursday of November)</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Bill of Rights Day (December 15)</a:t>
            </a:r>
            <a:endParaRPr b="0" i="0" sz="1900" u="none" cap="none" strike="noStrike">
              <a:solidFill>
                <a:srgbClr val="000000"/>
              </a:solidFill>
              <a:latin typeface="Lexend"/>
              <a:ea typeface="Lexend"/>
              <a:cs typeface="Lexend"/>
              <a:sym typeface="Lexend"/>
            </a:endParaRPr>
          </a:p>
        </p:txBody>
      </p:sp>
      <p:sp>
        <p:nvSpPr>
          <p:cNvPr id="216" name="Google Shape;216;p40"/>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2</a:t>
            </a:r>
            <a:endParaRPr b="1" sz="4000">
              <a:solidFill>
                <a:schemeClr val="lt1"/>
              </a:solidFill>
              <a:latin typeface="Lexend"/>
              <a:ea typeface="Lexend"/>
              <a:cs typeface="Lexend"/>
              <a:sym typeface="Lexen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0" name="Shape 220"/>
        <p:cNvGrpSpPr/>
        <p:nvPr/>
      </p:nvGrpSpPr>
      <p:grpSpPr>
        <a:xfrm>
          <a:off x="0" y="0"/>
          <a:ext cx="0" cy="0"/>
          <a:chOff x="0" y="0"/>
          <a:chExt cx="0" cy="0"/>
        </a:xfrm>
      </p:grpSpPr>
      <p:sp>
        <p:nvSpPr>
          <p:cNvPr id="221" name="Google Shape;221;p4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Ocoee Remembrance Day</a:t>
            </a:r>
            <a:endParaRPr b="1" sz="4020">
              <a:solidFill>
                <a:srgbClr val="0000FF"/>
              </a:solidFill>
              <a:latin typeface="Lexend"/>
              <a:ea typeface="Lexend"/>
              <a:cs typeface="Lexend"/>
              <a:sym typeface="Lexend"/>
            </a:endParaRPr>
          </a:p>
        </p:txBody>
      </p:sp>
      <p:sp>
        <p:nvSpPr>
          <p:cNvPr id="222" name="Google Shape;222;p41"/>
          <p:cNvSpPr txBox="1"/>
          <p:nvPr/>
        </p:nvSpPr>
        <p:spPr>
          <a:xfrm>
            <a:off x="997050" y="410257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223" name="Google Shape;223;p41"/>
          <p:cNvPicPr preferRelativeResize="0"/>
          <p:nvPr/>
        </p:nvPicPr>
        <p:blipFill rotWithShape="1">
          <a:blip r:embed="rId3">
            <a:alphaModFix/>
          </a:blip>
          <a:srcRect b="6768" l="19808" r="7816" t="0"/>
          <a:stretch/>
        </p:blipFill>
        <p:spPr>
          <a:xfrm>
            <a:off x="3003938" y="1082075"/>
            <a:ext cx="3136123" cy="276761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7" name="Shape 227"/>
        <p:cNvGrpSpPr/>
        <p:nvPr/>
      </p:nvGrpSpPr>
      <p:grpSpPr>
        <a:xfrm>
          <a:off x="0" y="0"/>
          <a:ext cx="0" cy="0"/>
          <a:chOff x="0" y="0"/>
          <a:chExt cx="0" cy="0"/>
        </a:xfrm>
      </p:grpSpPr>
      <p:sp>
        <p:nvSpPr>
          <p:cNvPr id="228" name="Google Shape;228;p4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Ocoee Remembrance Day</a:t>
            </a:r>
            <a:endParaRPr b="1" sz="4020">
              <a:solidFill>
                <a:srgbClr val="0000FF"/>
              </a:solidFill>
            </a:endParaRPr>
          </a:p>
        </p:txBody>
      </p:sp>
      <p:sp>
        <p:nvSpPr>
          <p:cNvPr id="229" name="Google Shape;229;p42"/>
          <p:cNvSpPr txBox="1"/>
          <p:nvPr/>
        </p:nvSpPr>
        <p:spPr>
          <a:xfrm>
            <a:off x="195600" y="862025"/>
            <a:ext cx="4376400" cy="28623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20000"/>
              </a:lnSpc>
              <a:spcBef>
                <a:spcPts val="0"/>
              </a:spcBef>
              <a:spcAft>
                <a:spcPts val="0"/>
              </a:spcAft>
              <a:buClr>
                <a:schemeClr val="dk1"/>
              </a:buClr>
              <a:buSzPts val="1300"/>
              <a:buFont typeface="Lexend"/>
              <a:buChar char="●"/>
            </a:pPr>
            <a:r>
              <a:rPr lang="en" sz="1300">
                <a:solidFill>
                  <a:schemeClr val="dk1"/>
                </a:solidFill>
                <a:latin typeface="Lexend"/>
                <a:ea typeface="Lexend"/>
                <a:cs typeface="Lexend"/>
                <a:sym typeface="Lexend"/>
              </a:rPr>
              <a:t>Pictured is Julius “July” Perry</a:t>
            </a:r>
            <a:endParaRPr sz="1000">
              <a:solidFill>
                <a:schemeClr val="dk1"/>
              </a:solidFill>
              <a:latin typeface="Lexend"/>
              <a:ea typeface="Lexend"/>
              <a:cs typeface="Lexend"/>
              <a:sym typeface="Lexend"/>
            </a:endParaRPr>
          </a:p>
          <a:p>
            <a:pPr indent="-311150" lvl="0" marL="457200" marR="0" rtl="0" algn="l">
              <a:lnSpc>
                <a:spcPct val="120000"/>
              </a:lnSpc>
              <a:spcBef>
                <a:spcPts val="0"/>
              </a:spcBef>
              <a:spcAft>
                <a:spcPts val="0"/>
              </a:spcAft>
              <a:buClr>
                <a:schemeClr val="dk1"/>
              </a:buClr>
              <a:buSzPts val="1300"/>
              <a:buFont typeface="Lexend"/>
              <a:buChar char="●"/>
            </a:pPr>
            <a:r>
              <a:rPr lang="en" sz="1300">
                <a:solidFill>
                  <a:schemeClr val="dk1"/>
                </a:solidFill>
                <a:latin typeface="Lexend"/>
                <a:ea typeface="Lexend"/>
                <a:cs typeface="Lexend"/>
                <a:sym typeface="Lexend"/>
              </a:rPr>
              <a:t>Perry was an African American man that was killed by a white mob after encouraging black residents of Ocoee, FL to vote in the 1920 election</a:t>
            </a:r>
            <a:endParaRPr sz="1300">
              <a:solidFill>
                <a:schemeClr val="dk1"/>
              </a:solidFill>
              <a:latin typeface="Lexend"/>
              <a:ea typeface="Lexend"/>
              <a:cs typeface="Lexend"/>
              <a:sym typeface="Lexend"/>
            </a:endParaRPr>
          </a:p>
          <a:p>
            <a:pPr indent="-311150" lvl="0" marL="457200" marR="0" rtl="0" algn="l">
              <a:lnSpc>
                <a:spcPct val="120000"/>
              </a:lnSpc>
              <a:spcBef>
                <a:spcPts val="0"/>
              </a:spcBef>
              <a:spcAft>
                <a:spcPts val="0"/>
              </a:spcAft>
              <a:buClr>
                <a:schemeClr val="dk1"/>
              </a:buClr>
              <a:buSzPts val="1300"/>
              <a:buFont typeface="Lexend"/>
              <a:buChar char="●"/>
            </a:pPr>
            <a:r>
              <a:rPr lang="en" sz="1300">
                <a:solidFill>
                  <a:schemeClr val="dk1"/>
                </a:solidFill>
                <a:latin typeface="Lexend"/>
                <a:ea typeface="Lexend"/>
                <a:cs typeface="Lexend"/>
                <a:sym typeface="Lexend"/>
              </a:rPr>
              <a:t>On November 2, 1920, the black residents of Ocoee were chased from the city and encouraged to not return</a:t>
            </a:r>
            <a:endParaRPr sz="1300">
              <a:solidFill>
                <a:schemeClr val="dk1"/>
              </a:solidFill>
              <a:latin typeface="Lexend"/>
              <a:ea typeface="Lexend"/>
              <a:cs typeface="Lexend"/>
              <a:sym typeface="Lexend"/>
            </a:endParaRPr>
          </a:p>
          <a:p>
            <a:pPr indent="-311150" lvl="0" marL="457200" marR="0" rtl="0" algn="l">
              <a:lnSpc>
                <a:spcPct val="120000"/>
              </a:lnSpc>
              <a:spcBef>
                <a:spcPts val="0"/>
              </a:spcBef>
              <a:spcAft>
                <a:spcPts val="0"/>
              </a:spcAft>
              <a:buClr>
                <a:schemeClr val="dk1"/>
              </a:buClr>
              <a:buSzPts val="1300"/>
              <a:buFont typeface="Lexend"/>
              <a:buChar char="●"/>
            </a:pPr>
            <a:r>
              <a:rPr lang="en" sz="1300">
                <a:solidFill>
                  <a:schemeClr val="dk1"/>
                </a:solidFill>
                <a:latin typeface="Lexend"/>
                <a:ea typeface="Lexend"/>
                <a:cs typeface="Lexend"/>
                <a:sym typeface="Lexend"/>
              </a:rPr>
              <a:t>Around 60 black men and women were killed by the mobs and the black neighborhood of Ocoee was burned to the ground</a:t>
            </a:r>
            <a:endParaRPr sz="1300">
              <a:solidFill>
                <a:schemeClr val="dk1"/>
              </a:solidFill>
              <a:latin typeface="Lexend"/>
              <a:ea typeface="Lexend"/>
              <a:cs typeface="Lexend"/>
              <a:sym typeface="Lexend"/>
            </a:endParaRPr>
          </a:p>
          <a:p>
            <a:pPr indent="-311150" lvl="0" marL="457200" marR="0" rtl="0" algn="l">
              <a:lnSpc>
                <a:spcPct val="120000"/>
              </a:lnSpc>
              <a:spcBef>
                <a:spcPts val="0"/>
              </a:spcBef>
              <a:spcAft>
                <a:spcPts val="0"/>
              </a:spcAft>
              <a:buClr>
                <a:schemeClr val="dk1"/>
              </a:buClr>
              <a:buSzPts val="1300"/>
              <a:buFont typeface="Lexend"/>
              <a:buChar char="●"/>
            </a:pPr>
            <a:r>
              <a:rPr lang="en" sz="1300">
                <a:solidFill>
                  <a:schemeClr val="dk1"/>
                </a:solidFill>
                <a:latin typeface="Lexend"/>
                <a:ea typeface="Lexend"/>
                <a:cs typeface="Lexend"/>
                <a:sym typeface="Lexend"/>
              </a:rPr>
              <a:t>At the time, many newspapers only reported on 2 whites that were killed when residents fought back</a:t>
            </a:r>
            <a:endParaRPr sz="1300">
              <a:solidFill>
                <a:schemeClr val="dk1"/>
              </a:solidFill>
              <a:latin typeface="Lexend"/>
              <a:ea typeface="Lexend"/>
              <a:cs typeface="Lexend"/>
              <a:sym typeface="Lexend"/>
            </a:endParaRPr>
          </a:p>
          <a:p>
            <a:pPr indent="-311150" lvl="0" marL="457200" marR="0" rtl="0" algn="l">
              <a:lnSpc>
                <a:spcPct val="120000"/>
              </a:lnSpc>
              <a:spcBef>
                <a:spcPts val="0"/>
              </a:spcBef>
              <a:spcAft>
                <a:spcPts val="0"/>
              </a:spcAft>
              <a:buClr>
                <a:schemeClr val="dk1"/>
              </a:buClr>
              <a:buSzPts val="1300"/>
              <a:buFont typeface="Lexend"/>
              <a:buChar char="●"/>
            </a:pPr>
            <a:r>
              <a:rPr lang="en" sz="1300">
                <a:solidFill>
                  <a:schemeClr val="dk1"/>
                </a:solidFill>
                <a:latin typeface="Lexend"/>
                <a:ea typeface="Lexend"/>
                <a:cs typeface="Lexend"/>
                <a:sym typeface="Lexend"/>
              </a:rPr>
              <a:t>Today, we remember the victims of the Ocoee Election Day Massacre as we work to learn more about this historical event</a:t>
            </a:r>
            <a:endParaRPr sz="1300">
              <a:solidFill>
                <a:schemeClr val="dk1"/>
              </a:solidFill>
              <a:latin typeface="Lexend"/>
              <a:ea typeface="Lexend"/>
              <a:cs typeface="Lexend"/>
              <a:sym typeface="Lexend"/>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pic>
        <p:nvPicPr>
          <p:cNvPr id="230" name="Google Shape;230;p42"/>
          <p:cNvPicPr preferRelativeResize="0"/>
          <p:nvPr/>
        </p:nvPicPr>
        <p:blipFill rotWithShape="1">
          <a:blip r:embed="rId3">
            <a:alphaModFix/>
          </a:blip>
          <a:srcRect b="0" l="0" r="0" t="0"/>
          <a:stretch/>
        </p:blipFill>
        <p:spPr>
          <a:xfrm>
            <a:off x="4640950" y="829200"/>
            <a:ext cx="2535200" cy="3077575"/>
          </a:xfrm>
          <a:prstGeom prst="rect">
            <a:avLst/>
          </a:prstGeom>
          <a:noFill/>
          <a:ln>
            <a:noFill/>
          </a:ln>
        </p:spPr>
      </p:pic>
      <p:pic>
        <p:nvPicPr>
          <p:cNvPr id="231" name="Google Shape;231;p42"/>
          <p:cNvPicPr preferRelativeResize="0"/>
          <p:nvPr/>
        </p:nvPicPr>
        <p:blipFill rotWithShape="1">
          <a:blip r:embed="rId4">
            <a:alphaModFix/>
          </a:blip>
          <a:srcRect b="6768" l="19808" r="7816" t="0"/>
          <a:stretch/>
        </p:blipFill>
        <p:spPr>
          <a:xfrm>
            <a:off x="6632252" y="3084897"/>
            <a:ext cx="2387676" cy="2107124"/>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5" name="Shape 235"/>
        <p:cNvGrpSpPr/>
        <p:nvPr/>
      </p:nvGrpSpPr>
      <p:grpSpPr>
        <a:xfrm>
          <a:off x="0" y="0"/>
          <a:ext cx="0" cy="0"/>
          <a:chOff x="0" y="0"/>
          <a:chExt cx="0" cy="0"/>
        </a:xfrm>
      </p:grpSpPr>
      <p:sp>
        <p:nvSpPr>
          <p:cNvPr id="236" name="Google Shape;236;p4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Election Day</a:t>
            </a:r>
            <a:endParaRPr b="1" sz="4020">
              <a:solidFill>
                <a:srgbClr val="FF0000"/>
              </a:solidFill>
              <a:latin typeface="Lexend"/>
              <a:ea typeface="Lexend"/>
              <a:cs typeface="Lexend"/>
              <a:sym typeface="Lexend"/>
            </a:endParaRPr>
          </a:p>
        </p:txBody>
      </p:sp>
      <p:pic>
        <p:nvPicPr>
          <p:cNvPr id="237" name="Google Shape;237;p43"/>
          <p:cNvPicPr preferRelativeResize="0"/>
          <p:nvPr/>
        </p:nvPicPr>
        <p:blipFill>
          <a:blip r:embed="rId3">
            <a:alphaModFix/>
          </a:blip>
          <a:stretch>
            <a:fillRect/>
          </a:stretch>
        </p:blipFill>
        <p:spPr>
          <a:xfrm>
            <a:off x="131525" y="829200"/>
            <a:ext cx="5072144" cy="4256348"/>
          </a:xfrm>
          <a:prstGeom prst="rect">
            <a:avLst/>
          </a:prstGeom>
          <a:noFill/>
          <a:ln>
            <a:noFill/>
          </a:ln>
        </p:spPr>
      </p:pic>
      <p:sp>
        <p:nvSpPr>
          <p:cNvPr id="238" name="Google Shape;238;p43"/>
          <p:cNvSpPr txBox="1"/>
          <p:nvPr/>
        </p:nvSpPr>
        <p:spPr>
          <a:xfrm>
            <a:off x="4921550" y="1620975"/>
            <a:ext cx="4021500" cy="829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200">
                <a:solidFill>
                  <a:schemeClr val="dk1"/>
                </a:solidFill>
                <a:latin typeface="Lexend"/>
                <a:ea typeface="Lexend"/>
                <a:cs typeface="Lexend"/>
                <a:sym typeface="Lexend"/>
              </a:rPr>
              <a:t>What do you know about this image? </a:t>
            </a:r>
            <a:endParaRPr sz="2200">
              <a:solidFill>
                <a:schemeClr val="dk1"/>
              </a:solidFill>
              <a:latin typeface="Lexend"/>
              <a:ea typeface="Lexend"/>
              <a:cs typeface="Lexend"/>
              <a:sym typeface="Lexend"/>
            </a:endParaRPr>
          </a:p>
          <a:p>
            <a:pPr indent="0" lvl="0" marL="0" rtl="0" algn="l">
              <a:spcBef>
                <a:spcPts val="0"/>
              </a:spcBef>
              <a:spcAft>
                <a:spcPts val="0"/>
              </a:spcAft>
              <a:buNone/>
            </a:pPr>
            <a:r>
              <a:rPr lang="en" sz="2200">
                <a:solidFill>
                  <a:schemeClr val="dk1"/>
                </a:solidFill>
                <a:latin typeface="Lexend"/>
                <a:ea typeface="Lexend"/>
                <a:cs typeface="Lexend"/>
                <a:sym typeface="Lexend"/>
              </a:rPr>
              <a:t>What do you think is happening? </a:t>
            </a:r>
            <a:endParaRPr sz="2200">
              <a:solidFill>
                <a:schemeClr val="dk1"/>
              </a:solidFill>
              <a:latin typeface="Lexend"/>
              <a:ea typeface="Lexend"/>
              <a:cs typeface="Lexend"/>
              <a:sym typeface="Lexend"/>
            </a:endParaRPr>
          </a:p>
          <a:p>
            <a:pPr indent="0" lvl="0" marL="0" rtl="0" algn="l">
              <a:spcBef>
                <a:spcPts val="0"/>
              </a:spcBef>
              <a:spcAft>
                <a:spcPts val="0"/>
              </a:spcAft>
              <a:buNone/>
            </a:pPr>
            <a:r>
              <a:rPr lang="en" sz="2200">
                <a:solidFill>
                  <a:schemeClr val="dk1"/>
                </a:solidFill>
                <a:latin typeface="Lexend"/>
                <a:ea typeface="Lexend"/>
                <a:cs typeface="Lexend"/>
                <a:sym typeface="Lexend"/>
              </a:rPr>
              <a:t>What do you wonder?</a:t>
            </a:r>
            <a:endParaRPr sz="2200">
              <a:solidFill>
                <a:schemeClr val="dk1"/>
              </a:solidFill>
              <a:latin typeface="Lexend"/>
              <a:ea typeface="Lexend"/>
              <a:cs typeface="Lexend"/>
              <a:sym typeface="Lexend"/>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rgbClr val="FF0000"/>
                </a:solidFill>
                <a:latin typeface="Lexend"/>
                <a:ea typeface="Lexend"/>
                <a:cs typeface="Lexend"/>
                <a:sym typeface="Lexend"/>
              </a:rPr>
              <a:t>Primary &amp; Secondary Sources</a:t>
            </a:r>
            <a:endParaRPr b="1" sz="4000">
              <a:solidFill>
                <a:srgbClr val="FF0000"/>
              </a:solidFill>
              <a:latin typeface="Lexend"/>
              <a:ea typeface="Lexend"/>
              <a:cs typeface="Lexend"/>
              <a:sym typeface="Lexend"/>
            </a:endParaRPr>
          </a:p>
        </p:txBody>
      </p:sp>
      <p:sp>
        <p:nvSpPr>
          <p:cNvPr id="108" name="Google Shape;108;p26"/>
          <p:cNvSpPr txBox="1"/>
          <p:nvPr/>
        </p:nvSpPr>
        <p:spPr>
          <a:xfrm>
            <a:off x="206925" y="975500"/>
            <a:ext cx="4138500" cy="4042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u="sng">
                <a:solidFill>
                  <a:schemeClr val="dk1"/>
                </a:solidFill>
                <a:latin typeface="Lexend"/>
                <a:ea typeface="Lexend"/>
                <a:cs typeface="Lexend"/>
                <a:sym typeface="Lexend"/>
              </a:rPr>
              <a:t>Primary Sources:</a:t>
            </a:r>
            <a:endParaRPr b="1" sz="1800" u="sng">
              <a:solidFill>
                <a:schemeClr val="dk1"/>
              </a:solidFill>
              <a:latin typeface="Lexend"/>
              <a:ea typeface="Lexend"/>
              <a:cs typeface="Lexend"/>
              <a:sym typeface="Lexend"/>
            </a:endParaRPr>
          </a:p>
          <a:p>
            <a:pPr indent="0" lvl="0" marL="0" rtl="0" algn="l">
              <a:spcBef>
                <a:spcPts val="0"/>
              </a:spcBef>
              <a:spcAft>
                <a:spcPts val="0"/>
              </a:spcAft>
              <a:buNone/>
            </a:pPr>
            <a:r>
              <a:rPr lang="en" sz="1800">
                <a:solidFill>
                  <a:schemeClr val="dk1"/>
                </a:solidFill>
                <a:latin typeface="Lexend"/>
                <a:ea typeface="Lexend"/>
                <a:cs typeface="Lexend"/>
                <a:sym typeface="Lexend"/>
              </a:rPr>
              <a:t>A firsthand account of information gathered by someone who was present at the event</a:t>
            </a:r>
            <a:endParaRPr sz="1800">
              <a:solidFill>
                <a:schemeClr val="dk1"/>
              </a:solidFill>
              <a:latin typeface="Lexend"/>
              <a:ea typeface="Lexend"/>
              <a:cs typeface="Lexend"/>
              <a:sym typeface="Lexend"/>
            </a:endParaRPr>
          </a:p>
          <a:p>
            <a:pPr indent="0" lvl="0" marL="0" rtl="0" algn="l">
              <a:spcBef>
                <a:spcPts val="0"/>
              </a:spcBef>
              <a:spcAft>
                <a:spcPts val="0"/>
              </a:spcAft>
              <a:buNone/>
            </a:pPr>
            <a:r>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Diaries/Letters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Photographs/Paintings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Official documents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Newspapers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Political cartoons</a:t>
            </a:r>
            <a:endParaRPr sz="1800">
              <a:solidFill>
                <a:schemeClr val="dk1"/>
              </a:solidFill>
              <a:latin typeface="Lexend"/>
              <a:ea typeface="Lexend"/>
              <a:cs typeface="Lexend"/>
              <a:sym typeface="Lexend"/>
            </a:endParaRPr>
          </a:p>
        </p:txBody>
      </p:sp>
      <p:sp>
        <p:nvSpPr>
          <p:cNvPr id="109" name="Google Shape;109;p26"/>
          <p:cNvSpPr txBox="1"/>
          <p:nvPr/>
        </p:nvSpPr>
        <p:spPr>
          <a:xfrm>
            <a:off x="4830325" y="975500"/>
            <a:ext cx="4138500" cy="4042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u="sng">
                <a:solidFill>
                  <a:schemeClr val="dk1"/>
                </a:solidFill>
                <a:latin typeface="Lexend"/>
                <a:ea typeface="Lexend"/>
                <a:cs typeface="Lexend"/>
                <a:sym typeface="Lexend"/>
              </a:rPr>
              <a:t>Secondary Sources:</a:t>
            </a:r>
            <a:endParaRPr b="1" sz="1800" u="sng">
              <a:solidFill>
                <a:schemeClr val="dk1"/>
              </a:solidFill>
              <a:latin typeface="Lexend"/>
              <a:ea typeface="Lexend"/>
              <a:cs typeface="Lexend"/>
              <a:sym typeface="Lexend"/>
            </a:endParaRPr>
          </a:p>
          <a:p>
            <a:pPr indent="0" lvl="0" marL="0" rtl="0" algn="l">
              <a:spcBef>
                <a:spcPts val="0"/>
              </a:spcBef>
              <a:spcAft>
                <a:spcPts val="0"/>
              </a:spcAft>
              <a:buNone/>
            </a:pPr>
            <a:r>
              <a:rPr lang="en" sz="1800">
                <a:solidFill>
                  <a:schemeClr val="dk1"/>
                </a:solidFill>
                <a:latin typeface="Lexend"/>
                <a:ea typeface="Lexend"/>
                <a:cs typeface="Lexend"/>
                <a:sym typeface="Lexend"/>
              </a:rPr>
              <a:t>Information gathered by someone who was not present at the event</a:t>
            </a:r>
            <a:endParaRPr sz="1800">
              <a:solidFill>
                <a:schemeClr val="dk1"/>
              </a:solidFill>
              <a:latin typeface="Lexend"/>
              <a:ea typeface="Lexend"/>
              <a:cs typeface="Lexend"/>
              <a:sym typeface="Lexend"/>
            </a:endParaRPr>
          </a:p>
          <a:p>
            <a:pPr indent="0" lvl="0" marL="0" rtl="0" algn="l">
              <a:spcBef>
                <a:spcPts val="0"/>
              </a:spcBef>
              <a:spcAft>
                <a:spcPts val="0"/>
              </a:spcAft>
              <a:buNone/>
            </a:pPr>
            <a:r>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Books (biographies, textbooks)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Paintings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Documentaries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Websites</a:t>
            </a:r>
            <a:endParaRPr sz="1800">
              <a:solidFill>
                <a:schemeClr val="dk1"/>
              </a:solidFill>
              <a:latin typeface="Lexend"/>
              <a:ea typeface="Lexend"/>
              <a:cs typeface="Lexend"/>
              <a:sym typeface="Lexend"/>
            </a:endParaRPr>
          </a:p>
        </p:txBody>
      </p:sp>
      <p:pic>
        <p:nvPicPr>
          <p:cNvPr descr="Diary Illustration Free Stock Photo - Public Domain Pictures" id="110" name="Google Shape;110;p26"/>
          <p:cNvPicPr preferRelativeResize="0"/>
          <p:nvPr/>
        </p:nvPicPr>
        <p:blipFill>
          <a:blip r:embed="rId3">
            <a:alphaModFix/>
          </a:blip>
          <a:stretch>
            <a:fillRect/>
          </a:stretch>
        </p:blipFill>
        <p:spPr>
          <a:xfrm>
            <a:off x="349815" y="3916740"/>
            <a:ext cx="1257850" cy="873350"/>
          </a:xfrm>
          <a:prstGeom prst="rect">
            <a:avLst/>
          </a:prstGeom>
          <a:noFill/>
          <a:ln>
            <a:noFill/>
          </a:ln>
        </p:spPr>
      </p:pic>
      <p:pic>
        <p:nvPicPr>
          <p:cNvPr descr="Thanks for the ride Sheppard &gt; Sheppard Air Force Base &gt; Article ..." id="111" name="Google Shape;111;p26"/>
          <p:cNvPicPr preferRelativeResize="0"/>
          <p:nvPr/>
        </p:nvPicPr>
        <p:blipFill>
          <a:blip r:embed="rId4">
            <a:alphaModFix/>
          </a:blip>
          <a:stretch>
            <a:fillRect/>
          </a:stretch>
        </p:blipFill>
        <p:spPr>
          <a:xfrm>
            <a:off x="2539125" y="3806493"/>
            <a:ext cx="1448225" cy="1070955"/>
          </a:xfrm>
          <a:prstGeom prst="rect">
            <a:avLst/>
          </a:prstGeom>
          <a:noFill/>
          <a:ln>
            <a:noFill/>
          </a:ln>
        </p:spPr>
      </p:pic>
      <p:pic>
        <p:nvPicPr>
          <p:cNvPr descr="A Pile Of Books Free Stock Photo - Public Domain Pictures" id="112" name="Google Shape;112;p26"/>
          <p:cNvPicPr preferRelativeResize="0"/>
          <p:nvPr/>
        </p:nvPicPr>
        <p:blipFill>
          <a:blip r:embed="rId5">
            <a:alphaModFix/>
          </a:blip>
          <a:stretch>
            <a:fillRect/>
          </a:stretch>
        </p:blipFill>
        <p:spPr>
          <a:xfrm>
            <a:off x="5307499" y="3780025"/>
            <a:ext cx="1155691" cy="1097425"/>
          </a:xfrm>
          <a:prstGeom prst="rect">
            <a:avLst/>
          </a:prstGeom>
          <a:noFill/>
          <a:ln>
            <a:noFill/>
          </a:ln>
        </p:spPr>
      </p:pic>
      <p:pic>
        <p:nvPicPr>
          <p:cNvPr descr="Royalty-Free photo: MacBook Pro | PickPik" id="113" name="Google Shape;113;p26"/>
          <p:cNvPicPr preferRelativeResize="0"/>
          <p:nvPr/>
        </p:nvPicPr>
        <p:blipFill>
          <a:blip r:embed="rId6">
            <a:alphaModFix/>
          </a:blip>
          <a:stretch>
            <a:fillRect/>
          </a:stretch>
        </p:blipFill>
        <p:spPr>
          <a:xfrm>
            <a:off x="6972625" y="3739365"/>
            <a:ext cx="1448232" cy="9648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2" name="Shape 242"/>
        <p:cNvGrpSpPr/>
        <p:nvPr/>
      </p:nvGrpSpPr>
      <p:grpSpPr>
        <a:xfrm>
          <a:off x="0" y="0"/>
          <a:ext cx="0" cy="0"/>
          <a:chOff x="0" y="0"/>
          <a:chExt cx="0" cy="0"/>
        </a:xfrm>
      </p:grpSpPr>
      <p:sp>
        <p:nvSpPr>
          <p:cNvPr id="243" name="Google Shape;243;p4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Election Day</a:t>
            </a:r>
            <a:endParaRPr b="1" sz="4020">
              <a:solidFill>
                <a:srgbClr val="FF0000"/>
              </a:solidFill>
              <a:latin typeface="Lexend"/>
              <a:ea typeface="Lexend"/>
              <a:cs typeface="Lexend"/>
              <a:sym typeface="Lexend"/>
            </a:endParaRPr>
          </a:p>
        </p:txBody>
      </p:sp>
      <p:pic>
        <p:nvPicPr>
          <p:cNvPr id="244" name="Google Shape;244;p44"/>
          <p:cNvPicPr preferRelativeResize="0"/>
          <p:nvPr/>
        </p:nvPicPr>
        <p:blipFill>
          <a:blip r:embed="rId3">
            <a:alphaModFix/>
          </a:blip>
          <a:stretch>
            <a:fillRect/>
          </a:stretch>
        </p:blipFill>
        <p:spPr>
          <a:xfrm>
            <a:off x="131525" y="634700"/>
            <a:ext cx="5303924" cy="4450849"/>
          </a:xfrm>
          <a:prstGeom prst="rect">
            <a:avLst/>
          </a:prstGeom>
          <a:noFill/>
          <a:ln>
            <a:noFill/>
          </a:ln>
        </p:spPr>
      </p:pic>
      <p:sp>
        <p:nvSpPr>
          <p:cNvPr id="245" name="Google Shape;245;p44"/>
          <p:cNvSpPr txBox="1"/>
          <p:nvPr/>
        </p:nvSpPr>
        <p:spPr>
          <a:xfrm>
            <a:off x="4767600" y="887775"/>
            <a:ext cx="4376400" cy="28623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Clr>
                <a:schemeClr val="dk1"/>
              </a:buClr>
              <a:buSzPts val="1400"/>
              <a:buFont typeface="Lexend"/>
              <a:buChar char="●"/>
            </a:pPr>
            <a:r>
              <a:rPr i="1" lang="en">
                <a:solidFill>
                  <a:schemeClr val="dk1"/>
                </a:solidFill>
                <a:latin typeface="Lexend"/>
                <a:ea typeface="Lexend"/>
                <a:cs typeface="Lexend"/>
                <a:sym typeface="Lexend"/>
              </a:rPr>
              <a:t>The Sky is Now Her Limit </a:t>
            </a:r>
            <a:r>
              <a:rPr lang="en">
                <a:solidFill>
                  <a:schemeClr val="dk1"/>
                </a:solidFill>
                <a:latin typeface="Lexend"/>
                <a:ea typeface="Lexend"/>
                <a:cs typeface="Lexend"/>
                <a:sym typeface="Lexend"/>
              </a:rPr>
              <a:t>is a cartoon by Elmer Andrews Bushnell from 1920</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In 1920, women were granted the right to vote by the 19th Amendment. However, many women still faced challenges at the polls</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Native Americans weren’t considered U.S. citizens, so they were not able to vote until 1924</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African Americans, Asian Americans, and Hispanics/Latinos were still discriminated against and faced issues like poll taxes, literacy tests, and intimidation tactics to keep them from the polls</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Many individuals fought for the right to vote</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Participating in elections honors those who came before us and reinforces the purpose of democracy– your voice matters!</a:t>
            </a:r>
            <a:endParaRPr>
              <a:solidFill>
                <a:schemeClr val="dk1"/>
              </a:solidFill>
              <a:latin typeface="Lexend"/>
              <a:ea typeface="Lexend"/>
              <a:cs typeface="Lexend"/>
              <a:sym typeface="Lexend"/>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9" name="Shape 249"/>
        <p:cNvGrpSpPr/>
        <p:nvPr/>
      </p:nvGrpSpPr>
      <p:grpSpPr>
        <a:xfrm>
          <a:off x="0" y="0"/>
          <a:ext cx="0" cy="0"/>
          <a:chOff x="0" y="0"/>
          <a:chExt cx="0" cy="0"/>
        </a:xfrm>
      </p:grpSpPr>
      <p:sp>
        <p:nvSpPr>
          <p:cNvPr id="250" name="Google Shape;250;p4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Victims of Communism Day</a:t>
            </a:r>
            <a:endParaRPr b="1" sz="4020">
              <a:solidFill>
                <a:srgbClr val="0000FF"/>
              </a:solidFill>
              <a:latin typeface="Lexend"/>
              <a:ea typeface="Lexend"/>
              <a:cs typeface="Lexend"/>
              <a:sym typeface="Lexend"/>
            </a:endParaRPr>
          </a:p>
        </p:txBody>
      </p:sp>
      <p:sp>
        <p:nvSpPr>
          <p:cNvPr id="251" name="Google Shape;251;p45"/>
          <p:cNvSpPr txBox="1"/>
          <p:nvPr/>
        </p:nvSpPr>
        <p:spPr>
          <a:xfrm>
            <a:off x="970650" y="43820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52" name="Google Shape;252;p45"/>
          <p:cNvPicPr preferRelativeResize="0"/>
          <p:nvPr/>
        </p:nvPicPr>
        <p:blipFill>
          <a:blip r:embed="rId3">
            <a:alphaModFix/>
          </a:blip>
          <a:stretch>
            <a:fillRect/>
          </a:stretch>
        </p:blipFill>
        <p:spPr>
          <a:xfrm>
            <a:off x="1809500" y="1065100"/>
            <a:ext cx="5525000" cy="32565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6" name="Shape 256"/>
        <p:cNvGrpSpPr/>
        <p:nvPr/>
      </p:nvGrpSpPr>
      <p:grpSpPr>
        <a:xfrm>
          <a:off x="0" y="0"/>
          <a:ext cx="0" cy="0"/>
          <a:chOff x="0" y="0"/>
          <a:chExt cx="0" cy="0"/>
        </a:xfrm>
      </p:grpSpPr>
      <p:sp>
        <p:nvSpPr>
          <p:cNvPr id="257" name="Google Shape;257;p4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Victims of Communism Day</a:t>
            </a:r>
            <a:endParaRPr b="1" sz="4020">
              <a:solidFill>
                <a:srgbClr val="0000FF"/>
              </a:solidFill>
              <a:latin typeface="Lexend"/>
              <a:ea typeface="Lexend"/>
              <a:cs typeface="Lexend"/>
              <a:sym typeface="Lexend"/>
            </a:endParaRPr>
          </a:p>
        </p:txBody>
      </p:sp>
      <p:pic>
        <p:nvPicPr>
          <p:cNvPr id="258" name="Google Shape;258;p46"/>
          <p:cNvPicPr preferRelativeResize="0"/>
          <p:nvPr/>
        </p:nvPicPr>
        <p:blipFill>
          <a:blip r:embed="rId3">
            <a:alphaModFix/>
          </a:blip>
          <a:stretch>
            <a:fillRect/>
          </a:stretch>
        </p:blipFill>
        <p:spPr>
          <a:xfrm>
            <a:off x="3935674" y="1345250"/>
            <a:ext cx="5090051" cy="3000125"/>
          </a:xfrm>
          <a:prstGeom prst="rect">
            <a:avLst/>
          </a:prstGeom>
          <a:noFill/>
          <a:ln cap="flat" cmpd="sng" w="9525">
            <a:solidFill>
              <a:schemeClr val="dk2"/>
            </a:solidFill>
            <a:prstDash val="solid"/>
            <a:round/>
            <a:headEnd len="sm" w="sm" type="none"/>
            <a:tailEnd len="sm" w="sm" type="none"/>
          </a:ln>
        </p:spPr>
      </p:pic>
      <p:sp>
        <p:nvSpPr>
          <p:cNvPr id="259" name="Google Shape;259;p46"/>
          <p:cNvSpPr txBox="1"/>
          <p:nvPr/>
        </p:nvSpPr>
        <p:spPr>
          <a:xfrm>
            <a:off x="168850" y="861113"/>
            <a:ext cx="3317700" cy="39684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rgbClr val="000000"/>
              </a:buClr>
              <a:buSzPts val="1600"/>
              <a:buFont typeface="Lexend"/>
              <a:buChar char="●"/>
            </a:pPr>
            <a:r>
              <a:rPr lang="en" sz="1600">
                <a:solidFill>
                  <a:srgbClr val="000000"/>
                </a:solidFill>
                <a:latin typeface="Lexend"/>
                <a:ea typeface="Lexend"/>
                <a:cs typeface="Lexend"/>
                <a:sym typeface="Lexend"/>
              </a:rPr>
              <a:t>In this </a:t>
            </a:r>
            <a:r>
              <a:rPr lang="en" sz="1600">
                <a:latin typeface="Lexend"/>
                <a:ea typeface="Lexend"/>
                <a:cs typeface="Lexend"/>
                <a:sym typeface="Lexend"/>
              </a:rPr>
              <a:t>graph, we see the number of victims who have died due to communist ideas and/or communist government actions</a:t>
            </a:r>
            <a:endParaRPr sz="1600">
              <a:latin typeface="Lexend"/>
              <a:ea typeface="Lexend"/>
              <a:cs typeface="Lexend"/>
              <a:sym typeface="Lexend"/>
            </a:endParaRPr>
          </a:p>
          <a:p>
            <a:pPr indent="-330200" lvl="0" marL="457200" marR="0" rtl="0" algn="l">
              <a:lnSpc>
                <a:spcPct val="100000"/>
              </a:lnSpc>
              <a:spcBef>
                <a:spcPts val="0"/>
              </a:spcBef>
              <a:spcAft>
                <a:spcPts val="0"/>
              </a:spcAft>
              <a:buSzPts val="1600"/>
              <a:buFont typeface="Lexend"/>
              <a:buChar char="●"/>
            </a:pPr>
            <a:r>
              <a:rPr lang="en" sz="1600">
                <a:latin typeface="Lexend"/>
                <a:ea typeface="Lexend"/>
                <a:cs typeface="Lexend"/>
                <a:sym typeface="Lexend"/>
              </a:rPr>
              <a:t>These are the countries with the highest death tolls, though communist ideas and actions can be found elsewhere too</a:t>
            </a:r>
            <a:endParaRPr sz="1600">
              <a:latin typeface="Lexend"/>
              <a:ea typeface="Lexend"/>
              <a:cs typeface="Lexend"/>
              <a:sym typeface="Lexend"/>
            </a:endParaRPr>
          </a:p>
          <a:p>
            <a:pPr indent="-330200" lvl="0" marL="457200" marR="0" rtl="0" algn="l">
              <a:lnSpc>
                <a:spcPct val="100000"/>
              </a:lnSpc>
              <a:spcBef>
                <a:spcPts val="0"/>
              </a:spcBef>
              <a:spcAft>
                <a:spcPts val="0"/>
              </a:spcAft>
              <a:buSzPts val="1600"/>
              <a:buFont typeface="Lexend"/>
              <a:buChar char="●"/>
            </a:pPr>
            <a:r>
              <a:rPr lang="en" sz="1600">
                <a:latin typeface="Lexend"/>
                <a:ea typeface="Lexend"/>
                <a:cs typeface="Lexend"/>
                <a:sym typeface="Lexend"/>
              </a:rPr>
              <a:t>Victims of Communism Day exists to bring awareness to the millions of victims as well as those who are still fighting for their freedom today</a:t>
            </a:r>
            <a:endParaRPr sz="1600">
              <a:latin typeface="Lexend"/>
              <a:ea typeface="Lexend"/>
              <a:cs typeface="Lexend"/>
              <a:sym typeface="Lexend"/>
            </a:endParaRPr>
          </a:p>
          <a:p>
            <a:pPr indent="0" lvl="0" marL="0" marR="0" rtl="0" algn="l">
              <a:lnSpc>
                <a:spcPct val="100000"/>
              </a:lnSpc>
              <a:spcBef>
                <a:spcPts val="0"/>
              </a:spcBef>
              <a:spcAft>
                <a:spcPts val="0"/>
              </a:spcAft>
              <a:buNone/>
            </a:pPr>
            <a:r>
              <a:t/>
            </a:r>
            <a:endParaRPr sz="1600"/>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3" name="Shape 263"/>
        <p:cNvGrpSpPr/>
        <p:nvPr/>
      </p:nvGrpSpPr>
      <p:grpSpPr>
        <a:xfrm>
          <a:off x="0" y="0"/>
          <a:ext cx="0" cy="0"/>
          <a:chOff x="0" y="0"/>
          <a:chExt cx="0" cy="0"/>
        </a:xfrm>
      </p:grpSpPr>
      <p:sp>
        <p:nvSpPr>
          <p:cNvPr id="264" name="Google Shape;264;p4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Holocaust Education Week</a:t>
            </a:r>
            <a:endParaRPr b="1" sz="4020">
              <a:solidFill>
                <a:srgbClr val="FF0000"/>
              </a:solidFill>
              <a:latin typeface="Lexend"/>
              <a:ea typeface="Lexend"/>
              <a:cs typeface="Lexend"/>
              <a:sym typeface="Lexend"/>
            </a:endParaRPr>
          </a:p>
        </p:txBody>
      </p:sp>
      <p:sp>
        <p:nvSpPr>
          <p:cNvPr id="265" name="Google Shape;265;p47"/>
          <p:cNvSpPr txBox="1"/>
          <p:nvPr/>
        </p:nvSpPr>
        <p:spPr>
          <a:xfrm>
            <a:off x="997050" y="43905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66" name="Google Shape;266;p47"/>
          <p:cNvPicPr preferRelativeResize="0"/>
          <p:nvPr/>
        </p:nvPicPr>
        <p:blipFill>
          <a:blip r:embed="rId3">
            <a:alphaModFix/>
          </a:blip>
          <a:stretch>
            <a:fillRect/>
          </a:stretch>
        </p:blipFill>
        <p:spPr>
          <a:xfrm>
            <a:off x="2401000" y="943500"/>
            <a:ext cx="4341999" cy="32565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0" name="Shape 270"/>
        <p:cNvGrpSpPr/>
        <p:nvPr/>
      </p:nvGrpSpPr>
      <p:grpSpPr>
        <a:xfrm>
          <a:off x="0" y="0"/>
          <a:ext cx="0" cy="0"/>
          <a:chOff x="0" y="0"/>
          <a:chExt cx="0" cy="0"/>
        </a:xfrm>
      </p:grpSpPr>
      <p:sp>
        <p:nvSpPr>
          <p:cNvPr id="271" name="Google Shape;271;p4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Holocaust Education Week</a:t>
            </a:r>
            <a:endParaRPr b="1" sz="4020">
              <a:solidFill>
                <a:srgbClr val="FF0000"/>
              </a:solidFill>
              <a:latin typeface="Lexend"/>
              <a:ea typeface="Lexend"/>
              <a:cs typeface="Lexend"/>
              <a:sym typeface="Lexend"/>
            </a:endParaRPr>
          </a:p>
        </p:txBody>
      </p:sp>
      <p:pic>
        <p:nvPicPr>
          <p:cNvPr id="272" name="Google Shape;272;p48"/>
          <p:cNvPicPr preferRelativeResize="0"/>
          <p:nvPr/>
        </p:nvPicPr>
        <p:blipFill>
          <a:blip r:embed="rId3">
            <a:alphaModFix/>
          </a:blip>
          <a:stretch>
            <a:fillRect/>
          </a:stretch>
        </p:blipFill>
        <p:spPr>
          <a:xfrm>
            <a:off x="296825" y="1305325"/>
            <a:ext cx="4341999" cy="3256500"/>
          </a:xfrm>
          <a:prstGeom prst="rect">
            <a:avLst/>
          </a:prstGeom>
          <a:noFill/>
          <a:ln cap="flat" cmpd="sng" w="9525">
            <a:solidFill>
              <a:schemeClr val="dk2"/>
            </a:solidFill>
            <a:prstDash val="solid"/>
            <a:round/>
            <a:headEnd len="sm" w="sm" type="none"/>
            <a:tailEnd len="sm" w="sm" type="none"/>
          </a:ln>
        </p:spPr>
      </p:pic>
      <p:sp>
        <p:nvSpPr>
          <p:cNvPr id="273" name="Google Shape;273;p48"/>
          <p:cNvSpPr txBox="1"/>
          <p:nvPr/>
        </p:nvSpPr>
        <p:spPr>
          <a:xfrm>
            <a:off x="5011775" y="1013475"/>
            <a:ext cx="3766800" cy="3968400"/>
          </a:xfrm>
          <a:prstGeom prst="rect">
            <a:avLst/>
          </a:prstGeom>
          <a:noFill/>
          <a:ln>
            <a:noFill/>
          </a:ln>
        </p:spPr>
        <p:txBody>
          <a:bodyPr anchorCtr="0" anchor="t" bIns="91425" lIns="91425" spcFirstLastPara="1" rIns="91425" wrap="square" tIns="91425">
            <a:noAutofit/>
          </a:bodyPr>
          <a:lstStyle/>
          <a:p>
            <a:pPr indent="-323850" lvl="0" marL="457200" marR="0" rtl="0" algn="l">
              <a:lnSpc>
                <a:spcPct val="100000"/>
              </a:lnSpc>
              <a:spcBef>
                <a:spcPts val="0"/>
              </a:spcBef>
              <a:spcAft>
                <a:spcPts val="0"/>
              </a:spcAft>
              <a:buSzPts val="1500"/>
              <a:buFont typeface="Lexend"/>
              <a:buChar char="●"/>
            </a:pPr>
            <a:r>
              <a:rPr lang="en" sz="1500">
                <a:latin typeface="Lexend"/>
                <a:ea typeface="Lexend"/>
                <a:cs typeface="Lexend"/>
                <a:sym typeface="Lexend"/>
              </a:rPr>
              <a:t>This is a map of Europe from 1942-1945</a:t>
            </a:r>
            <a:endParaRPr sz="1500">
              <a:latin typeface="Lexend"/>
              <a:ea typeface="Lexend"/>
              <a:cs typeface="Lexend"/>
              <a:sym typeface="Lexend"/>
            </a:endParaRPr>
          </a:p>
          <a:p>
            <a:pPr indent="-323850" lvl="0" marL="457200" marR="0" rtl="0" algn="l">
              <a:lnSpc>
                <a:spcPct val="100000"/>
              </a:lnSpc>
              <a:spcBef>
                <a:spcPts val="0"/>
              </a:spcBef>
              <a:spcAft>
                <a:spcPts val="0"/>
              </a:spcAft>
              <a:buSzPts val="1500"/>
              <a:buFont typeface="Lexend"/>
              <a:buChar char="●"/>
            </a:pPr>
            <a:r>
              <a:rPr lang="en" sz="1500">
                <a:latin typeface="Lexend"/>
                <a:ea typeface="Lexend"/>
                <a:cs typeface="Lexend"/>
                <a:sym typeface="Lexend"/>
              </a:rPr>
              <a:t>Listed are concentration, extermination, and ghetto/transit camps where people were forcibly sent</a:t>
            </a:r>
            <a:endParaRPr sz="1500">
              <a:latin typeface="Lexend"/>
              <a:ea typeface="Lexend"/>
              <a:cs typeface="Lexend"/>
              <a:sym typeface="Lexend"/>
            </a:endParaRPr>
          </a:p>
          <a:p>
            <a:pPr indent="-323850" lvl="0" marL="457200" marR="0" rtl="0" algn="l">
              <a:lnSpc>
                <a:spcPct val="100000"/>
              </a:lnSpc>
              <a:spcBef>
                <a:spcPts val="0"/>
              </a:spcBef>
              <a:spcAft>
                <a:spcPts val="0"/>
              </a:spcAft>
              <a:buSzPts val="1500"/>
              <a:buFont typeface="Lexend"/>
              <a:buChar char="●"/>
            </a:pPr>
            <a:r>
              <a:rPr lang="en" sz="1500">
                <a:latin typeface="Lexend"/>
                <a:ea typeface="Lexend"/>
                <a:cs typeface="Lexend"/>
                <a:sym typeface="Lexend"/>
              </a:rPr>
              <a:t>These camps were all over Europe, not just concentrated in Germany</a:t>
            </a:r>
            <a:endParaRPr sz="1500">
              <a:latin typeface="Lexend"/>
              <a:ea typeface="Lexend"/>
              <a:cs typeface="Lexend"/>
              <a:sym typeface="Lexend"/>
            </a:endParaRPr>
          </a:p>
          <a:p>
            <a:pPr indent="-323850" lvl="0" marL="457200" marR="0" rtl="0" algn="l">
              <a:lnSpc>
                <a:spcPct val="100000"/>
              </a:lnSpc>
              <a:spcBef>
                <a:spcPts val="0"/>
              </a:spcBef>
              <a:spcAft>
                <a:spcPts val="0"/>
              </a:spcAft>
              <a:buSzPts val="1500"/>
              <a:buFont typeface="Lexend"/>
              <a:buChar char="●"/>
            </a:pPr>
            <a:r>
              <a:rPr lang="en" sz="1500">
                <a:latin typeface="Lexend"/>
                <a:ea typeface="Lexend"/>
                <a:cs typeface="Lexend"/>
                <a:sym typeface="Lexend"/>
              </a:rPr>
              <a:t>The Holocaust was a genocide (mass killing) of Jewish people between 1941-1945 (during World War II)</a:t>
            </a:r>
            <a:endParaRPr sz="1500">
              <a:latin typeface="Lexend"/>
              <a:ea typeface="Lexend"/>
              <a:cs typeface="Lexend"/>
              <a:sym typeface="Lexend"/>
            </a:endParaRPr>
          </a:p>
          <a:p>
            <a:pPr indent="-323850" lvl="0" marL="457200" marR="0" rtl="0" algn="l">
              <a:lnSpc>
                <a:spcPct val="100000"/>
              </a:lnSpc>
              <a:spcBef>
                <a:spcPts val="0"/>
              </a:spcBef>
              <a:spcAft>
                <a:spcPts val="0"/>
              </a:spcAft>
              <a:buSzPts val="1500"/>
              <a:buFont typeface="Lexend"/>
              <a:buChar char="●"/>
            </a:pPr>
            <a:r>
              <a:rPr lang="en" sz="1500">
                <a:latin typeface="Lexend"/>
                <a:ea typeface="Lexend"/>
                <a:cs typeface="Lexend"/>
                <a:sym typeface="Lexend"/>
              </a:rPr>
              <a:t>Over 6 million Jews and millions of others were killed during the Holocaust (the majority were at these camps)</a:t>
            </a:r>
            <a:endParaRPr sz="1500">
              <a:latin typeface="Lexend"/>
              <a:ea typeface="Lexend"/>
              <a:cs typeface="Lexend"/>
              <a:sym typeface="Lexen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7" name="Shape 277"/>
        <p:cNvGrpSpPr/>
        <p:nvPr/>
      </p:nvGrpSpPr>
      <p:grpSpPr>
        <a:xfrm>
          <a:off x="0" y="0"/>
          <a:ext cx="0" cy="0"/>
          <a:chOff x="0" y="0"/>
          <a:chExt cx="0" cy="0"/>
        </a:xfrm>
      </p:grpSpPr>
      <p:sp>
        <p:nvSpPr>
          <p:cNvPr id="278" name="Google Shape;278;p4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Veterans Day</a:t>
            </a:r>
            <a:endParaRPr b="1" sz="4020">
              <a:solidFill>
                <a:srgbClr val="0000FF"/>
              </a:solidFill>
              <a:latin typeface="Lexend"/>
              <a:ea typeface="Lexend"/>
              <a:cs typeface="Lexend"/>
              <a:sym typeface="Lexend"/>
            </a:endParaRPr>
          </a:p>
        </p:txBody>
      </p:sp>
      <p:sp>
        <p:nvSpPr>
          <p:cNvPr id="279" name="Google Shape;279;p49"/>
          <p:cNvSpPr txBox="1"/>
          <p:nvPr/>
        </p:nvSpPr>
        <p:spPr>
          <a:xfrm>
            <a:off x="997050" y="427832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80" name="Google Shape;280;p49"/>
          <p:cNvPicPr preferRelativeResize="0"/>
          <p:nvPr/>
        </p:nvPicPr>
        <p:blipFill>
          <a:blip r:embed="rId3">
            <a:alphaModFix/>
          </a:blip>
          <a:stretch>
            <a:fillRect/>
          </a:stretch>
        </p:blipFill>
        <p:spPr>
          <a:xfrm>
            <a:off x="2438925" y="1021825"/>
            <a:ext cx="4266156" cy="3256499"/>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4" name="Shape 284"/>
        <p:cNvGrpSpPr/>
        <p:nvPr/>
      </p:nvGrpSpPr>
      <p:grpSpPr>
        <a:xfrm>
          <a:off x="0" y="0"/>
          <a:ext cx="0" cy="0"/>
          <a:chOff x="0" y="0"/>
          <a:chExt cx="0" cy="0"/>
        </a:xfrm>
      </p:grpSpPr>
      <p:sp>
        <p:nvSpPr>
          <p:cNvPr id="285" name="Google Shape;285;p5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Veterans Day</a:t>
            </a:r>
            <a:endParaRPr b="1" sz="4020">
              <a:solidFill>
                <a:srgbClr val="0000FF"/>
              </a:solidFill>
              <a:latin typeface="Lexend"/>
              <a:ea typeface="Lexend"/>
              <a:cs typeface="Lexend"/>
              <a:sym typeface="Lexend"/>
            </a:endParaRPr>
          </a:p>
        </p:txBody>
      </p:sp>
      <p:sp>
        <p:nvSpPr>
          <p:cNvPr id="286" name="Google Shape;286;p50"/>
          <p:cNvSpPr txBox="1"/>
          <p:nvPr/>
        </p:nvSpPr>
        <p:spPr>
          <a:xfrm>
            <a:off x="195850" y="829200"/>
            <a:ext cx="3483600" cy="3948000"/>
          </a:xfrm>
          <a:prstGeom prst="rect">
            <a:avLst/>
          </a:prstGeom>
          <a:noFill/>
          <a:ln>
            <a:noFill/>
          </a:ln>
        </p:spPr>
        <p:txBody>
          <a:bodyPr anchorCtr="0" anchor="t" bIns="91425" lIns="91425" spcFirstLastPara="1" rIns="91425" wrap="square" tIns="91425">
            <a:noAutofit/>
          </a:bodyPr>
          <a:lstStyle/>
          <a:p>
            <a:pPr indent="-368300" lvl="0" marL="457200" rtl="0" algn="l">
              <a:spcBef>
                <a:spcPts val="0"/>
              </a:spcBef>
              <a:spcAft>
                <a:spcPts val="0"/>
              </a:spcAft>
              <a:buClr>
                <a:srgbClr val="000000"/>
              </a:buClr>
              <a:buSzPts val="2200"/>
              <a:buFont typeface="Lexend"/>
              <a:buChar char="●"/>
            </a:pPr>
            <a:r>
              <a:rPr lang="en" sz="2200">
                <a:latin typeface="Lexend"/>
                <a:ea typeface="Lexend"/>
                <a:cs typeface="Lexend"/>
                <a:sym typeface="Lexend"/>
              </a:rPr>
              <a:t>These allied soldiers are celebrating the end of World War I, at 11 am on November 11, 1918</a:t>
            </a:r>
            <a:endParaRPr sz="2200">
              <a:latin typeface="Lexend"/>
              <a:ea typeface="Lexend"/>
              <a:cs typeface="Lexend"/>
              <a:sym typeface="Lexend"/>
            </a:endParaRPr>
          </a:p>
          <a:p>
            <a:pPr indent="-368300" lvl="0" marL="457200" rtl="0" algn="l">
              <a:spcBef>
                <a:spcPts val="0"/>
              </a:spcBef>
              <a:spcAft>
                <a:spcPts val="0"/>
              </a:spcAft>
              <a:buSzPts val="2200"/>
              <a:buFont typeface="Lexend"/>
              <a:buChar char="●"/>
            </a:pPr>
            <a:r>
              <a:rPr lang="en" sz="2200">
                <a:latin typeface="Lexend"/>
                <a:ea typeface="Lexend"/>
                <a:cs typeface="Lexend"/>
                <a:sym typeface="Lexend"/>
              </a:rPr>
              <a:t>Originally it was called Armistice Day</a:t>
            </a:r>
            <a:endParaRPr sz="2200">
              <a:latin typeface="Lexend"/>
              <a:ea typeface="Lexend"/>
              <a:cs typeface="Lexend"/>
              <a:sym typeface="Lexend"/>
            </a:endParaRPr>
          </a:p>
          <a:p>
            <a:pPr indent="-368300" lvl="0" marL="457200" rtl="0" algn="l">
              <a:spcBef>
                <a:spcPts val="0"/>
              </a:spcBef>
              <a:spcAft>
                <a:spcPts val="0"/>
              </a:spcAft>
              <a:buSzPts val="2200"/>
              <a:buFont typeface="Lexend"/>
              <a:buChar char="●"/>
            </a:pPr>
            <a:r>
              <a:rPr lang="en" sz="2200">
                <a:latin typeface="Lexend"/>
                <a:ea typeface="Lexend"/>
                <a:cs typeface="Lexend"/>
                <a:sym typeface="Lexend"/>
              </a:rPr>
              <a:t>In 1954 President Eisenhower changed it to Veterans Day to honor veterans of all wars</a:t>
            </a:r>
            <a:endParaRPr sz="2200">
              <a:latin typeface="Lexend"/>
              <a:ea typeface="Lexend"/>
              <a:cs typeface="Lexend"/>
              <a:sym typeface="Lexend"/>
            </a:endParaRPr>
          </a:p>
        </p:txBody>
      </p:sp>
      <p:pic>
        <p:nvPicPr>
          <p:cNvPr id="287" name="Google Shape;287;p50"/>
          <p:cNvPicPr preferRelativeResize="0"/>
          <p:nvPr/>
        </p:nvPicPr>
        <p:blipFill>
          <a:blip r:embed="rId3">
            <a:alphaModFix/>
          </a:blip>
          <a:stretch>
            <a:fillRect/>
          </a:stretch>
        </p:blipFill>
        <p:spPr>
          <a:xfrm>
            <a:off x="3831850" y="981600"/>
            <a:ext cx="5159751" cy="3938610"/>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1" name="Shape 291"/>
        <p:cNvGrpSpPr/>
        <p:nvPr/>
      </p:nvGrpSpPr>
      <p:grpSpPr>
        <a:xfrm>
          <a:off x="0" y="0"/>
          <a:ext cx="0" cy="0"/>
          <a:chOff x="0" y="0"/>
          <a:chExt cx="0" cy="0"/>
        </a:xfrm>
      </p:grpSpPr>
      <p:sp>
        <p:nvSpPr>
          <p:cNvPr id="292" name="Google Shape;292;p5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Thanksgiving Day</a:t>
            </a:r>
            <a:endParaRPr b="1" sz="4020">
              <a:solidFill>
                <a:srgbClr val="FF0000"/>
              </a:solidFill>
              <a:latin typeface="Lexend"/>
              <a:ea typeface="Lexend"/>
              <a:cs typeface="Lexend"/>
              <a:sym typeface="Lexend"/>
            </a:endParaRPr>
          </a:p>
        </p:txBody>
      </p:sp>
      <p:sp>
        <p:nvSpPr>
          <p:cNvPr id="293" name="Google Shape;293;p51"/>
          <p:cNvSpPr txBox="1"/>
          <p:nvPr/>
        </p:nvSpPr>
        <p:spPr>
          <a:xfrm>
            <a:off x="694513" y="4281600"/>
            <a:ext cx="77550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text? What do you think is happening? What do you wonder?</a:t>
            </a:r>
            <a:endParaRPr>
              <a:latin typeface="Lexend"/>
              <a:ea typeface="Lexend"/>
              <a:cs typeface="Lexend"/>
              <a:sym typeface="Lexend"/>
            </a:endParaRPr>
          </a:p>
        </p:txBody>
      </p:sp>
      <p:pic>
        <p:nvPicPr>
          <p:cNvPr id="294" name="Google Shape;294;p51"/>
          <p:cNvPicPr preferRelativeResize="0"/>
          <p:nvPr/>
        </p:nvPicPr>
        <p:blipFill>
          <a:blip r:embed="rId3">
            <a:alphaModFix/>
          </a:blip>
          <a:stretch>
            <a:fillRect/>
          </a:stretch>
        </p:blipFill>
        <p:spPr>
          <a:xfrm>
            <a:off x="3360688" y="1026113"/>
            <a:ext cx="2422629" cy="30912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8" name="Shape 298"/>
        <p:cNvGrpSpPr/>
        <p:nvPr/>
      </p:nvGrpSpPr>
      <p:grpSpPr>
        <a:xfrm>
          <a:off x="0" y="0"/>
          <a:ext cx="0" cy="0"/>
          <a:chOff x="0" y="0"/>
          <a:chExt cx="0" cy="0"/>
        </a:xfrm>
      </p:grpSpPr>
      <p:sp>
        <p:nvSpPr>
          <p:cNvPr id="299" name="Google Shape;299;p5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Thanksgiving Day</a:t>
            </a:r>
            <a:endParaRPr b="1" sz="4020">
              <a:solidFill>
                <a:srgbClr val="FF0000"/>
              </a:solidFill>
              <a:latin typeface="Lexend"/>
              <a:ea typeface="Lexend"/>
              <a:cs typeface="Lexend"/>
              <a:sym typeface="Lexend"/>
            </a:endParaRPr>
          </a:p>
        </p:txBody>
      </p:sp>
      <p:sp>
        <p:nvSpPr>
          <p:cNvPr id="300" name="Google Shape;300;p52"/>
          <p:cNvSpPr txBox="1"/>
          <p:nvPr/>
        </p:nvSpPr>
        <p:spPr>
          <a:xfrm>
            <a:off x="4822500" y="938000"/>
            <a:ext cx="3963300" cy="39480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Font typeface="Lexend"/>
              <a:buChar char="●"/>
            </a:pPr>
            <a:r>
              <a:rPr lang="en" sz="1600">
                <a:latin typeface="Lexend"/>
                <a:ea typeface="Lexend"/>
                <a:cs typeface="Lexend"/>
                <a:sym typeface="Lexend"/>
              </a:rPr>
              <a:t>In 1789, President </a:t>
            </a:r>
            <a:r>
              <a:rPr lang="en" sz="1600">
                <a:uFill>
                  <a:noFill/>
                </a:uFill>
                <a:latin typeface="Lexend"/>
                <a:ea typeface="Lexend"/>
                <a:cs typeface="Lexend"/>
                <a:sym typeface="Lexend"/>
                <a:hlinkClick r:id="rId3"/>
              </a:rPr>
              <a:t>George Washington</a:t>
            </a:r>
            <a:r>
              <a:rPr lang="en" sz="1600">
                <a:latin typeface="Lexend"/>
                <a:ea typeface="Lexend"/>
                <a:cs typeface="Lexend"/>
                <a:sym typeface="Lexend"/>
              </a:rPr>
              <a:t> </a:t>
            </a:r>
            <a:r>
              <a:rPr lang="en" sz="1600">
                <a:uFill>
                  <a:noFill/>
                </a:uFill>
                <a:latin typeface="Lexend"/>
                <a:ea typeface="Lexend"/>
                <a:cs typeface="Lexend"/>
                <a:sym typeface="Lexend"/>
                <a:hlinkClick r:id="rId4"/>
              </a:rPr>
              <a:t>issued a proclamation</a:t>
            </a:r>
            <a:r>
              <a:rPr lang="en" sz="1600">
                <a:latin typeface="Lexend"/>
                <a:ea typeface="Lexend"/>
                <a:cs typeface="Lexend"/>
                <a:sym typeface="Lexend"/>
              </a:rPr>
              <a:t> designating November 26 as a national day of thanksgiving to recognize gratitude for the new United States and Constitution</a:t>
            </a:r>
            <a:endParaRPr sz="1600">
              <a:latin typeface="Lexend"/>
              <a:ea typeface="Lexend"/>
              <a:cs typeface="Lexend"/>
              <a:sym typeface="Lexend"/>
            </a:endParaRPr>
          </a:p>
          <a:p>
            <a:pPr indent="-330200" lvl="0" marL="457200" rtl="0" algn="l">
              <a:spcBef>
                <a:spcPts val="0"/>
              </a:spcBef>
              <a:spcAft>
                <a:spcPts val="0"/>
              </a:spcAft>
              <a:buSzPts val="1600"/>
              <a:buFont typeface="Lexend"/>
              <a:buChar char="●"/>
            </a:pPr>
            <a:r>
              <a:rPr lang="en" sz="1600">
                <a:latin typeface="Lexend"/>
                <a:ea typeface="Lexend"/>
                <a:cs typeface="Lexend"/>
                <a:sym typeface="Lexend"/>
              </a:rPr>
              <a:t>His proclamation stated that we should “acknowledge with grateful hearts…[the] opportunity peaceably to establish a form of government for their safety and happiness”</a:t>
            </a:r>
            <a:endParaRPr sz="1600">
              <a:latin typeface="Lexend"/>
              <a:ea typeface="Lexend"/>
              <a:cs typeface="Lexend"/>
              <a:sym typeface="Lexend"/>
            </a:endParaRPr>
          </a:p>
          <a:p>
            <a:pPr indent="-330200" lvl="0" marL="457200" rtl="0" algn="l">
              <a:spcBef>
                <a:spcPts val="0"/>
              </a:spcBef>
              <a:spcAft>
                <a:spcPts val="0"/>
              </a:spcAft>
              <a:buSzPts val="1600"/>
              <a:buFont typeface="Lexend"/>
              <a:buChar char="●"/>
            </a:pPr>
            <a:r>
              <a:rPr lang="en" sz="1600">
                <a:latin typeface="Lexend"/>
                <a:ea typeface="Lexend"/>
                <a:cs typeface="Lexend"/>
                <a:sym typeface="Lexend"/>
              </a:rPr>
              <a:t>Some presidents went on to proclaim a day of thanks, others (like Thomas Jefferson) opted not to</a:t>
            </a:r>
            <a:endParaRPr sz="1600">
              <a:latin typeface="Lexend"/>
              <a:ea typeface="Lexend"/>
              <a:cs typeface="Lexend"/>
              <a:sym typeface="Lexend"/>
            </a:endParaRPr>
          </a:p>
        </p:txBody>
      </p:sp>
      <p:pic>
        <p:nvPicPr>
          <p:cNvPr id="301" name="Google Shape;301;p52"/>
          <p:cNvPicPr preferRelativeResize="0"/>
          <p:nvPr/>
        </p:nvPicPr>
        <p:blipFill>
          <a:blip r:embed="rId5">
            <a:alphaModFix/>
          </a:blip>
          <a:stretch>
            <a:fillRect/>
          </a:stretch>
        </p:blipFill>
        <p:spPr>
          <a:xfrm>
            <a:off x="714625" y="938000"/>
            <a:ext cx="3142241" cy="4009500"/>
          </a:xfrm>
          <a:prstGeom prst="rect">
            <a:avLst/>
          </a:prstGeom>
          <a:noFill/>
          <a:ln cap="flat" cmpd="sng" w="9525">
            <a:solidFill>
              <a:schemeClr val="dk2"/>
            </a:solidFill>
            <a:prstDash val="solid"/>
            <a:round/>
            <a:headEnd len="sm" w="sm" type="none"/>
            <a:tailEnd len="sm" w="sm" type="none"/>
          </a:ln>
        </p:spPr>
      </p:pic>
      <p:sp>
        <p:nvSpPr>
          <p:cNvPr id="302" name="Google Shape;302;p52"/>
          <p:cNvSpPr/>
          <p:nvPr/>
        </p:nvSpPr>
        <p:spPr>
          <a:xfrm>
            <a:off x="3191475" y="2219200"/>
            <a:ext cx="1425000" cy="456600"/>
          </a:xfrm>
          <a:prstGeom prst="leftArrow">
            <a:avLst>
              <a:gd fmla="val 50000" name="adj1"/>
              <a:gd fmla="val 50000" name="adj2"/>
            </a:avLst>
          </a:prstGeom>
          <a:solidFill>
            <a:schemeClr val="accent6"/>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6" name="Shape 306"/>
        <p:cNvGrpSpPr/>
        <p:nvPr/>
      </p:nvGrpSpPr>
      <p:grpSpPr>
        <a:xfrm>
          <a:off x="0" y="0"/>
          <a:ext cx="0" cy="0"/>
          <a:chOff x="0" y="0"/>
          <a:chExt cx="0" cy="0"/>
        </a:xfrm>
      </p:grpSpPr>
      <p:sp>
        <p:nvSpPr>
          <p:cNvPr id="307" name="Google Shape;307;p5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Bill of Rights Day</a:t>
            </a:r>
            <a:endParaRPr b="1" sz="4020">
              <a:solidFill>
                <a:srgbClr val="0000FF"/>
              </a:solidFill>
              <a:latin typeface="Lexend"/>
              <a:ea typeface="Lexend"/>
              <a:cs typeface="Lexend"/>
              <a:sym typeface="Lexend"/>
            </a:endParaRPr>
          </a:p>
        </p:txBody>
      </p:sp>
      <p:sp>
        <p:nvSpPr>
          <p:cNvPr id="308" name="Google Shape;308;p53"/>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09" name="Google Shape;309;p53"/>
          <p:cNvPicPr preferRelativeResize="0"/>
          <p:nvPr/>
        </p:nvPicPr>
        <p:blipFill>
          <a:blip r:embed="rId3">
            <a:alphaModFix/>
          </a:blip>
          <a:stretch>
            <a:fillRect/>
          </a:stretch>
        </p:blipFill>
        <p:spPr>
          <a:xfrm>
            <a:off x="2269875" y="1044625"/>
            <a:ext cx="4604253" cy="3180300"/>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7"/>
          <p:cNvSpPr txBox="1"/>
          <p:nvPr/>
        </p:nvSpPr>
        <p:spPr>
          <a:xfrm>
            <a:off x="894250" y="1157675"/>
            <a:ext cx="7337700" cy="19395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American Founders</a:t>
            </a:r>
            <a:r>
              <a:rPr lang="en" sz="1900">
                <a:latin typeface="Lexend"/>
                <a:ea typeface="Lexend"/>
                <a:cs typeface="Lexend"/>
                <a:sym typeface="Lexend"/>
              </a:rPr>
              <a:t>’</a:t>
            </a:r>
            <a:r>
              <a:rPr b="0" i="0" lang="en" sz="1900" u="none" cap="none" strike="noStrike">
                <a:solidFill>
                  <a:srgbClr val="000000"/>
                </a:solidFill>
                <a:latin typeface="Lexend"/>
                <a:ea typeface="Lexend"/>
                <a:cs typeface="Lexend"/>
                <a:sym typeface="Lexend"/>
              </a:rPr>
              <a:t> Month (September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Labor Day (1st Monday of September) </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Patriot Day (September 11th)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Constitution Day (September 17th)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Celebrate Freedom Week (Last full week of September)</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Hispanic Heritage Month (September 15th-October 15th)</a:t>
            </a:r>
            <a:endParaRPr b="0" i="0" sz="1900" u="none" cap="none" strike="noStrike">
              <a:solidFill>
                <a:srgbClr val="000000"/>
              </a:solidFill>
              <a:latin typeface="Lexend"/>
              <a:ea typeface="Lexend"/>
              <a:cs typeface="Lexend"/>
              <a:sym typeface="Lexend"/>
            </a:endParaRPr>
          </a:p>
        </p:txBody>
      </p:sp>
      <p:sp>
        <p:nvSpPr>
          <p:cNvPr id="119" name="Google Shape;119;p27"/>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1</a:t>
            </a:r>
            <a:endParaRPr b="1" sz="4000">
              <a:solidFill>
                <a:schemeClr val="lt1"/>
              </a:solidFill>
              <a:latin typeface="Lexend"/>
              <a:ea typeface="Lexend"/>
              <a:cs typeface="Lexend"/>
              <a:sym typeface="Lexen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3" name="Shape 313"/>
        <p:cNvGrpSpPr/>
        <p:nvPr/>
      </p:nvGrpSpPr>
      <p:grpSpPr>
        <a:xfrm>
          <a:off x="0" y="0"/>
          <a:ext cx="0" cy="0"/>
          <a:chOff x="0" y="0"/>
          <a:chExt cx="0" cy="0"/>
        </a:xfrm>
      </p:grpSpPr>
      <p:sp>
        <p:nvSpPr>
          <p:cNvPr id="314" name="Google Shape;314;p5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Bill of Rights Day</a:t>
            </a:r>
            <a:endParaRPr b="1" sz="4020">
              <a:solidFill>
                <a:srgbClr val="0000FF"/>
              </a:solidFill>
              <a:latin typeface="Lexend"/>
              <a:ea typeface="Lexend"/>
              <a:cs typeface="Lexend"/>
              <a:sym typeface="Lexend"/>
            </a:endParaRPr>
          </a:p>
        </p:txBody>
      </p:sp>
      <p:sp>
        <p:nvSpPr>
          <p:cNvPr id="315" name="Google Shape;315;p54"/>
          <p:cNvSpPr txBox="1"/>
          <p:nvPr/>
        </p:nvSpPr>
        <p:spPr>
          <a:xfrm>
            <a:off x="195850" y="829200"/>
            <a:ext cx="3483600" cy="394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Lexend"/>
              <a:buChar char="●"/>
            </a:pPr>
            <a:r>
              <a:rPr lang="en" sz="1800">
                <a:latin typeface="Lexend"/>
                <a:ea typeface="Lexend"/>
                <a:cs typeface="Lexend"/>
                <a:sym typeface="Lexend"/>
              </a:rPr>
              <a:t>The following political cartoon shows the importance of the First Amendment to our democracy</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These amendments keep people’s rights and liberties protected</a:t>
            </a:r>
            <a:endParaRPr sz="1800">
              <a:latin typeface="Lexend"/>
              <a:ea typeface="Lexend"/>
              <a:cs typeface="Lexend"/>
              <a:sym typeface="Lexend"/>
            </a:endParaRPr>
          </a:p>
          <a:p>
            <a:pPr indent="-342900" lvl="0" marL="457200" rtl="0" algn="l">
              <a:spcBef>
                <a:spcPts val="0"/>
              </a:spcBef>
              <a:spcAft>
                <a:spcPts val="0"/>
              </a:spcAft>
              <a:buClr>
                <a:srgbClr val="000000"/>
              </a:buClr>
              <a:buSzPts val="1800"/>
              <a:buFont typeface="Lexend"/>
              <a:buChar char="●"/>
            </a:pPr>
            <a:r>
              <a:rPr lang="en" sz="1800">
                <a:solidFill>
                  <a:schemeClr val="dk1"/>
                </a:solidFill>
                <a:latin typeface="Lexend"/>
                <a:ea typeface="Lexend"/>
                <a:cs typeface="Lexend"/>
                <a:sym typeface="Lexend"/>
              </a:rPr>
              <a:t>Many other rights are protected in the Bill of Rights, including freedom of speech &amp; religion and right to a jury trial</a:t>
            </a:r>
            <a:endParaRPr sz="1800">
              <a:latin typeface="Lexend"/>
              <a:ea typeface="Lexend"/>
              <a:cs typeface="Lexend"/>
              <a:sym typeface="Lexend"/>
            </a:endParaRPr>
          </a:p>
        </p:txBody>
      </p:sp>
      <p:pic>
        <p:nvPicPr>
          <p:cNvPr id="316" name="Google Shape;316;p54"/>
          <p:cNvPicPr preferRelativeResize="0"/>
          <p:nvPr/>
        </p:nvPicPr>
        <p:blipFill>
          <a:blip r:embed="rId3">
            <a:alphaModFix/>
          </a:blip>
          <a:stretch>
            <a:fillRect/>
          </a:stretch>
        </p:blipFill>
        <p:spPr>
          <a:xfrm>
            <a:off x="3831850" y="981600"/>
            <a:ext cx="5159750" cy="3563998"/>
          </a:xfrm>
          <a:prstGeom prst="rect">
            <a:avLst/>
          </a:prstGeom>
          <a:noFill/>
          <a:ln cap="flat" cmpd="sng" w="19050">
            <a:solidFill>
              <a:schemeClr val="dk2"/>
            </a:solidFill>
            <a:prstDash val="solid"/>
            <a:round/>
            <a:headEnd len="sm" w="sm" type="none"/>
            <a:tailEnd len="sm" w="sm" type="none"/>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0" name="Shape 320"/>
        <p:cNvGrpSpPr/>
        <p:nvPr/>
      </p:nvGrpSpPr>
      <p:grpSpPr>
        <a:xfrm>
          <a:off x="0" y="0"/>
          <a:ext cx="0" cy="0"/>
          <a:chOff x="0" y="0"/>
          <a:chExt cx="0" cy="0"/>
        </a:xfrm>
      </p:grpSpPr>
      <p:sp>
        <p:nvSpPr>
          <p:cNvPr id="321" name="Google Shape;321;p55"/>
          <p:cNvSpPr txBox="1"/>
          <p:nvPr/>
        </p:nvSpPr>
        <p:spPr>
          <a:xfrm>
            <a:off x="894250" y="1157675"/>
            <a:ext cx="7573500" cy="19395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Martin Luther King Jr. Day (3rd Monday of January) </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Black History Month (February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Women’s History Month (March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Medal of Honor Day (March 25)</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SzPts val="1900"/>
              <a:buFont typeface="Lexend"/>
              <a:buChar char="●"/>
            </a:pPr>
            <a:r>
              <a:rPr lang="en" sz="1900">
                <a:latin typeface="Lexend"/>
                <a:ea typeface="Lexend"/>
                <a:cs typeface="Lexend"/>
                <a:sym typeface="Lexend"/>
              </a:rPr>
              <a:t>Tuskegee Airmen Commemoration Day (4th Thursday of March)</a:t>
            </a:r>
            <a:endParaRPr sz="1900">
              <a:latin typeface="Lexend"/>
              <a:ea typeface="Lexend"/>
              <a:cs typeface="Lexend"/>
              <a:sym typeface="Lexend"/>
            </a:endParaRPr>
          </a:p>
        </p:txBody>
      </p:sp>
      <p:sp>
        <p:nvSpPr>
          <p:cNvPr id="322" name="Google Shape;322;p55"/>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3</a:t>
            </a:r>
            <a:endParaRPr b="1" sz="4000">
              <a:solidFill>
                <a:schemeClr val="lt1"/>
              </a:solidFill>
              <a:latin typeface="Lexend"/>
              <a:ea typeface="Lexend"/>
              <a:cs typeface="Lexend"/>
              <a:sym typeface="Lexen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6" name="Shape 326"/>
        <p:cNvGrpSpPr/>
        <p:nvPr/>
      </p:nvGrpSpPr>
      <p:grpSpPr>
        <a:xfrm>
          <a:off x="0" y="0"/>
          <a:ext cx="0" cy="0"/>
          <a:chOff x="0" y="0"/>
          <a:chExt cx="0" cy="0"/>
        </a:xfrm>
      </p:grpSpPr>
      <p:sp>
        <p:nvSpPr>
          <p:cNvPr id="327" name="Google Shape;327;p5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Martin Luther King, Jr. Day</a:t>
            </a:r>
            <a:endParaRPr sz="4020">
              <a:solidFill>
                <a:srgbClr val="FF0000"/>
              </a:solidFill>
              <a:latin typeface="Lexend"/>
              <a:ea typeface="Lexend"/>
              <a:cs typeface="Lexend"/>
              <a:sym typeface="Lexend"/>
            </a:endParaRPr>
          </a:p>
        </p:txBody>
      </p:sp>
      <p:sp>
        <p:nvSpPr>
          <p:cNvPr id="328" name="Google Shape;328;p56"/>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29" name="Google Shape;329;p56"/>
          <p:cNvPicPr preferRelativeResize="0"/>
          <p:nvPr/>
        </p:nvPicPr>
        <p:blipFill>
          <a:blip r:embed="rId3">
            <a:alphaModFix/>
          </a:blip>
          <a:stretch>
            <a:fillRect/>
          </a:stretch>
        </p:blipFill>
        <p:spPr>
          <a:xfrm>
            <a:off x="2166813" y="1063550"/>
            <a:ext cx="4810381" cy="318030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33" name="Shape 333"/>
        <p:cNvGrpSpPr/>
        <p:nvPr/>
      </p:nvGrpSpPr>
      <p:grpSpPr>
        <a:xfrm>
          <a:off x="0" y="0"/>
          <a:ext cx="0" cy="0"/>
          <a:chOff x="0" y="0"/>
          <a:chExt cx="0" cy="0"/>
        </a:xfrm>
      </p:grpSpPr>
      <p:sp>
        <p:nvSpPr>
          <p:cNvPr id="334" name="Google Shape;334;p5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Martin Luther King, Jr. Day</a:t>
            </a:r>
            <a:endParaRPr sz="4020">
              <a:solidFill>
                <a:srgbClr val="FF0000"/>
              </a:solidFill>
              <a:latin typeface="Lexend"/>
              <a:ea typeface="Lexend"/>
              <a:cs typeface="Lexend"/>
              <a:sym typeface="Lexend"/>
            </a:endParaRPr>
          </a:p>
        </p:txBody>
      </p:sp>
      <p:sp>
        <p:nvSpPr>
          <p:cNvPr id="335" name="Google Shape;335;p57"/>
          <p:cNvSpPr txBox="1"/>
          <p:nvPr/>
        </p:nvSpPr>
        <p:spPr>
          <a:xfrm>
            <a:off x="5408825" y="970750"/>
            <a:ext cx="3483600" cy="3948000"/>
          </a:xfrm>
          <a:prstGeom prst="rect">
            <a:avLst/>
          </a:prstGeom>
          <a:noFill/>
          <a:ln>
            <a:noFill/>
          </a:ln>
        </p:spPr>
        <p:txBody>
          <a:bodyPr anchorCtr="0" anchor="t" bIns="91425" lIns="91425" spcFirstLastPara="1" rIns="91425" wrap="square" tIns="91425">
            <a:noAutofit/>
          </a:bodyPr>
          <a:lstStyle/>
          <a:p>
            <a:pPr indent="-355600" lvl="0" marL="457200" rtl="0" algn="l">
              <a:spcBef>
                <a:spcPts val="0"/>
              </a:spcBef>
              <a:spcAft>
                <a:spcPts val="0"/>
              </a:spcAft>
              <a:buClr>
                <a:schemeClr val="dk1"/>
              </a:buClr>
              <a:buSzPts val="2000"/>
              <a:buFont typeface="Lexend"/>
              <a:buChar char="●"/>
            </a:pPr>
            <a:r>
              <a:rPr lang="en" sz="2000">
                <a:latin typeface="Lexend"/>
                <a:ea typeface="Lexend"/>
                <a:cs typeface="Lexend"/>
                <a:sym typeface="Lexend"/>
              </a:rPr>
              <a:t>The man in the center of this photograph is Dr. Martin Luther King, Jr.</a:t>
            </a:r>
            <a:endParaRPr sz="2000">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 sz="2000">
                <a:latin typeface="Lexend"/>
                <a:ea typeface="Lexend"/>
                <a:cs typeface="Lexend"/>
                <a:sym typeface="Lexend"/>
              </a:rPr>
              <a:t>He was a leader of the Civil Rights Movement from 1955-1968</a:t>
            </a:r>
            <a:endParaRPr sz="2000">
              <a:latin typeface="Lexend"/>
              <a:ea typeface="Lexend"/>
              <a:cs typeface="Lexend"/>
              <a:sym typeface="Lexend"/>
            </a:endParaRPr>
          </a:p>
          <a:p>
            <a:pPr indent="-355600" lvl="0" marL="457200" rtl="0" algn="l">
              <a:spcBef>
                <a:spcPts val="0"/>
              </a:spcBef>
              <a:spcAft>
                <a:spcPts val="0"/>
              </a:spcAft>
              <a:buClr>
                <a:schemeClr val="dk1"/>
              </a:buClr>
              <a:buSzPts val="2000"/>
              <a:buFont typeface="Lexend"/>
              <a:buChar char="●"/>
            </a:pPr>
            <a:r>
              <a:rPr lang="en" sz="2000">
                <a:latin typeface="Lexend"/>
                <a:ea typeface="Lexend"/>
                <a:cs typeface="Lexend"/>
                <a:sym typeface="Lexend"/>
              </a:rPr>
              <a:t>He inspired many others to join in on peaceful protests and boycotts to fight for equal rights for African Americans </a:t>
            </a:r>
            <a:endParaRPr sz="2000">
              <a:latin typeface="Lexend"/>
              <a:ea typeface="Lexend"/>
              <a:cs typeface="Lexend"/>
              <a:sym typeface="Lexend"/>
            </a:endParaRPr>
          </a:p>
        </p:txBody>
      </p:sp>
      <p:pic>
        <p:nvPicPr>
          <p:cNvPr id="336" name="Google Shape;336;p57"/>
          <p:cNvPicPr preferRelativeResize="0"/>
          <p:nvPr/>
        </p:nvPicPr>
        <p:blipFill>
          <a:blip r:embed="rId3">
            <a:alphaModFix/>
          </a:blip>
          <a:stretch>
            <a:fillRect/>
          </a:stretch>
        </p:blipFill>
        <p:spPr>
          <a:xfrm>
            <a:off x="152400" y="981600"/>
            <a:ext cx="5104026" cy="337443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0" name="Shape 340"/>
        <p:cNvGrpSpPr/>
        <p:nvPr/>
      </p:nvGrpSpPr>
      <p:grpSpPr>
        <a:xfrm>
          <a:off x="0" y="0"/>
          <a:ext cx="0" cy="0"/>
          <a:chOff x="0" y="0"/>
          <a:chExt cx="0" cy="0"/>
        </a:xfrm>
      </p:grpSpPr>
      <p:sp>
        <p:nvSpPr>
          <p:cNvPr id="341" name="Google Shape;341;p5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Black History Month</a:t>
            </a:r>
            <a:endParaRPr sz="4020">
              <a:solidFill>
                <a:srgbClr val="0000FF"/>
              </a:solidFill>
              <a:latin typeface="Lexend"/>
              <a:ea typeface="Lexend"/>
              <a:cs typeface="Lexend"/>
              <a:sym typeface="Lexend"/>
            </a:endParaRPr>
          </a:p>
        </p:txBody>
      </p:sp>
      <p:sp>
        <p:nvSpPr>
          <p:cNvPr id="342" name="Google Shape;342;p58"/>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43" name="Google Shape;343;p58"/>
          <p:cNvPicPr preferRelativeResize="0"/>
          <p:nvPr/>
        </p:nvPicPr>
        <p:blipFill>
          <a:blip r:embed="rId3">
            <a:alphaModFix/>
          </a:blip>
          <a:stretch>
            <a:fillRect/>
          </a:stretch>
        </p:blipFill>
        <p:spPr>
          <a:xfrm>
            <a:off x="1802875" y="981600"/>
            <a:ext cx="5538253" cy="31803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7" name="Shape 347"/>
        <p:cNvGrpSpPr/>
        <p:nvPr/>
      </p:nvGrpSpPr>
      <p:grpSpPr>
        <a:xfrm>
          <a:off x="0" y="0"/>
          <a:ext cx="0" cy="0"/>
          <a:chOff x="0" y="0"/>
          <a:chExt cx="0" cy="0"/>
        </a:xfrm>
      </p:grpSpPr>
      <p:sp>
        <p:nvSpPr>
          <p:cNvPr id="348" name="Google Shape;348;p5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Black History Month</a:t>
            </a:r>
            <a:endParaRPr sz="4020">
              <a:solidFill>
                <a:srgbClr val="0000FF"/>
              </a:solidFill>
              <a:latin typeface="Lexend"/>
              <a:ea typeface="Lexend"/>
              <a:cs typeface="Lexend"/>
              <a:sym typeface="Lexend"/>
            </a:endParaRPr>
          </a:p>
        </p:txBody>
      </p:sp>
      <p:sp>
        <p:nvSpPr>
          <p:cNvPr id="349" name="Google Shape;349;p59"/>
          <p:cNvSpPr txBox="1"/>
          <p:nvPr/>
        </p:nvSpPr>
        <p:spPr>
          <a:xfrm>
            <a:off x="0" y="829200"/>
            <a:ext cx="3800400" cy="39480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chemeClr val="dk1"/>
              </a:buClr>
              <a:buSzPts val="1600"/>
              <a:buFont typeface="Lexend"/>
              <a:buChar char="●"/>
            </a:pPr>
            <a:r>
              <a:rPr lang="en" sz="1600">
                <a:latin typeface="Lexend"/>
                <a:ea typeface="Lexend"/>
                <a:cs typeface="Lexend"/>
                <a:sym typeface="Lexend"/>
              </a:rPr>
              <a:t>This is a photo of a lunch counter sit-in protest in Jacksonville, FL in 1960</a:t>
            </a:r>
            <a:endParaRPr sz="1600">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latin typeface="Lexend"/>
                <a:ea typeface="Lexend"/>
                <a:cs typeface="Lexend"/>
                <a:sym typeface="Lexend"/>
              </a:rPr>
              <a:t>Beaches, restaurants, schools, public transportation, and many places were all segregated at one point</a:t>
            </a:r>
            <a:endParaRPr sz="1600">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This sit-in was led by 16 year old Rodney Hurst and many other local youth</a:t>
            </a:r>
            <a:endParaRPr sz="1600">
              <a:solidFill>
                <a:schemeClr val="dk1"/>
              </a:solidFill>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Despite often facing violent resistance, these peaceful protestors helped bring attention to the need for equality</a:t>
            </a:r>
            <a:endParaRPr sz="1600">
              <a:latin typeface="Lexend"/>
              <a:ea typeface="Lexend"/>
              <a:cs typeface="Lexend"/>
              <a:sym typeface="Lexend"/>
            </a:endParaRPr>
          </a:p>
        </p:txBody>
      </p:sp>
      <p:pic>
        <p:nvPicPr>
          <p:cNvPr id="350" name="Google Shape;350;p59"/>
          <p:cNvPicPr preferRelativeResize="0"/>
          <p:nvPr/>
        </p:nvPicPr>
        <p:blipFill>
          <a:blip r:embed="rId3">
            <a:alphaModFix/>
          </a:blip>
          <a:stretch>
            <a:fillRect/>
          </a:stretch>
        </p:blipFill>
        <p:spPr>
          <a:xfrm>
            <a:off x="4073325" y="1242375"/>
            <a:ext cx="4933975" cy="283330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54" name="Shape 354"/>
        <p:cNvGrpSpPr/>
        <p:nvPr/>
      </p:nvGrpSpPr>
      <p:grpSpPr>
        <a:xfrm>
          <a:off x="0" y="0"/>
          <a:ext cx="0" cy="0"/>
          <a:chOff x="0" y="0"/>
          <a:chExt cx="0" cy="0"/>
        </a:xfrm>
      </p:grpSpPr>
      <p:sp>
        <p:nvSpPr>
          <p:cNvPr id="355" name="Google Shape;355;p6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Women’s History Month</a:t>
            </a:r>
            <a:endParaRPr sz="4020">
              <a:solidFill>
                <a:srgbClr val="FF0000"/>
              </a:solidFill>
              <a:latin typeface="Lexend"/>
              <a:ea typeface="Lexend"/>
              <a:cs typeface="Lexend"/>
              <a:sym typeface="Lexend"/>
            </a:endParaRPr>
          </a:p>
        </p:txBody>
      </p:sp>
      <p:sp>
        <p:nvSpPr>
          <p:cNvPr id="356" name="Google Shape;356;p60"/>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57" name="Google Shape;357;p60"/>
          <p:cNvPicPr preferRelativeResize="0"/>
          <p:nvPr/>
        </p:nvPicPr>
        <p:blipFill>
          <a:blip r:embed="rId3">
            <a:alphaModFix/>
          </a:blip>
          <a:stretch>
            <a:fillRect/>
          </a:stretch>
        </p:blipFill>
        <p:spPr>
          <a:xfrm>
            <a:off x="2818763" y="1032150"/>
            <a:ext cx="3506484" cy="31803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1" name="Shape 361"/>
        <p:cNvGrpSpPr/>
        <p:nvPr/>
      </p:nvGrpSpPr>
      <p:grpSpPr>
        <a:xfrm>
          <a:off x="0" y="0"/>
          <a:ext cx="0" cy="0"/>
          <a:chOff x="0" y="0"/>
          <a:chExt cx="0" cy="0"/>
        </a:xfrm>
      </p:grpSpPr>
      <p:sp>
        <p:nvSpPr>
          <p:cNvPr id="362" name="Google Shape;362;p6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Women’s History Month</a:t>
            </a:r>
            <a:endParaRPr sz="4020">
              <a:solidFill>
                <a:srgbClr val="FF0000"/>
              </a:solidFill>
              <a:latin typeface="Lexend"/>
              <a:ea typeface="Lexend"/>
              <a:cs typeface="Lexend"/>
              <a:sym typeface="Lexend"/>
            </a:endParaRPr>
          </a:p>
        </p:txBody>
      </p:sp>
      <p:sp>
        <p:nvSpPr>
          <p:cNvPr id="363" name="Google Shape;363;p61"/>
          <p:cNvSpPr txBox="1"/>
          <p:nvPr/>
        </p:nvSpPr>
        <p:spPr>
          <a:xfrm>
            <a:off x="4646450" y="829200"/>
            <a:ext cx="4321800" cy="32421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Do you remember hearing the colonial phrase ‘No taxation without representation’?</a:t>
            </a:r>
            <a:endParaRPr sz="1600">
              <a:solidFill>
                <a:schemeClr val="dk1"/>
              </a:solidFill>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This cartoon depicts that phrase for women before the 19th Amendment</a:t>
            </a:r>
            <a:endParaRPr sz="1600">
              <a:solidFill>
                <a:schemeClr val="dk1"/>
              </a:solidFill>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Many women were working outside of the home and paying taxes to the government, so they wanted to have an equal say in what was happening in the country and who was elected to represent them</a:t>
            </a:r>
            <a:endParaRPr sz="1600">
              <a:solidFill>
                <a:schemeClr val="dk1"/>
              </a:solidFill>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Women fought for over 70 years to have a voice in the government</a:t>
            </a:r>
            <a:endParaRPr sz="1600">
              <a:solidFill>
                <a:schemeClr val="dk1"/>
              </a:solidFill>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Up until 1920, women were not granted the right to vote</a:t>
            </a:r>
            <a:endParaRPr sz="1600">
              <a:solidFill>
                <a:schemeClr val="dk1"/>
              </a:solidFill>
              <a:latin typeface="Lexend"/>
              <a:ea typeface="Lexend"/>
              <a:cs typeface="Lexend"/>
              <a:sym typeface="Lexend"/>
            </a:endParaRPr>
          </a:p>
          <a:p>
            <a:pPr indent="0" lvl="0" marL="0" rtl="0" algn="l">
              <a:spcBef>
                <a:spcPts val="0"/>
              </a:spcBef>
              <a:spcAft>
                <a:spcPts val="0"/>
              </a:spcAft>
              <a:buNone/>
            </a:pPr>
            <a:r>
              <a:t/>
            </a:r>
            <a:endParaRPr sz="1500">
              <a:solidFill>
                <a:schemeClr val="dk1"/>
              </a:solidFill>
              <a:latin typeface="Lexend"/>
              <a:ea typeface="Lexend"/>
              <a:cs typeface="Lexend"/>
              <a:sym typeface="Lexend"/>
            </a:endParaRPr>
          </a:p>
        </p:txBody>
      </p:sp>
      <p:pic>
        <p:nvPicPr>
          <p:cNvPr id="364" name="Google Shape;364;p61"/>
          <p:cNvPicPr preferRelativeResize="0"/>
          <p:nvPr/>
        </p:nvPicPr>
        <p:blipFill>
          <a:blip r:embed="rId3">
            <a:alphaModFix/>
          </a:blip>
          <a:stretch>
            <a:fillRect/>
          </a:stretch>
        </p:blipFill>
        <p:spPr>
          <a:xfrm>
            <a:off x="310202" y="1162075"/>
            <a:ext cx="4108775" cy="3726576"/>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8" name="Shape 368"/>
        <p:cNvGrpSpPr/>
        <p:nvPr/>
      </p:nvGrpSpPr>
      <p:grpSpPr>
        <a:xfrm>
          <a:off x="0" y="0"/>
          <a:ext cx="0" cy="0"/>
          <a:chOff x="0" y="0"/>
          <a:chExt cx="0" cy="0"/>
        </a:xfrm>
      </p:grpSpPr>
      <p:sp>
        <p:nvSpPr>
          <p:cNvPr id="369" name="Google Shape;369;p6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Medal of Honor Day</a:t>
            </a:r>
            <a:endParaRPr b="1" sz="4020">
              <a:solidFill>
                <a:srgbClr val="0000FF"/>
              </a:solidFill>
              <a:latin typeface="Lexend"/>
              <a:ea typeface="Lexend"/>
              <a:cs typeface="Lexend"/>
              <a:sym typeface="Lexend"/>
            </a:endParaRPr>
          </a:p>
        </p:txBody>
      </p:sp>
      <p:sp>
        <p:nvSpPr>
          <p:cNvPr id="370" name="Google Shape;370;p62"/>
          <p:cNvSpPr txBox="1"/>
          <p:nvPr/>
        </p:nvSpPr>
        <p:spPr>
          <a:xfrm>
            <a:off x="1293775" y="425935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71" name="Google Shape;371;p62"/>
          <p:cNvPicPr preferRelativeResize="0"/>
          <p:nvPr/>
        </p:nvPicPr>
        <p:blipFill>
          <a:blip r:embed="rId3">
            <a:alphaModFix/>
          </a:blip>
          <a:stretch>
            <a:fillRect/>
          </a:stretch>
        </p:blipFill>
        <p:spPr>
          <a:xfrm>
            <a:off x="3158074" y="892712"/>
            <a:ext cx="2827850" cy="335807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5" name="Shape 375"/>
        <p:cNvGrpSpPr/>
        <p:nvPr/>
      </p:nvGrpSpPr>
      <p:grpSpPr>
        <a:xfrm>
          <a:off x="0" y="0"/>
          <a:ext cx="0" cy="0"/>
          <a:chOff x="0" y="0"/>
          <a:chExt cx="0" cy="0"/>
        </a:xfrm>
      </p:grpSpPr>
      <p:sp>
        <p:nvSpPr>
          <p:cNvPr id="376" name="Google Shape;376;p6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Medal of Honor Day</a:t>
            </a:r>
            <a:endParaRPr b="1" sz="4020">
              <a:solidFill>
                <a:srgbClr val="0000FF"/>
              </a:solidFill>
              <a:latin typeface="Lexend"/>
              <a:ea typeface="Lexend"/>
              <a:cs typeface="Lexend"/>
              <a:sym typeface="Lexend"/>
            </a:endParaRPr>
          </a:p>
        </p:txBody>
      </p:sp>
      <p:pic>
        <p:nvPicPr>
          <p:cNvPr id="377" name="Google Shape;377;p63"/>
          <p:cNvPicPr preferRelativeResize="0"/>
          <p:nvPr/>
        </p:nvPicPr>
        <p:blipFill>
          <a:blip r:embed="rId3">
            <a:alphaModFix/>
          </a:blip>
          <a:stretch>
            <a:fillRect/>
          </a:stretch>
        </p:blipFill>
        <p:spPr>
          <a:xfrm>
            <a:off x="5590175" y="1013575"/>
            <a:ext cx="3376420" cy="4009499"/>
          </a:xfrm>
          <a:prstGeom prst="rect">
            <a:avLst/>
          </a:prstGeom>
          <a:noFill/>
          <a:ln>
            <a:noFill/>
          </a:ln>
        </p:spPr>
      </p:pic>
      <p:sp>
        <p:nvSpPr>
          <p:cNvPr id="378" name="Google Shape;378;p63"/>
          <p:cNvSpPr txBox="1"/>
          <p:nvPr/>
        </p:nvSpPr>
        <p:spPr>
          <a:xfrm>
            <a:off x="200450" y="970275"/>
            <a:ext cx="4785300" cy="3525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Lexend"/>
              <a:buChar char="●"/>
            </a:pPr>
            <a:r>
              <a:rPr lang="en">
                <a:latin typeface="Lexend"/>
                <a:ea typeface="Lexend"/>
                <a:cs typeface="Lexend"/>
                <a:sym typeface="Lexend"/>
              </a:rPr>
              <a:t>This is William “Willie” Johnston</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During the Civil War (1861), he joined the Union Army when he was just 11 years old</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He joined the Army musicians in the D Company of the 3rd Vermont Volunteer Infantry Regiment</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During the Seven Days Battles, Robert E. Lee’s Confederate troops drove Union soldiers back and caused the soldiers to retreat</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Many dropped their equipment and supplies while they fled, but Willie was the only one to make it to safety with his drum</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President Lincoln heard about Willie’s bravery and recommended him for the Medal of Honor</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He was 13 years old when he </a:t>
            </a:r>
            <a:r>
              <a:rPr lang="en">
                <a:latin typeface="Lexend"/>
                <a:ea typeface="Lexend"/>
                <a:cs typeface="Lexend"/>
                <a:sym typeface="Lexend"/>
              </a:rPr>
              <a:t>received</a:t>
            </a:r>
            <a:r>
              <a:rPr lang="en">
                <a:latin typeface="Lexend"/>
                <a:ea typeface="Lexend"/>
                <a:cs typeface="Lexend"/>
                <a:sym typeface="Lexend"/>
              </a:rPr>
              <a:t> it in 1863, and is the youngest recipient to ever earn it</a:t>
            </a:r>
            <a:endParaRPr>
              <a:latin typeface="Lexend"/>
              <a:ea typeface="Lexend"/>
              <a:cs typeface="Lexend"/>
              <a:sym typeface="Lexen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American Founders’ Month</a:t>
            </a:r>
            <a:endParaRPr b="1" sz="4020">
              <a:solidFill>
                <a:srgbClr val="0000FF"/>
              </a:solidFill>
              <a:latin typeface="Lexend"/>
              <a:ea typeface="Lexend"/>
              <a:cs typeface="Lexend"/>
              <a:sym typeface="Lexend"/>
            </a:endParaRPr>
          </a:p>
        </p:txBody>
      </p:sp>
      <p:sp>
        <p:nvSpPr>
          <p:cNvPr id="125" name="Google Shape;125;p28"/>
          <p:cNvSpPr txBox="1"/>
          <p:nvPr/>
        </p:nvSpPr>
        <p:spPr>
          <a:xfrm>
            <a:off x="3366025" y="989000"/>
            <a:ext cx="5310000" cy="34278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700">
                <a:solidFill>
                  <a:srgbClr val="222222"/>
                </a:solidFill>
                <a:highlight>
                  <a:srgbClr val="FFFFFF"/>
                </a:highlight>
                <a:latin typeface="Lexend"/>
                <a:ea typeface="Lexend"/>
                <a:cs typeface="Lexend"/>
                <a:sym typeface="Lexend"/>
              </a:rPr>
              <a:t>“—I long to hear that you have declared an independancy—and by the way in the new Code of Laws which I suppose it will be necessary for you to make I desire you would Remember the Ladies, and be more generous and favourable to them than your ancestors. Do not put such unlimited power into the hands of the Husbands. Remember all Men would be tyrants if they could. If perticuliar care and attention is not paid to the Laidies we are determined to foment a Rebelion, and will not hold ourselves bound by any Laws in which we have no voice, or Representation.”</a:t>
            </a:r>
            <a:endParaRPr sz="1700">
              <a:solidFill>
                <a:srgbClr val="222222"/>
              </a:solidFill>
              <a:highlight>
                <a:srgbClr val="FFFFFF"/>
              </a:highlight>
              <a:latin typeface="Lexend"/>
              <a:ea typeface="Lexend"/>
              <a:cs typeface="Lexend"/>
              <a:sym typeface="Lexend"/>
            </a:endParaRPr>
          </a:p>
          <a:p>
            <a:pPr indent="0" lvl="0" marL="0" rtl="0" algn="ctr">
              <a:spcBef>
                <a:spcPts val="0"/>
              </a:spcBef>
              <a:spcAft>
                <a:spcPts val="0"/>
              </a:spcAft>
              <a:buNone/>
            </a:pPr>
            <a:r>
              <a:t/>
            </a:r>
            <a:endParaRPr sz="1500">
              <a:solidFill>
                <a:srgbClr val="222222"/>
              </a:solidFill>
              <a:highlight>
                <a:srgbClr val="FFFFFF"/>
              </a:highlight>
              <a:latin typeface="Georgia"/>
              <a:ea typeface="Georgia"/>
              <a:cs typeface="Georgia"/>
              <a:sym typeface="Georgia"/>
            </a:endParaRPr>
          </a:p>
          <a:p>
            <a:pPr indent="0" lvl="0" marL="0" rtl="0" algn="ctr">
              <a:spcBef>
                <a:spcPts val="0"/>
              </a:spcBef>
              <a:spcAft>
                <a:spcPts val="0"/>
              </a:spcAft>
              <a:buNone/>
            </a:pPr>
            <a:r>
              <a:rPr lang="en" sz="1500">
                <a:solidFill>
                  <a:srgbClr val="222222"/>
                </a:solidFill>
                <a:highlight>
                  <a:srgbClr val="FFFFFF"/>
                </a:highlight>
                <a:latin typeface="Lexend"/>
                <a:ea typeface="Lexend"/>
                <a:cs typeface="Lexend"/>
                <a:sym typeface="Lexend"/>
              </a:rPr>
              <a:t>-A letter to John Adams from his wife, Abigail Adams</a:t>
            </a:r>
            <a:endParaRPr sz="1500">
              <a:solidFill>
                <a:srgbClr val="222222"/>
              </a:solidFill>
              <a:highlight>
                <a:srgbClr val="FFFFFF"/>
              </a:highlight>
              <a:latin typeface="Lexend"/>
              <a:ea typeface="Lexend"/>
              <a:cs typeface="Lexend"/>
              <a:sym typeface="Lexend"/>
            </a:endParaRPr>
          </a:p>
          <a:p>
            <a:pPr indent="0" lvl="0" marL="0" rtl="0" algn="ctr">
              <a:spcBef>
                <a:spcPts val="0"/>
              </a:spcBef>
              <a:spcAft>
                <a:spcPts val="0"/>
              </a:spcAft>
              <a:buNone/>
            </a:pPr>
            <a:r>
              <a:rPr lang="en" sz="1500">
                <a:solidFill>
                  <a:srgbClr val="222222"/>
                </a:solidFill>
                <a:highlight>
                  <a:srgbClr val="FFFFFF"/>
                </a:highlight>
                <a:latin typeface="Lexend"/>
                <a:ea typeface="Lexend"/>
                <a:cs typeface="Lexend"/>
                <a:sym typeface="Lexend"/>
              </a:rPr>
              <a:t>March 31, 1776</a:t>
            </a:r>
            <a:endParaRPr sz="1500">
              <a:solidFill>
                <a:srgbClr val="222222"/>
              </a:solidFill>
              <a:highlight>
                <a:srgbClr val="FFFFFF"/>
              </a:highlight>
              <a:latin typeface="Lexend"/>
              <a:ea typeface="Lexend"/>
              <a:cs typeface="Lexend"/>
              <a:sym typeface="Lexend"/>
            </a:endParaRPr>
          </a:p>
        </p:txBody>
      </p:sp>
      <p:pic>
        <p:nvPicPr>
          <p:cNvPr id="126" name="Google Shape;126;p28"/>
          <p:cNvPicPr preferRelativeResize="0"/>
          <p:nvPr/>
        </p:nvPicPr>
        <p:blipFill>
          <a:blip r:embed="rId3">
            <a:alphaModFix/>
          </a:blip>
          <a:stretch>
            <a:fillRect/>
          </a:stretch>
        </p:blipFill>
        <p:spPr>
          <a:xfrm>
            <a:off x="890188" y="892050"/>
            <a:ext cx="1725575" cy="2829950"/>
          </a:xfrm>
          <a:prstGeom prst="rect">
            <a:avLst/>
          </a:prstGeom>
          <a:noFill/>
          <a:ln>
            <a:noFill/>
          </a:ln>
        </p:spPr>
      </p:pic>
      <p:sp>
        <p:nvSpPr>
          <p:cNvPr id="127" name="Google Shape;127;p28"/>
          <p:cNvSpPr txBox="1"/>
          <p:nvPr/>
        </p:nvSpPr>
        <p:spPr>
          <a:xfrm>
            <a:off x="0" y="3677950"/>
            <a:ext cx="3366000" cy="12330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000">
                <a:solidFill>
                  <a:schemeClr val="dk1"/>
                </a:solidFill>
                <a:latin typeface="Lexend"/>
                <a:ea typeface="Lexend"/>
                <a:cs typeface="Lexend"/>
                <a:sym typeface="Lexend"/>
              </a:rPr>
              <a:t>What do you know about this text? What do you think is happening? What do you wonder?</a:t>
            </a:r>
            <a:endParaRPr sz="2000">
              <a:solidFill>
                <a:schemeClr val="dk1"/>
              </a:solidFill>
              <a:latin typeface="Lexend"/>
              <a:ea typeface="Lexend"/>
              <a:cs typeface="Lexend"/>
              <a:sym typeface="Lexend"/>
            </a:endParaRPr>
          </a:p>
          <a:p>
            <a:pPr indent="0" lvl="0" marL="0" rtl="0" algn="l">
              <a:spcBef>
                <a:spcPts val="0"/>
              </a:spcBef>
              <a:spcAft>
                <a:spcPts val="0"/>
              </a:spcAft>
              <a:buNone/>
            </a:pPr>
            <a:r>
              <a:t/>
            </a:r>
            <a:endParaRPr sz="1600">
              <a:solidFill>
                <a:schemeClr val="dk2"/>
              </a:solidFil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2" name="Shape 382"/>
        <p:cNvGrpSpPr/>
        <p:nvPr/>
      </p:nvGrpSpPr>
      <p:grpSpPr>
        <a:xfrm>
          <a:off x="0" y="0"/>
          <a:ext cx="0" cy="0"/>
          <a:chOff x="0" y="0"/>
          <a:chExt cx="0" cy="0"/>
        </a:xfrm>
      </p:grpSpPr>
      <p:sp>
        <p:nvSpPr>
          <p:cNvPr id="383" name="Google Shape;383;p6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3520">
                <a:solidFill>
                  <a:srgbClr val="FF0000"/>
                </a:solidFill>
                <a:latin typeface="Lexend"/>
                <a:ea typeface="Lexend"/>
                <a:cs typeface="Lexend"/>
                <a:sym typeface="Lexend"/>
              </a:rPr>
              <a:t>Tuskegee Airmen Commemoration Day</a:t>
            </a:r>
            <a:endParaRPr b="1" sz="3520">
              <a:solidFill>
                <a:srgbClr val="FF0000"/>
              </a:solidFill>
              <a:latin typeface="Lexend"/>
              <a:ea typeface="Lexend"/>
              <a:cs typeface="Lexend"/>
              <a:sym typeface="Lexend"/>
            </a:endParaRPr>
          </a:p>
        </p:txBody>
      </p:sp>
      <p:sp>
        <p:nvSpPr>
          <p:cNvPr id="384" name="Google Shape;384;p64"/>
          <p:cNvSpPr txBox="1"/>
          <p:nvPr/>
        </p:nvSpPr>
        <p:spPr>
          <a:xfrm>
            <a:off x="98425" y="1039725"/>
            <a:ext cx="3768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p:txBody>
      </p:sp>
      <p:pic>
        <p:nvPicPr>
          <p:cNvPr id="385" name="Google Shape;385;p64"/>
          <p:cNvPicPr preferRelativeResize="0"/>
          <p:nvPr/>
        </p:nvPicPr>
        <p:blipFill rotWithShape="1">
          <a:blip r:embed="rId3">
            <a:alphaModFix/>
          </a:blip>
          <a:srcRect b="0" l="0" r="0" t="0"/>
          <a:stretch/>
        </p:blipFill>
        <p:spPr>
          <a:xfrm>
            <a:off x="2844550" y="864375"/>
            <a:ext cx="5780301" cy="4191275"/>
          </a:xfrm>
          <a:prstGeom prst="rect">
            <a:avLst/>
          </a:prstGeom>
          <a:noFill/>
          <a:ln cap="flat" cmpd="sng" w="9525">
            <a:solidFill>
              <a:srgbClr val="000000"/>
            </a:solidFill>
            <a:prstDash val="solid"/>
            <a:round/>
            <a:headEnd len="sm" w="sm" type="none"/>
            <a:tailEnd len="sm" w="sm" type="none"/>
          </a:ln>
        </p:spPr>
      </p:pic>
      <p:sp>
        <p:nvSpPr>
          <p:cNvPr id="386" name="Google Shape;386;p64"/>
          <p:cNvSpPr txBox="1"/>
          <p:nvPr/>
        </p:nvSpPr>
        <p:spPr>
          <a:xfrm>
            <a:off x="237825" y="1498700"/>
            <a:ext cx="2277900" cy="2723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0" name="Shape 390"/>
        <p:cNvGrpSpPr/>
        <p:nvPr/>
      </p:nvGrpSpPr>
      <p:grpSpPr>
        <a:xfrm>
          <a:off x="0" y="0"/>
          <a:ext cx="0" cy="0"/>
          <a:chOff x="0" y="0"/>
          <a:chExt cx="0" cy="0"/>
        </a:xfrm>
      </p:grpSpPr>
      <p:sp>
        <p:nvSpPr>
          <p:cNvPr id="391" name="Google Shape;391;p6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3520">
                <a:solidFill>
                  <a:srgbClr val="FF0000"/>
                </a:solidFill>
                <a:latin typeface="Lexend"/>
                <a:ea typeface="Lexend"/>
                <a:cs typeface="Lexend"/>
                <a:sym typeface="Lexend"/>
              </a:rPr>
              <a:t>Tuskegee Airmen Commemoration Day</a:t>
            </a:r>
            <a:endParaRPr b="1" sz="3520">
              <a:solidFill>
                <a:srgbClr val="FF0000"/>
              </a:solidFill>
              <a:latin typeface="Lexend"/>
              <a:ea typeface="Lexend"/>
              <a:cs typeface="Lexend"/>
              <a:sym typeface="Lexend"/>
            </a:endParaRPr>
          </a:p>
        </p:txBody>
      </p:sp>
      <p:sp>
        <p:nvSpPr>
          <p:cNvPr id="392" name="Google Shape;392;p65"/>
          <p:cNvSpPr txBox="1"/>
          <p:nvPr/>
        </p:nvSpPr>
        <p:spPr>
          <a:xfrm>
            <a:off x="98425" y="1039725"/>
            <a:ext cx="3768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p:txBody>
      </p:sp>
      <p:pic>
        <p:nvPicPr>
          <p:cNvPr id="393" name="Google Shape;393;p65"/>
          <p:cNvPicPr preferRelativeResize="0"/>
          <p:nvPr/>
        </p:nvPicPr>
        <p:blipFill rotWithShape="1">
          <a:blip r:embed="rId3">
            <a:alphaModFix/>
          </a:blip>
          <a:srcRect b="0" l="0" r="0" t="0"/>
          <a:stretch/>
        </p:blipFill>
        <p:spPr>
          <a:xfrm>
            <a:off x="98425" y="879475"/>
            <a:ext cx="5780301" cy="4191275"/>
          </a:xfrm>
          <a:prstGeom prst="rect">
            <a:avLst/>
          </a:prstGeom>
          <a:noFill/>
          <a:ln cap="flat" cmpd="sng" w="9525">
            <a:solidFill>
              <a:srgbClr val="000000"/>
            </a:solidFill>
            <a:prstDash val="solid"/>
            <a:round/>
            <a:headEnd len="sm" w="sm" type="none"/>
            <a:tailEnd len="sm" w="sm" type="none"/>
          </a:ln>
        </p:spPr>
      </p:pic>
      <p:sp>
        <p:nvSpPr>
          <p:cNvPr id="394" name="Google Shape;394;p65"/>
          <p:cNvSpPr txBox="1"/>
          <p:nvPr/>
        </p:nvSpPr>
        <p:spPr>
          <a:xfrm>
            <a:off x="5792450" y="760150"/>
            <a:ext cx="3279300" cy="3948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This is a photo of the 477th Bombardment Group</a:t>
            </a:r>
            <a:endParaRPr>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These men were America’s first black military Airmen and served in WWII</a:t>
            </a:r>
            <a:endParaRPr>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Before the Tuskegee Airmen, there had never been an African-American U.S. military pilot</a:t>
            </a:r>
            <a:endParaRPr>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They completed over 180 combat missions with no casualties</a:t>
            </a:r>
            <a:endParaRPr>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In 1948, President Truman enacted Executive Order No. 9981, demanding equal treatment and opportunity for all in the U.S. Armed Forces, which led to the end of racial segregation in U.S. military forces</a:t>
            </a:r>
            <a:endParaRPr>
              <a:latin typeface="Lexend"/>
              <a:ea typeface="Lexend"/>
              <a:cs typeface="Lexend"/>
              <a:sym typeface="Lexend"/>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sp>
        <p:nvSpPr>
          <p:cNvPr id="399" name="Google Shape;399;p66"/>
          <p:cNvSpPr txBox="1"/>
          <p:nvPr/>
        </p:nvSpPr>
        <p:spPr>
          <a:xfrm>
            <a:off x="894250" y="1157675"/>
            <a:ext cx="7573500" cy="19395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Pascua Florida Day (April 2)</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Financial Literacy Month (April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Florida Emancipation Day (May 25)</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Armed Forces Week (Third week of May)</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Memorial Day (Last Monday of May)</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Independence Day (July 4)</a:t>
            </a:r>
            <a:endParaRPr b="0" i="0" sz="1900" u="none" cap="none" strike="noStrike">
              <a:solidFill>
                <a:srgbClr val="000000"/>
              </a:solidFill>
              <a:latin typeface="Lexend"/>
              <a:ea typeface="Lexend"/>
              <a:cs typeface="Lexend"/>
              <a:sym typeface="Lexend"/>
            </a:endParaRPr>
          </a:p>
        </p:txBody>
      </p:sp>
      <p:sp>
        <p:nvSpPr>
          <p:cNvPr id="400" name="Google Shape;400;p66"/>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4</a:t>
            </a:r>
            <a:endParaRPr b="1" sz="4000">
              <a:solidFill>
                <a:schemeClr val="lt1"/>
              </a:solidFill>
              <a:latin typeface="Lexend"/>
              <a:ea typeface="Lexend"/>
              <a:cs typeface="Lexend"/>
              <a:sym typeface="Lexend"/>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04" name="Shape 404"/>
        <p:cNvGrpSpPr/>
        <p:nvPr/>
      </p:nvGrpSpPr>
      <p:grpSpPr>
        <a:xfrm>
          <a:off x="0" y="0"/>
          <a:ext cx="0" cy="0"/>
          <a:chOff x="0" y="0"/>
          <a:chExt cx="0" cy="0"/>
        </a:xfrm>
      </p:grpSpPr>
      <p:sp>
        <p:nvSpPr>
          <p:cNvPr id="405" name="Google Shape;405;p6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Pascua Florida Day</a:t>
            </a:r>
            <a:endParaRPr b="1" sz="4020">
              <a:solidFill>
                <a:srgbClr val="0000FF"/>
              </a:solidFill>
            </a:endParaRPr>
          </a:p>
        </p:txBody>
      </p:sp>
      <p:sp>
        <p:nvSpPr>
          <p:cNvPr id="406" name="Google Shape;406;p67"/>
          <p:cNvSpPr txBox="1"/>
          <p:nvPr/>
        </p:nvSpPr>
        <p:spPr>
          <a:xfrm>
            <a:off x="0" y="3079325"/>
            <a:ext cx="22938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1800">
                <a:solidFill>
                  <a:srgbClr val="000000"/>
                </a:solidFill>
                <a:latin typeface="Lexend"/>
                <a:ea typeface="Lexend"/>
                <a:cs typeface="Lexend"/>
                <a:sym typeface="Lexend"/>
              </a:rPr>
              <a:t>What do you know about this </a:t>
            </a:r>
            <a:r>
              <a:rPr lang="en" sz="1800">
                <a:latin typeface="Lexend"/>
                <a:ea typeface="Lexend"/>
                <a:cs typeface="Lexend"/>
                <a:sym typeface="Lexend"/>
              </a:rPr>
              <a:t>text</a:t>
            </a:r>
            <a:r>
              <a:rPr lang="en" sz="1800">
                <a:solidFill>
                  <a:srgbClr val="000000"/>
                </a:solidFill>
                <a:latin typeface="Lexend"/>
                <a:ea typeface="Lexend"/>
                <a:cs typeface="Lexend"/>
                <a:sym typeface="Lexend"/>
              </a:rPr>
              <a:t>? </a:t>
            </a:r>
            <a:endParaRPr sz="1800">
              <a:solidFill>
                <a:srgbClr val="000000"/>
              </a:solidFill>
              <a:latin typeface="Lexend"/>
              <a:ea typeface="Lexend"/>
              <a:cs typeface="Lexend"/>
              <a:sym typeface="Lexend"/>
            </a:endParaRPr>
          </a:p>
          <a:p>
            <a:pPr indent="0" lvl="0" marL="0" rtl="0" algn="ctr">
              <a:spcBef>
                <a:spcPts val="0"/>
              </a:spcBef>
              <a:spcAft>
                <a:spcPts val="0"/>
              </a:spcAft>
              <a:buNone/>
            </a:pPr>
            <a:r>
              <a:rPr lang="en" sz="1800">
                <a:solidFill>
                  <a:srgbClr val="000000"/>
                </a:solidFill>
                <a:latin typeface="Lexend"/>
                <a:ea typeface="Lexend"/>
                <a:cs typeface="Lexend"/>
                <a:sym typeface="Lexend"/>
              </a:rPr>
              <a:t>What do you think is happening? </a:t>
            </a:r>
            <a:endParaRPr sz="1800">
              <a:solidFill>
                <a:srgbClr val="000000"/>
              </a:solidFill>
              <a:latin typeface="Lexend"/>
              <a:ea typeface="Lexend"/>
              <a:cs typeface="Lexend"/>
              <a:sym typeface="Lexend"/>
            </a:endParaRPr>
          </a:p>
          <a:p>
            <a:pPr indent="0" lvl="0" marL="0" rtl="0" algn="ctr">
              <a:spcBef>
                <a:spcPts val="0"/>
              </a:spcBef>
              <a:spcAft>
                <a:spcPts val="0"/>
              </a:spcAft>
              <a:buNone/>
            </a:pPr>
            <a:r>
              <a:rPr lang="en" sz="1800">
                <a:solidFill>
                  <a:srgbClr val="000000"/>
                </a:solidFill>
                <a:latin typeface="Lexend"/>
                <a:ea typeface="Lexend"/>
                <a:cs typeface="Lexend"/>
                <a:sym typeface="Lexend"/>
              </a:rPr>
              <a:t>What do you wonder?</a:t>
            </a:r>
            <a:endParaRPr sz="1800">
              <a:solidFill>
                <a:srgbClr val="000000"/>
              </a:solidFill>
              <a:latin typeface="Lexend"/>
              <a:ea typeface="Lexend"/>
              <a:cs typeface="Lexend"/>
              <a:sym typeface="Lexend"/>
            </a:endParaRPr>
          </a:p>
        </p:txBody>
      </p:sp>
      <p:pic>
        <p:nvPicPr>
          <p:cNvPr id="407" name="Google Shape;407;p67"/>
          <p:cNvPicPr preferRelativeResize="0"/>
          <p:nvPr/>
        </p:nvPicPr>
        <p:blipFill>
          <a:blip r:embed="rId3">
            <a:alphaModFix/>
          </a:blip>
          <a:stretch>
            <a:fillRect/>
          </a:stretch>
        </p:blipFill>
        <p:spPr>
          <a:xfrm>
            <a:off x="363875" y="988625"/>
            <a:ext cx="1566050" cy="2025424"/>
          </a:xfrm>
          <a:prstGeom prst="rect">
            <a:avLst/>
          </a:prstGeom>
          <a:noFill/>
          <a:ln cap="flat" cmpd="sng" w="9525">
            <a:solidFill>
              <a:schemeClr val="dk2"/>
            </a:solidFill>
            <a:prstDash val="solid"/>
            <a:round/>
            <a:headEnd len="sm" w="sm" type="none"/>
            <a:tailEnd len="sm" w="sm" type="none"/>
          </a:ln>
        </p:spPr>
      </p:pic>
      <p:sp>
        <p:nvSpPr>
          <p:cNvPr id="408" name="Google Shape;408;p67"/>
          <p:cNvSpPr txBox="1"/>
          <p:nvPr/>
        </p:nvSpPr>
        <p:spPr>
          <a:xfrm>
            <a:off x="2335925" y="895375"/>
            <a:ext cx="6392700" cy="3292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b="1" lang="en" sz="800">
                <a:latin typeface="Lexend"/>
                <a:ea typeface="Lexend"/>
                <a:cs typeface="Lexend"/>
                <a:sym typeface="Lexend"/>
              </a:rPr>
              <a:t>Patent issued to Ponce de Leon on February 23, 1512 [Excerpts]</a:t>
            </a:r>
            <a:endParaRPr b="1" sz="800">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Whereas you, Juan Ponce de Leon, sent to Me to appeal and petition for a grant, that I might give you license and authority to go discover and colonize the Islands of Beniny, upon certain conditions that will be stated here-after; therefore, to make you a grant, I give you license and authority to go to discover and colonize the said island, provided that it may be not of those that already are </a:t>
            </a:r>
            <a:r>
              <a:rPr lang="en" sz="800">
                <a:solidFill>
                  <a:schemeClr val="dk2"/>
                </a:solidFill>
                <a:latin typeface="Lexend"/>
                <a:ea typeface="Lexend"/>
                <a:cs typeface="Lexend"/>
                <a:sym typeface="Lexend"/>
              </a:rPr>
              <a:t>discovered</a:t>
            </a:r>
            <a:r>
              <a:rPr lang="en" sz="800">
                <a:solidFill>
                  <a:schemeClr val="dk2"/>
                </a:solidFill>
                <a:latin typeface="Lexend"/>
                <a:ea typeface="Lexend"/>
                <a:cs typeface="Lexend"/>
                <a:sym typeface="Lexend"/>
              </a:rPr>
              <a:t> and upon the conditions and according as here-after will be contained in this formulation:</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First, that you can, with what vessels you may wish to conduct at your own cost and charge, go discover and may discover the said island, and for it may have three years limitation…</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Item, that, finding and discovering the said island in the manner that is stated, I make you a grant of the government and judicial power over it for all the days of your life…</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Item, that, finding the said island as is stated, you may stand obligated to colonize at your own cost in places and locations as best you shall be able…</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Item, that if forts have to be made in the said island they must be and may be at Our cost and We may put in them Our commanders as we deem most beneficial to Our service, and if, while the said forts are being made you should make any house or habitations for protection against the Indians, these may be yours and for you, and if there be need of them for Our service you must give them over, after payment of what they may be worth…</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Item, that I shall command and by these presents I do command that the Indians who may be in the said island may be apportioned according to the persons that there might be…</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Item, that I make a grant for the term of ten years that the persons who shall go discover the said island and who shall colonize it by that voyage may enjoy the gold and other metals and things of profit there may be in the said island, without their paying to Us more taxes than a tenth for the first year, and for the second a ninth, and for the third an eighth…</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l">
              <a:spcBef>
                <a:spcPts val="0"/>
              </a:spcBef>
              <a:spcAft>
                <a:spcPts val="0"/>
              </a:spcAft>
              <a:buNone/>
            </a:pPr>
            <a:r>
              <a:rPr lang="en" sz="800">
                <a:solidFill>
                  <a:schemeClr val="dk2"/>
                </a:solidFill>
                <a:latin typeface="Lexend"/>
                <a:ea typeface="Lexend"/>
                <a:cs typeface="Lexend"/>
                <a:sym typeface="Lexend"/>
              </a:rPr>
              <a:t>Item, to make further gift and grant to you the said Juan Ponce de Leon it is My will and pleasure that all the islands that may be adjacent to the said island of Beniny, which you may discover…you may have governing and colonizing of…</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a:p>
            <a:pPr indent="0" lvl="0" marL="0" rtl="0" algn="r">
              <a:spcBef>
                <a:spcPts val="0"/>
              </a:spcBef>
              <a:spcAft>
                <a:spcPts val="0"/>
              </a:spcAft>
              <a:buNone/>
            </a:pPr>
            <a:r>
              <a:rPr lang="en" sz="800">
                <a:solidFill>
                  <a:schemeClr val="dk2"/>
                </a:solidFill>
                <a:latin typeface="Lexend"/>
                <a:ea typeface="Lexend"/>
                <a:cs typeface="Lexend"/>
                <a:sym typeface="Lexend"/>
              </a:rPr>
              <a:t>I, The King</a:t>
            </a:r>
            <a:endParaRPr sz="800">
              <a:solidFill>
                <a:schemeClr val="dk2"/>
              </a:solidFill>
              <a:latin typeface="Lexend"/>
              <a:ea typeface="Lexend"/>
              <a:cs typeface="Lexend"/>
              <a:sym typeface="Lexend"/>
            </a:endParaRPr>
          </a:p>
          <a:p>
            <a:pPr indent="0" lvl="0" marL="0" rtl="0" algn="l">
              <a:spcBef>
                <a:spcPts val="0"/>
              </a:spcBef>
              <a:spcAft>
                <a:spcPts val="0"/>
              </a:spcAft>
              <a:buNone/>
            </a:pPr>
            <a:r>
              <a:t/>
            </a:r>
            <a:endParaRPr sz="800">
              <a:solidFill>
                <a:schemeClr val="dk2"/>
              </a:solidFill>
              <a:latin typeface="Lexend"/>
              <a:ea typeface="Lexend"/>
              <a:cs typeface="Lexend"/>
              <a:sym typeface="Lexend"/>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2" name="Shape 412"/>
        <p:cNvGrpSpPr/>
        <p:nvPr/>
      </p:nvGrpSpPr>
      <p:grpSpPr>
        <a:xfrm>
          <a:off x="0" y="0"/>
          <a:ext cx="0" cy="0"/>
          <a:chOff x="0" y="0"/>
          <a:chExt cx="0" cy="0"/>
        </a:xfrm>
      </p:grpSpPr>
      <p:sp>
        <p:nvSpPr>
          <p:cNvPr id="413" name="Google Shape;413;p6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Pascua Florida Day</a:t>
            </a:r>
            <a:endParaRPr b="1" sz="4020">
              <a:solidFill>
                <a:srgbClr val="0000FF"/>
              </a:solidFill>
            </a:endParaRPr>
          </a:p>
        </p:txBody>
      </p:sp>
      <p:sp>
        <p:nvSpPr>
          <p:cNvPr id="414" name="Google Shape;414;p68"/>
          <p:cNvSpPr txBox="1"/>
          <p:nvPr/>
        </p:nvSpPr>
        <p:spPr>
          <a:xfrm>
            <a:off x="230800" y="890225"/>
            <a:ext cx="3879600" cy="38028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SzPts val="1600"/>
              <a:buFont typeface="Lexend"/>
              <a:buChar char="●"/>
            </a:pPr>
            <a:r>
              <a:rPr lang="en" sz="1600">
                <a:latin typeface="Lexend"/>
                <a:ea typeface="Lexend"/>
                <a:cs typeface="Lexend"/>
                <a:sym typeface="Lexend"/>
              </a:rPr>
              <a:t>In 1508 Ponce de Leon conquered Puerto Rico. Four years later he obtained a royal contract from King Ferdinand of Spain to locate an island to the north, Bimini</a:t>
            </a:r>
            <a:endParaRPr sz="1600">
              <a:latin typeface="Lexend"/>
              <a:ea typeface="Lexend"/>
              <a:cs typeface="Lexend"/>
              <a:sym typeface="Lexend"/>
            </a:endParaRPr>
          </a:p>
          <a:p>
            <a:pPr indent="-330200" lvl="0" marL="457200" rtl="0" algn="l">
              <a:spcBef>
                <a:spcPts val="0"/>
              </a:spcBef>
              <a:spcAft>
                <a:spcPts val="0"/>
              </a:spcAft>
              <a:buSzPts val="1600"/>
              <a:buFont typeface="Lexend"/>
              <a:buChar char="●"/>
            </a:pPr>
            <a:r>
              <a:rPr lang="en" sz="1600">
                <a:latin typeface="Lexend"/>
                <a:ea typeface="Lexend"/>
                <a:cs typeface="Lexend"/>
                <a:sym typeface="Lexend"/>
              </a:rPr>
              <a:t>On April 3, 1513 he made landfall somewhere between St. Augustine and Melbourne Beach and named the “island” La Florida</a:t>
            </a:r>
            <a:endParaRPr sz="1600">
              <a:latin typeface="Lexend"/>
              <a:ea typeface="Lexend"/>
              <a:cs typeface="Lexend"/>
              <a:sym typeface="Lexend"/>
            </a:endParaRPr>
          </a:p>
          <a:p>
            <a:pPr indent="-330200" lvl="0" marL="457200" rtl="0" algn="l">
              <a:spcBef>
                <a:spcPts val="0"/>
              </a:spcBef>
              <a:spcAft>
                <a:spcPts val="0"/>
              </a:spcAft>
              <a:buSzPts val="1600"/>
              <a:buFont typeface="Lexend"/>
              <a:buChar char="●"/>
            </a:pPr>
            <a:r>
              <a:rPr lang="en" sz="1600">
                <a:latin typeface="Lexend"/>
                <a:ea typeface="Lexend"/>
                <a:cs typeface="Lexend"/>
                <a:sym typeface="Lexend"/>
              </a:rPr>
              <a:t>He was the first Spanish explorer to arrive in Florida</a:t>
            </a:r>
            <a:endParaRPr sz="1600">
              <a:latin typeface="Lexend"/>
              <a:ea typeface="Lexend"/>
              <a:cs typeface="Lexend"/>
              <a:sym typeface="Lexend"/>
            </a:endParaRPr>
          </a:p>
          <a:p>
            <a:pPr indent="-330200" lvl="0" marL="457200" rtl="0" algn="l">
              <a:spcBef>
                <a:spcPts val="0"/>
              </a:spcBef>
              <a:spcAft>
                <a:spcPts val="0"/>
              </a:spcAft>
              <a:buSzPts val="1600"/>
              <a:buFont typeface="Lexend"/>
              <a:buChar char="●"/>
            </a:pPr>
            <a:r>
              <a:rPr lang="en" sz="1600">
                <a:latin typeface="Lexend"/>
                <a:ea typeface="Lexend"/>
                <a:cs typeface="Lexend"/>
                <a:sym typeface="Lexend"/>
              </a:rPr>
              <a:t>Florida was named because it means “place of flowers”</a:t>
            </a:r>
            <a:endParaRPr sz="1600">
              <a:latin typeface="Lexend"/>
              <a:ea typeface="Lexend"/>
              <a:cs typeface="Lexend"/>
              <a:sym typeface="Lexend"/>
            </a:endParaRPr>
          </a:p>
        </p:txBody>
      </p:sp>
      <p:pic>
        <p:nvPicPr>
          <p:cNvPr id="415" name="Google Shape;415;p68"/>
          <p:cNvPicPr preferRelativeResize="0"/>
          <p:nvPr/>
        </p:nvPicPr>
        <p:blipFill>
          <a:blip r:embed="rId3">
            <a:alphaModFix/>
          </a:blip>
          <a:stretch>
            <a:fillRect/>
          </a:stretch>
        </p:blipFill>
        <p:spPr>
          <a:xfrm>
            <a:off x="4853550" y="981600"/>
            <a:ext cx="4138051" cy="232765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9" name="Shape 419"/>
        <p:cNvGrpSpPr/>
        <p:nvPr/>
      </p:nvGrpSpPr>
      <p:grpSpPr>
        <a:xfrm>
          <a:off x="0" y="0"/>
          <a:ext cx="0" cy="0"/>
          <a:chOff x="0" y="0"/>
          <a:chExt cx="0" cy="0"/>
        </a:xfrm>
      </p:grpSpPr>
      <p:sp>
        <p:nvSpPr>
          <p:cNvPr id="420" name="Google Shape;420;p6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
        <p:nvSpPr>
          <p:cNvPr id="421" name="Google Shape;421;p69"/>
          <p:cNvSpPr txBox="1"/>
          <p:nvPr/>
        </p:nvSpPr>
        <p:spPr>
          <a:xfrm>
            <a:off x="997050" y="435907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22" name="Google Shape;422;p69"/>
          <p:cNvPicPr preferRelativeResize="0"/>
          <p:nvPr/>
        </p:nvPicPr>
        <p:blipFill>
          <a:blip r:embed="rId3">
            <a:alphaModFix/>
          </a:blip>
          <a:stretch>
            <a:fillRect/>
          </a:stretch>
        </p:blipFill>
        <p:spPr>
          <a:xfrm>
            <a:off x="1921912" y="894800"/>
            <a:ext cx="5352975" cy="3568650"/>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6" name="Shape 426"/>
        <p:cNvGrpSpPr/>
        <p:nvPr/>
      </p:nvGrpSpPr>
      <p:grpSpPr>
        <a:xfrm>
          <a:off x="0" y="0"/>
          <a:ext cx="0" cy="0"/>
          <a:chOff x="0" y="0"/>
          <a:chExt cx="0" cy="0"/>
        </a:xfrm>
      </p:grpSpPr>
      <p:sp>
        <p:nvSpPr>
          <p:cNvPr id="427" name="Google Shape;427;p7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pic>
        <p:nvPicPr>
          <p:cNvPr id="428" name="Google Shape;428;p70"/>
          <p:cNvPicPr preferRelativeResize="0"/>
          <p:nvPr/>
        </p:nvPicPr>
        <p:blipFill>
          <a:blip r:embed="rId3">
            <a:alphaModFix/>
          </a:blip>
          <a:stretch>
            <a:fillRect/>
          </a:stretch>
        </p:blipFill>
        <p:spPr>
          <a:xfrm>
            <a:off x="109950" y="1235775"/>
            <a:ext cx="4997601" cy="3331726"/>
          </a:xfrm>
          <a:prstGeom prst="rect">
            <a:avLst/>
          </a:prstGeom>
          <a:noFill/>
          <a:ln>
            <a:noFill/>
          </a:ln>
        </p:spPr>
      </p:pic>
      <p:sp>
        <p:nvSpPr>
          <p:cNvPr id="429" name="Google Shape;429;p70"/>
          <p:cNvSpPr txBox="1"/>
          <p:nvPr/>
        </p:nvSpPr>
        <p:spPr>
          <a:xfrm>
            <a:off x="5181450" y="916238"/>
            <a:ext cx="3703800" cy="3970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Lexend"/>
              <a:buChar char="●"/>
            </a:pPr>
            <a:r>
              <a:rPr lang="en">
                <a:latin typeface="Lexend"/>
                <a:ea typeface="Lexend"/>
                <a:cs typeface="Lexend"/>
                <a:sym typeface="Lexend"/>
              </a:rPr>
              <a:t>Minimum wage is the lowest hourly wage an employer can pay an employee</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It was </a:t>
            </a:r>
            <a:r>
              <a:rPr lang="en">
                <a:latin typeface="Lexend"/>
                <a:ea typeface="Lexend"/>
                <a:cs typeface="Lexend"/>
                <a:sym typeface="Lexend"/>
              </a:rPr>
              <a:t>created</a:t>
            </a:r>
            <a:r>
              <a:rPr lang="en">
                <a:latin typeface="Lexend"/>
                <a:ea typeface="Lexend"/>
                <a:cs typeface="Lexend"/>
                <a:sym typeface="Lexend"/>
              </a:rPr>
              <a:t> in 1938 with passage of the Fair Labor Standards Act</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The purpose was to </a:t>
            </a:r>
            <a:r>
              <a:rPr lang="en">
                <a:latin typeface="Lexend"/>
                <a:ea typeface="Lexend"/>
                <a:cs typeface="Lexend"/>
                <a:sym typeface="Lexend"/>
              </a:rPr>
              <a:t>stabilize</a:t>
            </a:r>
            <a:r>
              <a:rPr lang="en">
                <a:latin typeface="Lexend"/>
                <a:ea typeface="Lexend"/>
                <a:cs typeface="Lexend"/>
                <a:sym typeface="Lexend"/>
              </a:rPr>
              <a:t> a post-depression economy and protect workers</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Some states have decided to raise their own minimum wage, making it higher than the federal minimum wage</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This is because each state has a different cost of living</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In 1975, the federal minimum wage was $2.10. As of 2024, it sits at $7.25. The last time it was raised was 2009.</a:t>
            </a:r>
            <a:endParaRPr>
              <a:latin typeface="Lexend"/>
              <a:ea typeface="Lexend"/>
              <a:cs typeface="Lexend"/>
              <a:sym typeface="Lexend"/>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33" name="Shape 433"/>
        <p:cNvGrpSpPr/>
        <p:nvPr/>
      </p:nvGrpSpPr>
      <p:grpSpPr>
        <a:xfrm>
          <a:off x="0" y="0"/>
          <a:ext cx="0" cy="0"/>
          <a:chOff x="0" y="0"/>
          <a:chExt cx="0" cy="0"/>
        </a:xfrm>
      </p:grpSpPr>
      <p:sp>
        <p:nvSpPr>
          <p:cNvPr id="434" name="Google Shape;434;p7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
        <p:nvSpPr>
          <p:cNvPr id="435" name="Google Shape;435;p71"/>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36" name="Google Shape;436;p71"/>
          <p:cNvPicPr preferRelativeResize="0"/>
          <p:nvPr/>
        </p:nvPicPr>
        <p:blipFill>
          <a:blip r:embed="rId3">
            <a:alphaModFix/>
          </a:blip>
          <a:stretch>
            <a:fillRect/>
          </a:stretch>
        </p:blipFill>
        <p:spPr>
          <a:xfrm>
            <a:off x="2309300" y="743700"/>
            <a:ext cx="4525399" cy="361060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40" name="Shape 440"/>
        <p:cNvGrpSpPr/>
        <p:nvPr/>
      </p:nvGrpSpPr>
      <p:grpSpPr>
        <a:xfrm>
          <a:off x="0" y="0"/>
          <a:ext cx="0" cy="0"/>
          <a:chOff x="0" y="0"/>
          <a:chExt cx="0" cy="0"/>
        </a:xfrm>
      </p:grpSpPr>
      <p:sp>
        <p:nvSpPr>
          <p:cNvPr id="441" name="Google Shape;441;p7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
        <p:nvSpPr>
          <p:cNvPr id="442" name="Google Shape;442;p72"/>
          <p:cNvSpPr txBox="1"/>
          <p:nvPr/>
        </p:nvSpPr>
        <p:spPr>
          <a:xfrm>
            <a:off x="92125" y="893925"/>
            <a:ext cx="4823700" cy="41577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SzPts val="1700"/>
              <a:buFont typeface="Lexend"/>
              <a:buChar char="●"/>
            </a:pPr>
            <a:r>
              <a:rPr lang="en" sz="1700">
                <a:latin typeface="Lexend"/>
                <a:ea typeface="Lexend"/>
                <a:cs typeface="Lexend"/>
                <a:sym typeface="Lexend"/>
              </a:rPr>
              <a:t>Emancipation is the process of being set free </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During the Civil War, President Lincoln proclaimed that if the Union won the war, enslaved Blacks would be freed throughout the entire country</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On May 10, 1865, the news came to Florida by General Edward M. McCook</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He spread the word of emancipation throughout the state which was formally announced in a ceremony on May 20th</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Ending slavery became the law with the passage and ratification of the 13th Amendment</a:t>
            </a:r>
            <a:endParaRPr sz="1700">
              <a:latin typeface="Lexend"/>
              <a:ea typeface="Lexend"/>
              <a:cs typeface="Lexend"/>
              <a:sym typeface="Lexend"/>
            </a:endParaRPr>
          </a:p>
        </p:txBody>
      </p:sp>
      <p:pic>
        <p:nvPicPr>
          <p:cNvPr id="443" name="Google Shape;443;p72"/>
          <p:cNvPicPr preferRelativeResize="0"/>
          <p:nvPr/>
        </p:nvPicPr>
        <p:blipFill>
          <a:blip r:embed="rId3">
            <a:alphaModFix/>
          </a:blip>
          <a:stretch>
            <a:fillRect/>
          </a:stretch>
        </p:blipFill>
        <p:spPr>
          <a:xfrm>
            <a:off x="5073925" y="1295225"/>
            <a:ext cx="3923374" cy="3130270"/>
          </a:xfrm>
          <a:prstGeom prst="rect">
            <a:avLst/>
          </a:prstGeom>
          <a:noFill/>
          <a:ln>
            <a:noFill/>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47" name="Shape 447"/>
        <p:cNvGrpSpPr/>
        <p:nvPr/>
      </p:nvGrpSpPr>
      <p:grpSpPr>
        <a:xfrm>
          <a:off x="0" y="0"/>
          <a:ext cx="0" cy="0"/>
          <a:chOff x="0" y="0"/>
          <a:chExt cx="0" cy="0"/>
        </a:xfrm>
      </p:grpSpPr>
      <p:sp>
        <p:nvSpPr>
          <p:cNvPr id="448" name="Google Shape;448;p7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Armed Forces Week</a:t>
            </a:r>
            <a:endParaRPr b="1" sz="4020">
              <a:solidFill>
                <a:srgbClr val="FF0000"/>
              </a:solidFill>
            </a:endParaRPr>
          </a:p>
        </p:txBody>
      </p:sp>
      <p:sp>
        <p:nvSpPr>
          <p:cNvPr id="449" name="Google Shape;449;p73"/>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50" name="Google Shape;450;p73"/>
          <p:cNvPicPr preferRelativeResize="0"/>
          <p:nvPr/>
        </p:nvPicPr>
        <p:blipFill>
          <a:blip r:embed="rId3">
            <a:alphaModFix/>
          </a:blip>
          <a:stretch>
            <a:fillRect/>
          </a:stretch>
        </p:blipFill>
        <p:spPr>
          <a:xfrm>
            <a:off x="2759775" y="759525"/>
            <a:ext cx="3624450" cy="362445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2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American Founders’ Month</a:t>
            </a:r>
            <a:endParaRPr b="1" sz="4020">
              <a:solidFill>
                <a:srgbClr val="0000FF"/>
              </a:solidFill>
              <a:latin typeface="Lexend"/>
              <a:ea typeface="Lexend"/>
              <a:cs typeface="Lexend"/>
              <a:sym typeface="Lexend"/>
            </a:endParaRPr>
          </a:p>
        </p:txBody>
      </p:sp>
      <p:sp>
        <p:nvSpPr>
          <p:cNvPr id="133" name="Google Shape;133;p29"/>
          <p:cNvSpPr txBox="1"/>
          <p:nvPr/>
        </p:nvSpPr>
        <p:spPr>
          <a:xfrm>
            <a:off x="3165775" y="829200"/>
            <a:ext cx="6030900" cy="38286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SzPts val="1700"/>
              <a:buFont typeface="Lexend"/>
              <a:buChar char="●"/>
            </a:pPr>
            <a:r>
              <a:rPr lang="en" sz="1700">
                <a:latin typeface="Lexend"/>
                <a:ea typeface="Lexend"/>
                <a:cs typeface="Lexend"/>
                <a:sym typeface="Lexend"/>
              </a:rPr>
              <a:t>Founders’ Month isn’t just reserved for the men. Many women had great influence during this time</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Abigail Adams was a constant help to her husband and an advocate for women’s rights during this time  </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Mercy Otis Warren published a pro-revolution </a:t>
            </a:r>
            <a:r>
              <a:rPr lang="en" sz="1700">
                <a:latin typeface="Lexend"/>
                <a:ea typeface="Lexend"/>
                <a:cs typeface="Lexend"/>
                <a:sym typeface="Lexend"/>
              </a:rPr>
              <a:t>pamphlet</a:t>
            </a:r>
            <a:r>
              <a:rPr lang="en" sz="1700">
                <a:latin typeface="Lexend"/>
                <a:ea typeface="Lexend"/>
                <a:cs typeface="Lexend"/>
                <a:sym typeface="Lexend"/>
              </a:rPr>
              <a:t> under a </a:t>
            </a:r>
            <a:r>
              <a:rPr lang="en" sz="1700">
                <a:latin typeface="Lexend"/>
                <a:ea typeface="Lexend"/>
                <a:cs typeface="Lexend"/>
                <a:sym typeface="Lexend"/>
              </a:rPr>
              <a:t>pseudonym</a:t>
            </a:r>
            <a:r>
              <a:rPr lang="en" sz="1700">
                <a:latin typeface="Lexend"/>
                <a:ea typeface="Lexend"/>
                <a:cs typeface="Lexend"/>
                <a:sym typeface="Lexend"/>
              </a:rPr>
              <a:t> during the Revolutionary War</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Betsy Ross created the American flag and designed a five-pointed star instead of a six-pointed one</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Elizabeth Schuyler Hamilton helped her husband publish The Federalist Papers</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Deborah Sampson (pictured) disguised herself and fought in the Revolutionary War and was the only female of the war to receive military pension</a:t>
            </a:r>
            <a:endParaRPr sz="1700">
              <a:latin typeface="Lexend"/>
              <a:ea typeface="Lexend"/>
              <a:cs typeface="Lexend"/>
              <a:sym typeface="Lexend"/>
            </a:endParaRPr>
          </a:p>
        </p:txBody>
      </p:sp>
      <p:pic>
        <p:nvPicPr>
          <p:cNvPr id="134" name="Google Shape;134;p29"/>
          <p:cNvPicPr preferRelativeResize="0"/>
          <p:nvPr/>
        </p:nvPicPr>
        <p:blipFill>
          <a:blip r:embed="rId3">
            <a:alphaModFix/>
          </a:blip>
          <a:stretch>
            <a:fillRect/>
          </a:stretch>
        </p:blipFill>
        <p:spPr>
          <a:xfrm>
            <a:off x="217800" y="1313013"/>
            <a:ext cx="2860974" cy="286097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54" name="Shape 454"/>
        <p:cNvGrpSpPr/>
        <p:nvPr/>
      </p:nvGrpSpPr>
      <p:grpSpPr>
        <a:xfrm>
          <a:off x="0" y="0"/>
          <a:ext cx="0" cy="0"/>
          <a:chOff x="0" y="0"/>
          <a:chExt cx="0" cy="0"/>
        </a:xfrm>
      </p:grpSpPr>
      <p:sp>
        <p:nvSpPr>
          <p:cNvPr id="455" name="Google Shape;455;p7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Armed Forces Week</a:t>
            </a:r>
            <a:endParaRPr b="1" sz="4020">
              <a:solidFill>
                <a:srgbClr val="FF0000"/>
              </a:solidFill>
            </a:endParaRPr>
          </a:p>
        </p:txBody>
      </p:sp>
      <p:pic>
        <p:nvPicPr>
          <p:cNvPr id="456" name="Google Shape;456;p74"/>
          <p:cNvPicPr preferRelativeResize="0"/>
          <p:nvPr/>
        </p:nvPicPr>
        <p:blipFill>
          <a:blip r:embed="rId3">
            <a:alphaModFix/>
          </a:blip>
          <a:stretch>
            <a:fillRect/>
          </a:stretch>
        </p:blipFill>
        <p:spPr>
          <a:xfrm>
            <a:off x="364800" y="1147300"/>
            <a:ext cx="3624450" cy="3624450"/>
          </a:xfrm>
          <a:prstGeom prst="rect">
            <a:avLst/>
          </a:prstGeom>
          <a:noFill/>
          <a:ln cap="flat" cmpd="sng" w="9525">
            <a:solidFill>
              <a:schemeClr val="dk2"/>
            </a:solidFill>
            <a:prstDash val="solid"/>
            <a:round/>
            <a:headEnd len="sm" w="sm" type="none"/>
            <a:tailEnd len="sm" w="sm" type="none"/>
          </a:ln>
        </p:spPr>
      </p:pic>
      <p:sp>
        <p:nvSpPr>
          <p:cNvPr id="457" name="Google Shape;457;p74"/>
          <p:cNvSpPr txBox="1"/>
          <p:nvPr/>
        </p:nvSpPr>
        <p:spPr>
          <a:xfrm>
            <a:off x="4925825" y="1014850"/>
            <a:ext cx="3888900" cy="27999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Lexend"/>
              <a:buChar char="●"/>
            </a:pPr>
            <a:r>
              <a:rPr lang="en" sz="1800">
                <a:latin typeface="Lexend"/>
                <a:ea typeface="Lexend"/>
                <a:cs typeface="Lexend"/>
                <a:sym typeface="Lexend"/>
              </a:rPr>
              <a:t>The map shows where active duty U.S. troops are stationed across the world</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There are six branches of the U.S. military (Army, Navy, Air Force, Marine Corps, Coast Guard, &amp; Space Force)</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The third week of May is observed to show unity among all the branches </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This week recognizes those who currently serve and those who have served in the past</a:t>
            </a:r>
            <a:endParaRPr sz="1800">
              <a:latin typeface="Lexend"/>
              <a:ea typeface="Lexend"/>
              <a:cs typeface="Lexend"/>
              <a:sym typeface="Lexend"/>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61" name="Shape 461"/>
        <p:cNvGrpSpPr/>
        <p:nvPr/>
      </p:nvGrpSpPr>
      <p:grpSpPr>
        <a:xfrm>
          <a:off x="0" y="0"/>
          <a:ext cx="0" cy="0"/>
          <a:chOff x="0" y="0"/>
          <a:chExt cx="0" cy="0"/>
        </a:xfrm>
      </p:grpSpPr>
      <p:sp>
        <p:nvSpPr>
          <p:cNvPr id="462" name="Google Shape;462;p7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Memorial Day</a:t>
            </a:r>
            <a:endParaRPr b="1" sz="4020">
              <a:solidFill>
                <a:srgbClr val="0000FF"/>
              </a:solidFill>
            </a:endParaRPr>
          </a:p>
        </p:txBody>
      </p:sp>
      <p:sp>
        <p:nvSpPr>
          <p:cNvPr id="463" name="Google Shape;463;p75"/>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64" name="Google Shape;464;p75"/>
          <p:cNvPicPr preferRelativeResize="0"/>
          <p:nvPr/>
        </p:nvPicPr>
        <p:blipFill>
          <a:blip r:embed="rId3">
            <a:alphaModFix/>
          </a:blip>
          <a:stretch>
            <a:fillRect/>
          </a:stretch>
        </p:blipFill>
        <p:spPr>
          <a:xfrm>
            <a:off x="2189688" y="1032925"/>
            <a:ext cx="4764636" cy="3180302"/>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68" name="Shape 468"/>
        <p:cNvGrpSpPr/>
        <p:nvPr/>
      </p:nvGrpSpPr>
      <p:grpSpPr>
        <a:xfrm>
          <a:off x="0" y="0"/>
          <a:ext cx="0" cy="0"/>
          <a:chOff x="0" y="0"/>
          <a:chExt cx="0" cy="0"/>
        </a:xfrm>
      </p:grpSpPr>
      <p:sp>
        <p:nvSpPr>
          <p:cNvPr id="469" name="Google Shape;469;p7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Memorial Day</a:t>
            </a:r>
            <a:endParaRPr b="1" sz="4020">
              <a:solidFill>
                <a:srgbClr val="0000FF"/>
              </a:solidFill>
            </a:endParaRPr>
          </a:p>
        </p:txBody>
      </p:sp>
      <p:sp>
        <p:nvSpPr>
          <p:cNvPr id="470" name="Google Shape;470;p76"/>
          <p:cNvSpPr txBox="1"/>
          <p:nvPr/>
        </p:nvSpPr>
        <p:spPr>
          <a:xfrm>
            <a:off x="127975" y="118387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71" name="Google Shape;471;p76"/>
          <p:cNvPicPr preferRelativeResize="0"/>
          <p:nvPr/>
        </p:nvPicPr>
        <p:blipFill>
          <a:blip r:embed="rId3">
            <a:alphaModFix/>
          </a:blip>
          <a:stretch>
            <a:fillRect/>
          </a:stretch>
        </p:blipFill>
        <p:spPr>
          <a:xfrm>
            <a:off x="4985051" y="1452202"/>
            <a:ext cx="4126275" cy="2754201"/>
          </a:xfrm>
          <a:prstGeom prst="rect">
            <a:avLst/>
          </a:prstGeom>
          <a:noFill/>
          <a:ln cap="flat" cmpd="sng" w="9525">
            <a:solidFill>
              <a:schemeClr val="dk2"/>
            </a:solidFill>
            <a:prstDash val="solid"/>
            <a:round/>
            <a:headEnd len="sm" w="sm" type="none"/>
            <a:tailEnd len="sm" w="sm" type="none"/>
          </a:ln>
        </p:spPr>
      </p:pic>
      <p:sp>
        <p:nvSpPr>
          <p:cNvPr id="472" name="Google Shape;472;p76"/>
          <p:cNvSpPr txBox="1"/>
          <p:nvPr/>
        </p:nvSpPr>
        <p:spPr>
          <a:xfrm>
            <a:off x="87300" y="777875"/>
            <a:ext cx="4807200" cy="27999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SzPts val="1500"/>
              <a:buFont typeface="Lexend"/>
              <a:buChar char="●"/>
            </a:pPr>
            <a:r>
              <a:rPr lang="en" sz="1500">
                <a:latin typeface="Lexend"/>
                <a:ea typeface="Lexend"/>
                <a:cs typeface="Lexend"/>
                <a:sym typeface="Lexend"/>
              </a:rPr>
              <a:t>This is the Tomb of the Unknown Soldier at Arlington Cemetery in Washington D.C.</a:t>
            </a:r>
            <a:endParaRPr sz="1500">
              <a:latin typeface="Lexend"/>
              <a:ea typeface="Lexend"/>
              <a:cs typeface="Lexend"/>
              <a:sym typeface="Lexend"/>
            </a:endParaRPr>
          </a:p>
          <a:p>
            <a:pPr indent="-323850" lvl="0" marL="457200" rtl="0" algn="l">
              <a:spcBef>
                <a:spcPts val="0"/>
              </a:spcBef>
              <a:spcAft>
                <a:spcPts val="0"/>
              </a:spcAft>
              <a:buSzPts val="1500"/>
              <a:buFont typeface="Lexend"/>
              <a:buChar char="●"/>
            </a:pPr>
            <a:r>
              <a:rPr lang="en" sz="1500">
                <a:latin typeface="Lexend"/>
                <a:ea typeface="Lexend"/>
                <a:cs typeface="Lexend"/>
                <a:sym typeface="Lexend"/>
              </a:rPr>
              <a:t>There is a military guard on duty twenty-four hours a day, 365 days a year (no matter what kind of weather)</a:t>
            </a:r>
            <a:endParaRPr sz="1500">
              <a:latin typeface="Lexend"/>
              <a:ea typeface="Lexend"/>
              <a:cs typeface="Lexend"/>
              <a:sym typeface="Lexend"/>
            </a:endParaRPr>
          </a:p>
          <a:p>
            <a:pPr indent="-323850" lvl="0" marL="457200" rtl="0" algn="l">
              <a:spcBef>
                <a:spcPts val="0"/>
              </a:spcBef>
              <a:spcAft>
                <a:spcPts val="0"/>
              </a:spcAft>
              <a:buSzPts val="1500"/>
              <a:buFont typeface="Lexend"/>
              <a:buChar char="●"/>
            </a:pPr>
            <a:r>
              <a:rPr lang="en" sz="1500">
                <a:latin typeface="Lexend"/>
                <a:ea typeface="Lexend"/>
                <a:cs typeface="Lexend"/>
                <a:sym typeface="Lexend"/>
              </a:rPr>
              <a:t>October 1-March 31 they change guards every hour and April 1-September 30 they change guards every half hour</a:t>
            </a:r>
            <a:endParaRPr sz="1500">
              <a:latin typeface="Lexend"/>
              <a:ea typeface="Lexend"/>
              <a:cs typeface="Lexend"/>
              <a:sym typeface="Lexend"/>
            </a:endParaRPr>
          </a:p>
          <a:p>
            <a:pPr indent="-323850" lvl="0" marL="457200" rtl="0" algn="l">
              <a:spcBef>
                <a:spcPts val="0"/>
              </a:spcBef>
              <a:spcAft>
                <a:spcPts val="0"/>
              </a:spcAft>
              <a:buSzPts val="1500"/>
              <a:buFont typeface="Lexend"/>
              <a:buChar char="●"/>
            </a:pPr>
            <a:r>
              <a:rPr lang="en" sz="1500">
                <a:latin typeface="Lexend"/>
                <a:ea typeface="Lexend"/>
                <a:cs typeface="Lexend"/>
                <a:sym typeface="Lexend"/>
              </a:rPr>
              <a:t>The Tomb of the Unknown Soldier serves as a symbolic gravesite for unidentified service members from American wars</a:t>
            </a:r>
            <a:endParaRPr sz="1500">
              <a:latin typeface="Lexend"/>
              <a:ea typeface="Lexend"/>
              <a:cs typeface="Lexend"/>
              <a:sym typeface="Lexend"/>
            </a:endParaRPr>
          </a:p>
          <a:p>
            <a:pPr indent="-323850" lvl="0" marL="457200" rtl="0" algn="l">
              <a:spcBef>
                <a:spcPts val="0"/>
              </a:spcBef>
              <a:spcAft>
                <a:spcPts val="0"/>
              </a:spcAft>
              <a:buSzPts val="1500"/>
              <a:buFont typeface="Lexend"/>
              <a:buChar char="●"/>
            </a:pPr>
            <a:r>
              <a:rPr lang="en" sz="1500">
                <a:latin typeface="Lexend"/>
                <a:ea typeface="Lexend"/>
                <a:cs typeface="Lexend"/>
                <a:sym typeface="Lexend"/>
              </a:rPr>
              <a:t>The Memorial Amphitheater at Arlington was opened in 1921</a:t>
            </a:r>
            <a:endParaRPr sz="1500">
              <a:latin typeface="Lexend"/>
              <a:ea typeface="Lexend"/>
              <a:cs typeface="Lexend"/>
              <a:sym typeface="Lexend"/>
            </a:endParaRPr>
          </a:p>
          <a:p>
            <a:pPr indent="-323850" lvl="0" marL="457200" rtl="0" algn="l">
              <a:spcBef>
                <a:spcPts val="0"/>
              </a:spcBef>
              <a:spcAft>
                <a:spcPts val="0"/>
              </a:spcAft>
              <a:buSzPts val="1500"/>
              <a:buFont typeface="Lexend"/>
              <a:buChar char="●"/>
            </a:pPr>
            <a:r>
              <a:rPr lang="en" sz="1500">
                <a:latin typeface="Lexend"/>
                <a:ea typeface="Lexend"/>
                <a:cs typeface="Lexend"/>
                <a:sym typeface="Lexend"/>
              </a:rPr>
              <a:t>The three figures on the tomb represent peace, victory, and valor</a:t>
            </a:r>
            <a:endParaRPr sz="1500">
              <a:latin typeface="Lexend"/>
              <a:ea typeface="Lexend"/>
              <a:cs typeface="Lexend"/>
              <a:sym typeface="Lexend"/>
            </a:endParaRPr>
          </a:p>
          <a:p>
            <a:pPr indent="-323850" lvl="0" marL="457200" rtl="0" algn="l">
              <a:spcBef>
                <a:spcPts val="0"/>
              </a:spcBef>
              <a:spcAft>
                <a:spcPts val="0"/>
              </a:spcAft>
              <a:buSzPts val="1500"/>
              <a:buFont typeface="Lexend"/>
              <a:buChar char="●"/>
            </a:pPr>
            <a:r>
              <a:rPr lang="en" sz="1500">
                <a:latin typeface="Lexend"/>
                <a:ea typeface="Lexend"/>
                <a:cs typeface="Lexend"/>
                <a:sym typeface="Lexend"/>
              </a:rPr>
              <a:t>The inscription reads: “Here rests in honored glory an American soldier known but to God”</a:t>
            </a:r>
            <a:endParaRPr sz="1500">
              <a:latin typeface="Lexend"/>
              <a:ea typeface="Lexend"/>
              <a:cs typeface="Lexend"/>
              <a:sym typeface="Lexend"/>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76" name="Shape 476"/>
        <p:cNvGrpSpPr/>
        <p:nvPr/>
      </p:nvGrpSpPr>
      <p:grpSpPr>
        <a:xfrm>
          <a:off x="0" y="0"/>
          <a:ext cx="0" cy="0"/>
          <a:chOff x="0" y="0"/>
          <a:chExt cx="0" cy="0"/>
        </a:xfrm>
      </p:grpSpPr>
      <p:sp>
        <p:nvSpPr>
          <p:cNvPr id="477" name="Google Shape;477;p7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Independence Day</a:t>
            </a:r>
            <a:endParaRPr b="1" sz="4020">
              <a:solidFill>
                <a:srgbClr val="FF0000"/>
              </a:solidFill>
            </a:endParaRPr>
          </a:p>
        </p:txBody>
      </p:sp>
      <p:sp>
        <p:nvSpPr>
          <p:cNvPr id="478" name="Google Shape;478;p77"/>
          <p:cNvSpPr txBox="1"/>
          <p:nvPr/>
        </p:nvSpPr>
        <p:spPr>
          <a:xfrm>
            <a:off x="134900" y="3243400"/>
            <a:ext cx="33321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a:t>
            </a:r>
            <a:r>
              <a:rPr lang="en" sz="2200">
                <a:latin typeface="Lexend"/>
                <a:ea typeface="Lexend"/>
                <a:cs typeface="Lexend"/>
                <a:sym typeface="Lexend"/>
              </a:rPr>
              <a:t>text?</a:t>
            </a:r>
            <a:r>
              <a:rPr lang="en" sz="2200">
                <a:solidFill>
                  <a:srgbClr val="000000"/>
                </a:solidFill>
                <a:latin typeface="Lexend"/>
                <a:ea typeface="Lexend"/>
                <a:cs typeface="Lexend"/>
                <a:sym typeface="Lexend"/>
              </a:rPr>
              <a:t> </a:t>
            </a:r>
            <a:endParaRPr sz="2200">
              <a:solidFill>
                <a:srgbClr val="000000"/>
              </a:solidFill>
              <a:latin typeface="Lexend"/>
              <a:ea typeface="Lexend"/>
              <a:cs typeface="Lexend"/>
              <a:sym typeface="Lexend"/>
            </a:endParaRPr>
          </a:p>
          <a:p>
            <a:pPr indent="0" lvl="0" marL="0" rtl="0" algn="ctr">
              <a:spcBef>
                <a:spcPts val="0"/>
              </a:spcBef>
              <a:spcAft>
                <a:spcPts val="0"/>
              </a:spcAft>
              <a:buNone/>
            </a:pPr>
            <a:r>
              <a:rPr lang="en" sz="2200">
                <a:solidFill>
                  <a:srgbClr val="000000"/>
                </a:solidFill>
                <a:latin typeface="Lexend"/>
                <a:ea typeface="Lexend"/>
                <a:cs typeface="Lexend"/>
                <a:sym typeface="Lexend"/>
              </a:rPr>
              <a:t>What do you think is happening? </a:t>
            </a:r>
            <a:endParaRPr sz="2200">
              <a:solidFill>
                <a:srgbClr val="000000"/>
              </a:solidFill>
              <a:latin typeface="Lexend"/>
              <a:ea typeface="Lexend"/>
              <a:cs typeface="Lexend"/>
              <a:sym typeface="Lexend"/>
            </a:endParaRPr>
          </a:p>
          <a:p>
            <a:pPr indent="0" lvl="0" marL="0" rtl="0" algn="ctr">
              <a:spcBef>
                <a:spcPts val="0"/>
              </a:spcBef>
              <a:spcAft>
                <a:spcPts val="0"/>
              </a:spcAft>
              <a:buNone/>
            </a:pPr>
            <a:r>
              <a:rPr lang="en" sz="2200">
                <a:solidFill>
                  <a:srgbClr val="000000"/>
                </a:solidFill>
                <a:latin typeface="Lexend"/>
                <a:ea typeface="Lexend"/>
                <a:cs typeface="Lexend"/>
                <a:sym typeface="Lexend"/>
              </a:rPr>
              <a:t>What do you wonder?</a:t>
            </a:r>
            <a:endParaRPr sz="2200">
              <a:solidFill>
                <a:srgbClr val="000000"/>
              </a:solidFill>
              <a:latin typeface="Lexend"/>
              <a:ea typeface="Lexend"/>
              <a:cs typeface="Lexend"/>
              <a:sym typeface="Lexend"/>
            </a:endParaRPr>
          </a:p>
        </p:txBody>
      </p:sp>
      <p:pic>
        <p:nvPicPr>
          <p:cNvPr id="479" name="Google Shape;479;p77"/>
          <p:cNvPicPr preferRelativeResize="0"/>
          <p:nvPr/>
        </p:nvPicPr>
        <p:blipFill>
          <a:blip r:embed="rId3">
            <a:alphaModFix/>
          </a:blip>
          <a:stretch>
            <a:fillRect/>
          </a:stretch>
        </p:blipFill>
        <p:spPr>
          <a:xfrm>
            <a:off x="134900" y="1099025"/>
            <a:ext cx="3332101" cy="1992150"/>
          </a:xfrm>
          <a:prstGeom prst="rect">
            <a:avLst/>
          </a:prstGeom>
          <a:noFill/>
          <a:ln>
            <a:noFill/>
          </a:ln>
        </p:spPr>
      </p:pic>
      <p:sp>
        <p:nvSpPr>
          <p:cNvPr id="480" name="Google Shape;480;p77"/>
          <p:cNvSpPr txBox="1"/>
          <p:nvPr/>
        </p:nvSpPr>
        <p:spPr>
          <a:xfrm>
            <a:off x="4147700" y="1099025"/>
            <a:ext cx="4654500" cy="35247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1500"/>
              </a:spcBef>
              <a:spcAft>
                <a:spcPts val="0"/>
              </a:spcAft>
              <a:buClr>
                <a:schemeClr val="dk1"/>
              </a:buClr>
              <a:buSzPts val="1100"/>
              <a:buFont typeface="Arial"/>
              <a:buNone/>
            </a:pPr>
            <a:r>
              <a:rPr lang="en" sz="1100">
                <a:solidFill>
                  <a:schemeClr val="dk1"/>
                </a:solidFill>
                <a:latin typeface="Lexend"/>
                <a:ea typeface="Lexend"/>
                <a:cs typeface="Lexend"/>
                <a:sym typeface="Lexend"/>
              </a:rPr>
              <a:t>Following Congress’s July 2 vote in favor of independence, </a:t>
            </a:r>
            <a:r>
              <a:rPr lang="en" sz="1100">
                <a:solidFill>
                  <a:schemeClr val="dk1"/>
                </a:solidFill>
                <a:uFill>
                  <a:noFill/>
                </a:uFill>
                <a:latin typeface="Lexend"/>
                <a:ea typeface="Lexend"/>
                <a:cs typeface="Lexend"/>
                <a:sym typeface="Lexend"/>
                <a:hlinkClick r:id="rId4">
                  <a:extLst>
                    <a:ext uri="{A12FA001-AC4F-418D-AE19-62706E023703}">
                      <ahyp:hlinkClr val="tx"/>
                    </a:ext>
                  </a:extLst>
                </a:hlinkClick>
              </a:rPr>
              <a:t>John Adams wrote to his wife Abigail</a:t>
            </a:r>
            <a:r>
              <a:rPr lang="en" sz="1100">
                <a:solidFill>
                  <a:schemeClr val="dk1"/>
                </a:solidFill>
                <a:latin typeface="Lexend"/>
                <a:ea typeface="Lexend"/>
                <a:cs typeface="Lexend"/>
                <a:sym typeface="Lexend"/>
              </a:rPr>
              <a:t>:</a:t>
            </a:r>
            <a:endParaRPr sz="1100">
              <a:solidFill>
                <a:schemeClr val="dk1"/>
              </a:solidFill>
              <a:latin typeface="Lexend"/>
              <a:ea typeface="Lexend"/>
              <a:cs typeface="Lexend"/>
              <a:sym typeface="Lexend"/>
            </a:endParaRPr>
          </a:p>
          <a:p>
            <a:pPr indent="0" lvl="0" marL="0" rtl="0" algn="l">
              <a:lnSpc>
                <a:spcPct val="175000"/>
              </a:lnSpc>
              <a:spcBef>
                <a:spcPts val="1500"/>
              </a:spcBef>
              <a:spcAft>
                <a:spcPts val="1500"/>
              </a:spcAft>
              <a:buClr>
                <a:schemeClr val="dk1"/>
              </a:buClr>
              <a:buSzPts val="1100"/>
              <a:buFont typeface="Arial"/>
              <a:buNone/>
            </a:pPr>
            <a:r>
              <a:rPr i="1" lang="en" sz="1100">
                <a:solidFill>
                  <a:schemeClr val="dk1"/>
                </a:solidFill>
                <a:latin typeface="Lexend"/>
                <a:ea typeface="Lexend"/>
                <a:cs typeface="Lexend"/>
                <a:sym typeface="Lexend"/>
              </a:rPr>
              <a:t>The Second Day of July 1776, will be the most memorable Epocha, in the History of America.—I am apt to believe that it will be celebrated, by succeeding Generations, as the great anniversary Festival. It ought to be commemorated, as the Day of Deliverance by solemn Acts of Devotion to God Almighty. It ought to be solemnized with Pomp and Parade, with Shews, Games, Sports, Guns, Bells, Bonfires and Illuminations from one End of this Continent to the other from this Time forward forever more.</a:t>
            </a:r>
            <a:endParaRPr sz="1800">
              <a:solidFill>
                <a:schemeClr val="dk2"/>
              </a:solidFill>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84" name="Shape 484"/>
        <p:cNvGrpSpPr/>
        <p:nvPr/>
      </p:nvGrpSpPr>
      <p:grpSpPr>
        <a:xfrm>
          <a:off x="0" y="0"/>
          <a:ext cx="0" cy="0"/>
          <a:chOff x="0" y="0"/>
          <a:chExt cx="0" cy="0"/>
        </a:xfrm>
      </p:grpSpPr>
      <p:sp>
        <p:nvSpPr>
          <p:cNvPr id="485" name="Google Shape;485;p7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Independence Day</a:t>
            </a:r>
            <a:endParaRPr b="1" sz="4020">
              <a:solidFill>
                <a:srgbClr val="FF0000"/>
              </a:solidFill>
            </a:endParaRPr>
          </a:p>
        </p:txBody>
      </p:sp>
      <p:sp>
        <p:nvSpPr>
          <p:cNvPr id="486" name="Google Shape;486;p78"/>
          <p:cNvSpPr txBox="1"/>
          <p:nvPr/>
        </p:nvSpPr>
        <p:spPr>
          <a:xfrm>
            <a:off x="263600" y="1137125"/>
            <a:ext cx="4578000" cy="32556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spAutoFit/>
          </a:bodyPr>
          <a:lstStyle/>
          <a:p>
            <a:pPr indent="0" lvl="0" marL="0" rtl="0" algn="l">
              <a:lnSpc>
                <a:spcPct val="100000"/>
              </a:lnSpc>
              <a:spcBef>
                <a:spcPts val="1500"/>
              </a:spcBef>
              <a:spcAft>
                <a:spcPts val="0"/>
              </a:spcAft>
              <a:buNone/>
            </a:pPr>
            <a:r>
              <a:rPr lang="en" sz="1100">
                <a:latin typeface="Lexend"/>
                <a:ea typeface="Lexend"/>
                <a:cs typeface="Lexend"/>
                <a:sym typeface="Lexend"/>
              </a:rPr>
              <a:t>Following Congress’s July 2 vote in favor of independence, </a:t>
            </a:r>
            <a:r>
              <a:rPr lang="en" sz="1100">
                <a:uFill>
                  <a:noFill/>
                </a:uFill>
                <a:latin typeface="Lexend"/>
                <a:ea typeface="Lexend"/>
                <a:cs typeface="Lexend"/>
                <a:sym typeface="Lexend"/>
                <a:hlinkClick r:id="rId3"/>
              </a:rPr>
              <a:t>John Adams wrote to his wife Abigail</a:t>
            </a:r>
            <a:r>
              <a:rPr lang="en" sz="1100">
                <a:latin typeface="Lexend"/>
                <a:ea typeface="Lexend"/>
                <a:cs typeface="Lexend"/>
                <a:sym typeface="Lexend"/>
              </a:rPr>
              <a:t>:</a:t>
            </a:r>
            <a:endParaRPr sz="1100">
              <a:latin typeface="Lexend"/>
              <a:ea typeface="Lexend"/>
              <a:cs typeface="Lexend"/>
              <a:sym typeface="Lexend"/>
            </a:endParaRPr>
          </a:p>
          <a:p>
            <a:pPr indent="0" lvl="0" marL="0" rtl="0" algn="l">
              <a:lnSpc>
                <a:spcPct val="175000"/>
              </a:lnSpc>
              <a:spcBef>
                <a:spcPts val="1500"/>
              </a:spcBef>
              <a:spcAft>
                <a:spcPts val="1500"/>
              </a:spcAft>
              <a:buNone/>
            </a:pPr>
            <a:r>
              <a:rPr i="1" lang="en" sz="1100">
                <a:latin typeface="Lexend"/>
                <a:ea typeface="Lexend"/>
                <a:cs typeface="Lexend"/>
                <a:sym typeface="Lexend"/>
              </a:rPr>
              <a:t>The Second Day of July 1776, will be the most memorable Epocha, in the History of America.—I am apt to believe that it will be celebrated, by succeeding Generations, as the great anniversary Festival. It ought to be commemorated, as the Day of Deliverance by solemn Acts of Devotion to God Almighty. It ought to be solemnized with Pomp and Parade, with Shews, Games, Sports, Guns, Bells, Bonfires and Illuminations from one End of this Continent to the other from this Time forward forever more.</a:t>
            </a:r>
            <a:endParaRPr i="1" sz="1100">
              <a:latin typeface="Lexend"/>
              <a:ea typeface="Lexend"/>
              <a:cs typeface="Lexend"/>
              <a:sym typeface="Lexend"/>
            </a:endParaRPr>
          </a:p>
        </p:txBody>
      </p:sp>
      <p:sp>
        <p:nvSpPr>
          <p:cNvPr id="487" name="Google Shape;487;p78"/>
          <p:cNvSpPr txBox="1"/>
          <p:nvPr/>
        </p:nvSpPr>
        <p:spPr>
          <a:xfrm>
            <a:off x="4979500" y="918050"/>
            <a:ext cx="4054800" cy="25377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Originally, John Adams thought that July 2nd would become the holiday</a:t>
            </a:r>
            <a:endParaRPr>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solidFill>
                  <a:srgbClr val="000000"/>
                </a:solidFill>
                <a:latin typeface="Lexend"/>
                <a:ea typeface="Lexend"/>
                <a:cs typeface="Lexend"/>
                <a:sym typeface="Lexend"/>
              </a:rPr>
              <a:t>On June 11, 1776, the Colonies’ Second Continental Congress met in Philadelphia and formed a committee, with Thomas Jefferson being the main author, whose purpose was writing a document that would formally sever their ties with Great Britain</a:t>
            </a:r>
            <a:endParaRPr>
              <a:solidFill>
                <a:srgbClr val="000000"/>
              </a:solidFill>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solidFill>
                  <a:srgbClr val="000000"/>
                </a:solidFill>
                <a:latin typeface="Lexend"/>
                <a:ea typeface="Lexend"/>
                <a:cs typeface="Lexend"/>
                <a:sym typeface="Lexend"/>
              </a:rPr>
              <a:t>After the delegates voted for independence on July 2, they worked together to make sure the wording of the document was just right. The final document was presented on July 4, 1776</a:t>
            </a:r>
            <a:endParaRPr>
              <a:solidFill>
                <a:srgbClr val="000000"/>
              </a:solidFill>
              <a:latin typeface="Lexend"/>
              <a:ea typeface="Lexend"/>
              <a:cs typeface="Lexend"/>
              <a:sym typeface="Lexend"/>
            </a:endParaRPr>
          </a:p>
          <a:p>
            <a:pPr indent="-317500" lvl="0" marL="457200" rtl="0" algn="l">
              <a:spcBef>
                <a:spcPts val="0"/>
              </a:spcBef>
              <a:spcAft>
                <a:spcPts val="0"/>
              </a:spcAft>
              <a:buClr>
                <a:srgbClr val="000000"/>
              </a:buClr>
              <a:buSzPts val="1400"/>
              <a:buFont typeface="Lexend"/>
              <a:buChar char="●"/>
            </a:pPr>
            <a:r>
              <a:rPr lang="en">
                <a:latin typeface="Lexend"/>
                <a:ea typeface="Lexend"/>
                <a:cs typeface="Lexend"/>
                <a:sym typeface="Lexend"/>
              </a:rPr>
              <a:t>Independence Day </a:t>
            </a:r>
            <a:r>
              <a:rPr lang="en">
                <a:solidFill>
                  <a:srgbClr val="000000"/>
                </a:solidFill>
                <a:latin typeface="Lexend"/>
                <a:ea typeface="Lexend"/>
                <a:cs typeface="Lexend"/>
                <a:sym typeface="Lexend"/>
              </a:rPr>
              <a:t>became a federal holiday in 1941</a:t>
            </a:r>
            <a:endParaRPr sz="1800">
              <a:latin typeface="Lexend"/>
              <a:ea typeface="Lexend"/>
              <a:cs typeface="Lexend"/>
              <a:sym typeface="Lexend"/>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8" name="Shape 138"/>
        <p:cNvGrpSpPr/>
        <p:nvPr/>
      </p:nvGrpSpPr>
      <p:grpSpPr>
        <a:xfrm>
          <a:off x="0" y="0"/>
          <a:ext cx="0" cy="0"/>
          <a:chOff x="0" y="0"/>
          <a:chExt cx="0" cy="0"/>
        </a:xfrm>
      </p:grpSpPr>
      <p:sp>
        <p:nvSpPr>
          <p:cNvPr id="139" name="Google Shape;139;p3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Labor Day</a:t>
            </a:r>
            <a:endParaRPr b="1" sz="4020">
              <a:solidFill>
                <a:srgbClr val="FF0000"/>
              </a:solidFill>
              <a:latin typeface="Lexend"/>
              <a:ea typeface="Lexend"/>
              <a:cs typeface="Lexend"/>
              <a:sym typeface="Lexend"/>
            </a:endParaRPr>
          </a:p>
        </p:txBody>
      </p:sp>
      <p:sp>
        <p:nvSpPr>
          <p:cNvPr id="140" name="Google Shape;140;p30"/>
          <p:cNvSpPr txBox="1"/>
          <p:nvPr/>
        </p:nvSpPr>
        <p:spPr>
          <a:xfrm>
            <a:off x="6551800" y="887925"/>
            <a:ext cx="25923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a:solidFill>
                  <a:schemeClr val="dk1"/>
                </a:solidFill>
                <a:latin typeface="Lexend"/>
                <a:ea typeface="Lexend"/>
                <a:cs typeface="Lexend"/>
                <a:sym typeface="Lexend"/>
              </a:rPr>
              <a:t>Click the video link below to watch a video about the history of labor in the United States.</a:t>
            </a:r>
            <a:endParaRPr>
              <a:solidFill>
                <a:schemeClr val="dk1"/>
              </a:solidFill>
              <a:latin typeface="Lexend"/>
              <a:ea typeface="Lexend"/>
              <a:cs typeface="Lexend"/>
              <a:sym typeface="Lexend"/>
            </a:endParaRPr>
          </a:p>
        </p:txBody>
      </p:sp>
      <p:sp>
        <p:nvSpPr>
          <p:cNvPr id="141" name="Google Shape;141;p30"/>
          <p:cNvSpPr txBox="1"/>
          <p:nvPr/>
        </p:nvSpPr>
        <p:spPr>
          <a:xfrm>
            <a:off x="6347950" y="1872325"/>
            <a:ext cx="3000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u="sng">
                <a:solidFill>
                  <a:schemeClr val="hlink"/>
                </a:solidFill>
                <a:latin typeface="Lexend"/>
                <a:ea typeface="Lexend"/>
                <a:cs typeface="Lexend"/>
                <a:sym typeface="Lexend"/>
                <a:hlinkClick r:id="rId3"/>
              </a:rPr>
              <a:t>https://safesha.re/4b7q</a:t>
            </a:r>
            <a:r>
              <a:rPr lang="en">
                <a:latin typeface="Lexend"/>
                <a:ea typeface="Lexend"/>
                <a:cs typeface="Lexend"/>
                <a:sym typeface="Lexend"/>
              </a:rPr>
              <a:t> </a:t>
            </a:r>
            <a:endParaRPr>
              <a:latin typeface="Lexend"/>
              <a:ea typeface="Lexend"/>
              <a:cs typeface="Lexend"/>
              <a:sym typeface="Lexend"/>
            </a:endParaRPr>
          </a:p>
        </p:txBody>
      </p:sp>
      <p:pic>
        <p:nvPicPr>
          <p:cNvPr id="142" name="Google Shape;142;p30"/>
          <p:cNvPicPr preferRelativeResize="0"/>
          <p:nvPr/>
        </p:nvPicPr>
        <p:blipFill>
          <a:blip r:embed="rId4">
            <a:alphaModFix/>
          </a:blip>
          <a:stretch>
            <a:fillRect/>
          </a:stretch>
        </p:blipFill>
        <p:spPr>
          <a:xfrm>
            <a:off x="2424850" y="887937"/>
            <a:ext cx="4070100" cy="2956587"/>
          </a:xfrm>
          <a:prstGeom prst="rect">
            <a:avLst/>
          </a:prstGeom>
          <a:noFill/>
          <a:ln>
            <a:noFill/>
          </a:ln>
        </p:spPr>
      </p:pic>
      <p:sp>
        <p:nvSpPr>
          <p:cNvPr id="143" name="Google Shape;143;p30"/>
          <p:cNvSpPr txBox="1"/>
          <p:nvPr/>
        </p:nvSpPr>
        <p:spPr>
          <a:xfrm>
            <a:off x="635100" y="3906175"/>
            <a:ext cx="7926600" cy="2677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1800">
              <a:solidFill>
                <a:schemeClr val="dk2"/>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3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latin typeface="Lexend"/>
                <a:ea typeface="Lexend"/>
                <a:cs typeface="Lexend"/>
                <a:sym typeface="Lexend"/>
              </a:rPr>
              <a:t>Labor Day</a:t>
            </a:r>
            <a:endParaRPr b="1" sz="4020">
              <a:solidFill>
                <a:srgbClr val="FF0000"/>
              </a:solidFill>
              <a:latin typeface="Lexend"/>
              <a:ea typeface="Lexend"/>
              <a:cs typeface="Lexend"/>
              <a:sym typeface="Lexend"/>
            </a:endParaRPr>
          </a:p>
        </p:txBody>
      </p:sp>
      <p:sp>
        <p:nvSpPr>
          <p:cNvPr id="149" name="Google Shape;149;p31"/>
          <p:cNvSpPr txBox="1"/>
          <p:nvPr/>
        </p:nvSpPr>
        <p:spPr>
          <a:xfrm>
            <a:off x="3946650" y="1033225"/>
            <a:ext cx="4540500" cy="3723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It was not uncommon to see young children at mills, factories, and mines in the early 1900s and before</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Before labor laws were established, children were often expected to work in dangerous factories and mines to help provide for their family</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Labor Day helps us remember how far we’ve come and reminds us about the importance of rules and regulations for the workplace</a:t>
            </a:r>
            <a:endParaRPr sz="1800">
              <a:solidFill>
                <a:schemeClr val="dk1"/>
              </a:solidFill>
              <a:latin typeface="Lexend"/>
              <a:ea typeface="Lexend"/>
              <a:cs typeface="Lexend"/>
              <a:sym typeface="Lexend"/>
            </a:endParaRPr>
          </a:p>
        </p:txBody>
      </p:sp>
      <p:pic>
        <p:nvPicPr>
          <p:cNvPr id="150" name="Google Shape;150;p31"/>
          <p:cNvPicPr preferRelativeResize="0"/>
          <p:nvPr/>
        </p:nvPicPr>
        <p:blipFill>
          <a:blip r:embed="rId3">
            <a:alphaModFix/>
          </a:blip>
          <a:stretch>
            <a:fillRect/>
          </a:stretch>
        </p:blipFill>
        <p:spPr>
          <a:xfrm>
            <a:off x="169575" y="1327575"/>
            <a:ext cx="3845907" cy="27937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p32"/>
          <p:cNvSpPr txBox="1"/>
          <p:nvPr>
            <p:ph type="title"/>
          </p:nvPr>
        </p:nvSpPr>
        <p:spPr>
          <a:xfrm>
            <a:off x="3116925" y="0"/>
            <a:ext cx="6079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Patriot Day</a:t>
            </a:r>
            <a:endParaRPr b="1" sz="4020">
              <a:solidFill>
                <a:srgbClr val="0000FF"/>
              </a:solidFill>
              <a:latin typeface="Lexend"/>
              <a:ea typeface="Lexend"/>
              <a:cs typeface="Lexend"/>
              <a:sym typeface="Lexend"/>
            </a:endParaRPr>
          </a:p>
        </p:txBody>
      </p:sp>
      <p:sp>
        <p:nvSpPr>
          <p:cNvPr id="156" name="Google Shape;156;p32"/>
          <p:cNvSpPr txBox="1"/>
          <p:nvPr/>
        </p:nvSpPr>
        <p:spPr>
          <a:xfrm>
            <a:off x="3755388" y="829200"/>
            <a:ext cx="46989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these images? What do you think is happening? What do you wonder?</a:t>
            </a:r>
            <a:endParaRPr sz="2200">
              <a:solidFill>
                <a:schemeClr val="dk1"/>
              </a:solidFill>
              <a:latin typeface="Lexend"/>
              <a:ea typeface="Lexend"/>
              <a:cs typeface="Lexend"/>
              <a:sym typeface="Lexend"/>
            </a:endParaRPr>
          </a:p>
        </p:txBody>
      </p:sp>
      <p:pic>
        <p:nvPicPr>
          <p:cNvPr id="157" name="Google Shape;157;p32"/>
          <p:cNvPicPr preferRelativeResize="0"/>
          <p:nvPr/>
        </p:nvPicPr>
        <p:blipFill>
          <a:blip r:embed="rId3">
            <a:alphaModFix/>
          </a:blip>
          <a:stretch>
            <a:fillRect/>
          </a:stretch>
        </p:blipFill>
        <p:spPr>
          <a:xfrm>
            <a:off x="186266" y="0"/>
            <a:ext cx="2893220" cy="5143502"/>
          </a:xfrm>
          <a:prstGeom prst="rect">
            <a:avLst/>
          </a:prstGeom>
          <a:noFill/>
          <a:ln>
            <a:noFill/>
          </a:ln>
        </p:spPr>
      </p:pic>
      <p:pic>
        <p:nvPicPr>
          <p:cNvPr id="158" name="Google Shape;158;p32"/>
          <p:cNvPicPr preferRelativeResize="0"/>
          <p:nvPr/>
        </p:nvPicPr>
        <p:blipFill>
          <a:blip r:embed="rId4">
            <a:alphaModFix/>
          </a:blip>
          <a:stretch>
            <a:fillRect/>
          </a:stretch>
        </p:blipFill>
        <p:spPr>
          <a:xfrm>
            <a:off x="3861696" y="2288500"/>
            <a:ext cx="4398226" cy="24739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sp>
        <p:nvSpPr>
          <p:cNvPr id="163" name="Google Shape;163;p33"/>
          <p:cNvSpPr txBox="1"/>
          <p:nvPr>
            <p:ph type="title"/>
          </p:nvPr>
        </p:nvSpPr>
        <p:spPr>
          <a:xfrm>
            <a:off x="2215075" y="94475"/>
            <a:ext cx="33696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latin typeface="Lexend"/>
                <a:ea typeface="Lexend"/>
                <a:cs typeface="Lexend"/>
                <a:sym typeface="Lexend"/>
              </a:rPr>
              <a:t>Patriot Day</a:t>
            </a:r>
            <a:endParaRPr b="1" sz="4020">
              <a:solidFill>
                <a:srgbClr val="0000FF"/>
              </a:solidFill>
              <a:latin typeface="Lexend"/>
              <a:ea typeface="Lexend"/>
              <a:cs typeface="Lexend"/>
              <a:sym typeface="Lexend"/>
            </a:endParaRPr>
          </a:p>
        </p:txBody>
      </p:sp>
      <p:pic>
        <p:nvPicPr>
          <p:cNvPr id="164" name="Google Shape;164;p33"/>
          <p:cNvPicPr preferRelativeResize="0"/>
          <p:nvPr/>
        </p:nvPicPr>
        <p:blipFill>
          <a:blip r:embed="rId3">
            <a:alphaModFix/>
          </a:blip>
          <a:stretch>
            <a:fillRect/>
          </a:stretch>
        </p:blipFill>
        <p:spPr>
          <a:xfrm>
            <a:off x="81023" y="94475"/>
            <a:ext cx="2312199" cy="4110600"/>
          </a:xfrm>
          <a:prstGeom prst="rect">
            <a:avLst/>
          </a:prstGeom>
          <a:noFill/>
          <a:ln>
            <a:noFill/>
          </a:ln>
        </p:spPr>
      </p:pic>
      <p:pic>
        <p:nvPicPr>
          <p:cNvPr id="165" name="Google Shape;165;p33"/>
          <p:cNvPicPr preferRelativeResize="0"/>
          <p:nvPr/>
        </p:nvPicPr>
        <p:blipFill>
          <a:blip r:embed="rId4">
            <a:alphaModFix/>
          </a:blip>
          <a:stretch>
            <a:fillRect/>
          </a:stretch>
        </p:blipFill>
        <p:spPr>
          <a:xfrm>
            <a:off x="5459574" y="0"/>
            <a:ext cx="3684427" cy="2072501"/>
          </a:xfrm>
          <a:prstGeom prst="rect">
            <a:avLst/>
          </a:prstGeom>
          <a:noFill/>
          <a:ln>
            <a:noFill/>
          </a:ln>
        </p:spPr>
      </p:pic>
      <p:sp>
        <p:nvSpPr>
          <p:cNvPr id="166" name="Google Shape;166;p33"/>
          <p:cNvSpPr txBox="1"/>
          <p:nvPr/>
        </p:nvSpPr>
        <p:spPr>
          <a:xfrm>
            <a:off x="2381950" y="1966800"/>
            <a:ext cx="3369600" cy="265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following images were taken after the events on September 11, 2001 in New York City, NY</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First responders rushed to the scene after two hijacked planes were flown into the Twin Towers of the World Trade Center </a:t>
            </a:r>
            <a:endParaRPr sz="1800">
              <a:solidFill>
                <a:schemeClr val="dk1"/>
              </a:solidFill>
              <a:latin typeface="Lexend"/>
              <a:ea typeface="Lexend"/>
              <a:cs typeface="Lexend"/>
              <a:sym typeface="Lexend"/>
            </a:endParaRPr>
          </a:p>
        </p:txBody>
      </p:sp>
      <p:sp>
        <p:nvSpPr>
          <p:cNvPr id="167" name="Google Shape;167;p33"/>
          <p:cNvSpPr txBox="1"/>
          <p:nvPr/>
        </p:nvSpPr>
        <p:spPr>
          <a:xfrm>
            <a:off x="5751550" y="2282000"/>
            <a:ext cx="3237000" cy="265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image on the left is of two women after the collapse of the South Tower</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dust from the collapsed buildings put anyone breathing it at risk because of the toxicity </a:t>
            </a:r>
            <a:endParaRPr sz="1800">
              <a:solidFill>
                <a:schemeClr val="dk1"/>
              </a:solidFill>
              <a:latin typeface="Lexend"/>
              <a:ea typeface="Lexend"/>
              <a:cs typeface="Lexend"/>
              <a:sym typeface="Lexend"/>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