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Lst>
  <p:sldSz cy="6858000" cx="12192000"/>
  <p:notesSz cx="6858000" cy="9144000"/>
  <p:embeddedFontLst>
    <p:embeddedFont>
      <p:font typeface="Open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8" roundtripDataSignature="AMtx7mhlFRd6CBKrqNPloz0gQJV7NgAtvQ=="/>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Terri Susan Fin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6BF4283-F44A-4253-A00D-D956E6C7812D}">
  <a:tblStyle styleId="{D6BF4283-F44A-4253-A00D-D956E6C7812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font" Target="fonts/OpenSans-bold.fntdata"/><Relationship Id="rId14" Type="http://schemas.openxmlformats.org/officeDocument/2006/relationships/font" Target="fonts/OpenSans-regular.fntdata"/><Relationship Id="rId17" Type="http://schemas.openxmlformats.org/officeDocument/2006/relationships/font" Target="fonts/OpenSans-boldItalic.fntdata"/><Relationship Id="rId16" Type="http://schemas.openxmlformats.org/officeDocument/2006/relationships/font" Target="fonts/Open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customschemas.google.com/relationships/presentationmetadata" Target="metadata"/><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8-21T15:47:59.254">
    <p:pos x="6000" y="0"/>
    <p:text>Steve, Slide Decks do not allow for suggested edits. The only changes that I made were:
1.  Put the Federalist Papers references in italics
2.  The "Separation of Powers" and "Checks and Balances" was originally one slide with smaller font.  I divided this single slide into two slides.
3.  There is a comment/concern on Slide 7 that requires your attention.</p:text>
    <p:extLst>
      <p:ext uri="{C676402C-5697-4E1C-873F-D02D1690AC5C}">
        <p15:threadingInfo timeZoneBias="0"/>
      </p:ext>
      <p:ext uri="http://customooxmlschemas.google.com/">
        <go:slidesCustomData xmlns:go="http://customooxmlschemas.google.com/" commentPostId="AAAA4VIot54"/>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5a012b7169_0_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 </a:t>
            </a:r>
            <a:endParaRPr/>
          </a:p>
        </p:txBody>
      </p:sp>
      <p:sp>
        <p:nvSpPr>
          <p:cNvPr id="82" name="Google Shape;82;g25a012b7169_0_9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25a012b7169_0_7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 </a:t>
            </a:r>
            <a:endParaRPr/>
          </a:p>
        </p:txBody>
      </p:sp>
      <p:sp>
        <p:nvSpPr>
          <p:cNvPr id="89" name="Google Shape;89;g25a012b7169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5a012b7169_0_7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 </a:t>
            </a:r>
            <a:endParaRPr/>
          </a:p>
        </p:txBody>
      </p:sp>
      <p:sp>
        <p:nvSpPr>
          <p:cNvPr id="96" name="Google Shape;96;g25a012b7169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e5cd59c61e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 </a:t>
            </a:r>
            <a:endParaRPr/>
          </a:p>
        </p:txBody>
      </p:sp>
      <p:sp>
        <p:nvSpPr>
          <p:cNvPr id="105" name="Google Shape;105;g1e5cd59c61e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25a012b7169_0_8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 </a:t>
            </a:r>
            <a:endParaRPr/>
          </a:p>
        </p:txBody>
      </p:sp>
      <p:sp>
        <p:nvSpPr>
          <p:cNvPr id="114" name="Google Shape;114;g25a012b7169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25a012b7169_0_8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12700" lvl="0" marL="355600" rtl="0" algn="l">
              <a:lnSpc>
                <a:spcPct val="115000"/>
              </a:lnSpc>
              <a:spcBef>
                <a:spcPts val="1200"/>
              </a:spcBef>
              <a:spcAft>
                <a:spcPts val="1200"/>
              </a:spcAft>
              <a:buSzPts val="1100"/>
              <a:buNone/>
            </a:pPr>
            <a:r>
              <a:rPr lang="en-GB">
                <a:solidFill>
                  <a:schemeClr val="dk1"/>
                </a:solidFill>
              </a:rPr>
              <a:t>Bill of Rights Institute. (n.d.). </a:t>
            </a:r>
            <a:r>
              <a:rPr i="1" lang="en-GB">
                <a:solidFill>
                  <a:schemeClr val="dk1"/>
                </a:solidFill>
              </a:rPr>
              <a:t>Background essay: “A glorious liberty document:” The U.S. Constitution and its principles</a:t>
            </a:r>
            <a:r>
              <a:rPr lang="en-GB">
                <a:solidFill>
                  <a:schemeClr val="dk1"/>
                </a:solidFill>
              </a:rPr>
              <a:t>. Bill of Rights Institute. https://billofrightsinstitute.org/essays/background-essay-a-glorious-liberty-document-the-u-s-constitution-and-its-principles</a:t>
            </a:r>
            <a:endParaRPr>
              <a:solidFill>
                <a:schemeClr val="dk1"/>
              </a:solidFill>
            </a:endParaRPr>
          </a:p>
        </p:txBody>
      </p:sp>
      <p:sp>
        <p:nvSpPr>
          <p:cNvPr id="123" name="Google Shape;123;g25a012b7169_0_8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7916"/>
              </a:lnSpc>
              <a:spcBef>
                <a:spcPts val="0"/>
              </a:spcBef>
              <a:spcAft>
                <a:spcPts val="0"/>
              </a:spcAft>
              <a:buNone/>
            </a:pPr>
            <a:r>
              <a:rPr lang="en-GB" sz="1000">
                <a:solidFill>
                  <a:schemeClr val="dk1"/>
                </a:solidFill>
                <a:latin typeface="Open Sans"/>
                <a:ea typeface="Open Sans"/>
                <a:cs typeface="Open Sans"/>
                <a:sym typeface="Open Sans"/>
                <a:extLst>
                  <a:ext uri="http://customooxmlschemas.google.com/">
                    <go:slidesCustomData xmlns:go="http://customooxmlschemas.google.com/" textRoundtripDataId="0"/>
                  </a:ext>
                </a:extLst>
              </a:rPr>
              <a:t>Kumar, V. S. (2009). Essential leadership skills for project managers. Paper presented at PMI® Global Congress 2009—North America, Orlando, FL. Newtown Square, PA: Project Management Institute.</a:t>
            </a:r>
            <a:endParaRPr/>
          </a:p>
        </p:txBody>
      </p:sp>
      <p:sp>
        <p:nvSpPr>
          <p:cNvPr id="129" name="Google Shape;129;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1" name="Google Shape;7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3" name="Google Shape;7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1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7" name="Google Shape;77;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5"/>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5"/>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6" name="Google Shape;26;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8" name="Google Shape;28;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6"/>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2" name="Google Shape;32;p6"/>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3" name="Google Shape;33;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4" name="Google Shape;34;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9" name="Google Shape;39;p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1" name="Google Shape;41;p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7" name="Google Shape;57;p1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8" name="Google Shape;58;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1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11"/>
          <p:cNvSpPr/>
          <p:nvPr>
            <p:ph idx="2" type="pic"/>
          </p:nvPr>
        </p:nvSpPr>
        <p:spPr>
          <a:xfrm>
            <a:off x="5183188" y="987425"/>
            <a:ext cx="6172200" cy="4873625"/>
          </a:xfrm>
          <a:prstGeom prst="rect">
            <a:avLst/>
          </a:prstGeom>
          <a:noFill/>
          <a:ln>
            <a:noFill/>
          </a:ln>
        </p:spPr>
      </p:sp>
      <p:sp>
        <p:nvSpPr>
          <p:cNvPr id="64" name="Google Shape;64;p1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5" name="Google Shape;6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comments" Target="../comments/comment1.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83" name="Shape 83"/>
        <p:cNvGrpSpPr/>
        <p:nvPr/>
      </p:nvGrpSpPr>
      <p:grpSpPr>
        <a:xfrm>
          <a:off x="0" y="0"/>
          <a:ext cx="0" cy="0"/>
          <a:chOff x="0" y="0"/>
          <a:chExt cx="0" cy="0"/>
        </a:xfrm>
      </p:grpSpPr>
      <p:sp>
        <p:nvSpPr>
          <p:cNvPr id="84" name="Google Shape;84;g25a012b7169_0_90"/>
          <p:cNvSpPr txBox="1"/>
          <p:nvPr/>
        </p:nvSpPr>
        <p:spPr>
          <a:xfrm>
            <a:off x="193525" y="1293250"/>
            <a:ext cx="7563000" cy="53931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2000"/>
              <a:t>The Founders’ understanding of human nature determined the kind of government they created. In </a:t>
            </a:r>
            <a:r>
              <a:rPr i="1" lang="en-GB" sz="2000"/>
              <a:t>Federalist No. 51</a:t>
            </a:r>
            <a:r>
              <a:rPr lang="en-GB" sz="2000"/>
              <a:t>, James Madison asked, “What is government itself, but the greatest of all reflections on human nature?” The Founders believed that humans were flawed but capable of virtue and must be allowed to govern themselves.  Government had to be limited and controlled by the people, or liberty would be lost.</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rPr lang="en-GB" sz="2000"/>
              <a:t>The U.S. Constitution defines the powers of the national government. Some powers are enumerated powers, or specifically listed. Others are implied powers or not explicitly listed. These are powers that relate to other powers and are therefore implied. For example, the power to raise and support an army for defense implicitly includes the power to raise an air force. The Founders wanted to strengthen the national government over what existed under the Articles of Confederation while </a:t>
            </a:r>
            <a:r>
              <a:rPr lang="en-GB" sz="2000"/>
              <a:t>limiting</a:t>
            </a:r>
            <a:r>
              <a:rPr lang="en-GB" sz="2000"/>
              <a:t> the powers of that government.</a:t>
            </a:r>
            <a:endParaRPr sz="2000"/>
          </a:p>
        </p:txBody>
      </p:sp>
      <p:sp>
        <p:nvSpPr>
          <p:cNvPr id="85" name="Google Shape;85;g25a012b7169_0_90"/>
          <p:cNvSpPr/>
          <p:nvPr/>
        </p:nvSpPr>
        <p:spPr>
          <a:xfrm>
            <a:off x="232200" y="226225"/>
            <a:ext cx="11727615" cy="894101"/>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6"/>
                </a:solidFill>
                <a:latin typeface="Lexend"/>
              </a:rPr>
              <a:t>Human Nature and Limited Government</a:t>
            </a:r>
          </a:p>
        </p:txBody>
      </p:sp>
      <p:pic>
        <p:nvPicPr>
          <p:cNvPr id="86" name="Google Shape;86;g25a012b7169_0_90"/>
          <p:cNvPicPr preferRelativeResize="0"/>
          <p:nvPr/>
        </p:nvPicPr>
        <p:blipFill>
          <a:blip r:embed="rId4">
            <a:alphaModFix/>
          </a:blip>
          <a:stretch>
            <a:fillRect/>
          </a:stretch>
        </p:blipFill>
        <p:spPr>
          <a:xfrm rot="569644">
            <a:off x="7656399" y="1963670"/>
            <a:ext cx="4493257" cy="449327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90" name="Shape 90"/>
        <p:cNvGrpSpPr/>
        <p:nvPr/>
      </p:nvGrpSpPr>
      <p:grpSpPr>
        <a:xfrm>
          <a:off x="0" y="0"/>
          <a:ext cx="0" cy="0"/>
          <a:chOff x="0" y="0"/>
          <a:chExt cx="0" cy="0"/>
        </a:xfrm>
      </p:grpSpPr>
      <p:sp>
        <p:nvSpPr>
          <p:cNvPr id="91" name="Google Shape;91;g25a012b7169_0_70"/>
          <p:cNvSpPr txBox="1"/>
          <p:nvPr/>
        </p:nvSpPr>
        <p:spPr>
          <a:xfrm>
            <a:off x="232200" y="870125"/>
            <a:ext cx="11727600" cy="55782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2000"/>
              <a:t>Based upon the Enlightenment ideas of John Locke, the Declaration of Independence asserted that just governments derive their powers from the consent of the governed and thus laid the basis for American self-government. This is the principle of popular sovereignty, which means that the people hold ultimate authority. The authority of the people themselves is the greatest limit on the power of the government. In </a:t>
            </a:r>
            <a:r>
              <a:rPr i="1" lang="en-GB" sz="2000"/>
              <a:t>Federalist No. 39</a:t>
            </a:r>
            <a:r>
              <a:rPr lang="en-GB" sz="2000"/>
              <a:t>, Madison defined a republic as a government that derives its powers from the people and is governed by representatives elected by the people to serve for a defined period.</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rPr lang="en-GB" sz="2000"/>
              <a:t>The republican principle of self-government guided the Founders in creating the new constitutional government. The Preamble begins, “We the People,” and lists the guiding principles of government. The Constitution also provides for defined terms of office, including two years for the House of Representatives, four years for the president, and six years for the Senate. The most republican feature of the Constitution is the predominance of the legislative branch, which is closest to the people.</a:t>
            </a:r>
            <a:endParaRPr sz="2000"/>
          </a:p>
        </p:txBody>
      </p:sp>
      <p:sp>
        <p:nvSpPr>
          <p:cNvPr id="92" name="Google Shape;92;g25a012b7169_0_70"/>
          <p:cNvSpPr/>
          <p:nvPr/>
        </p:nvSpPr>
        <p:spPr>
          <a:xfrm>
            <a:off x="232213" y="190500"/>
            <a:ext cx="11727573" cy="805099"/>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2"/>
                </a:solidFill>
                <a:latin typeface="Lexend"/>
              </a:rPr>
              <a:t>Republican Government and Popular Sovereignty</a:t>
            </a:r>
          </a:p>
        </p:txBody>
      </p:sp>
      <p:pic>
        <p:nvPicPr>
          <p:cNvPr id="93" name="Google Shape;93;g25a012b7169_0_70"/>
          <p:cNvPicPr preferRelativeResize="0"/>
          <p:nvPr/>
        </p:nvPicPr>
        <p:blipFill>
          <a:blip r:embed="rId3">
            <a:alphaModFix/>
          </a:blip>
          <a:stretch>
            <a:fillRect/>
          </a:stretch>
        </p:blipFill>
        <p:spPr>
          <a:xfrm rot="-542277">
            <a:off x="385567" y="4893053"/>
            <a:ext cx="2133764" cy="2120992"/>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97" name="Shape 97"/>
        <p:cNvGrpSpPr/>
        <p:nvPr/>
      </p:nvGrpSpPr>
      <p:grpSpPr>
        <a:xfrm>
          <a:off x="0" y="0"/>
          <a:ext cx="0" cy="0"/>
          <a:chOff x="0" y="0"/>
          <a:chExt cx="0" cy="0"/>
        </a:xfrm>
      </p:grpSpPr>
      <p:sp>
        <p:nvSpPr>
          <p:cNvPr id="98" name="Google Shape;98;g25a012b7169_0_75"/>
          <p:cNvSpPr txBox="1"/>
          <p:nvPr/>
        </p:nvSpPr>
        <p:spPr>
          <a:xfrm>
            <a:off x="232200" y="1155875"/>
            <a:ext cx="11727600" cy="47112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1800"/>
              <a:t>The Founders trusted the people and their representatives in the new government but created additional tools to prevent government from amassing too much power. Madison made it clear in </a:t>
            </a:r>
            <a:r>
              <a:rPr i="1" lang="en-GB" sz="1800"/>
              <a:t>Federalist No. 48 </a:t>
            </a:r>
            <a:r>
              <a:rPr lang="en-GB" sz="1800"/>
              <a:t>that the people cannot rely on mere “parchment barriers,” limits written on paper, to control government. Government is most effectively limited through well-founded institutions. The Founders chose to divide power as the best way to avoid tyranny and to ensure the rights of the people are protected. The U.S. Constitution contains many examples of the separation of powers. Each division of government exercises distinct powers to carry out its functions and to prevent the accumulation of power. Congress is divided into two houses (bicameralism)—a House of Representatives and a Senate. The national government is divided into three branches with different powers and functions to prevent any branch from becoming too powerful. Legislatures make laws, an executive enforces laws, and the judiciary interprets laws. Some constitutional examples include Congress’s power to declare war, the president’s power to make treaties, and the courts’ power to rule legal disputes. The government is also divided into different levels—national, state, and local—to separate power and limit government. This principle of different levels of government having their respective powers is called federalism.</a:t>
            </a:r>
            <a:endParaRPr sz="1800"/>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9" name="Google Shape;99;g25a012b7169_0_75"/>
          <p:cNvSpPr/>
          <p:nvPr/>
        </p:nvSpPr>
        <p:spPr>
          <a:xfrm>
            <a:off x="3332270" y="214300"/>
            <a:ext cx="5527459" cy="877275"/>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5"/>
                </a:solidFill>
                <a:latin typeface="Lexend"/>
              </a:rPr>
              <a:t>Separation of Powers</a:t>
            </a:r>
          </a:p>
        </p:txBody>
      </p:sp>
      <p:grpSp>
        <p:nvGrpSpPr>
          <p:cNvPr id="100" name="Google Shape;100;g25a012b7169_0_75"/>
          <p:cNvGrpSpPr/>
          <p:nvPr/>
        </p:nvGrpSpPr>
        <p:grpSpPr>
          <a:xfrm rot="511336">
            <a:off x="9588534" y="4635716"/>
            <a:ext cx="2286257" cy="2296454"/>
            <a:chOff x="9618045" y="4585721"/>
            <a:chExt cx="2286161" cy="2296357"/>
          </a:xfrm>
        </p:grpSpPr>
        <p:sp>
          <p:nvSpPr>
            <p:cNvPr id="101" name="Google Shape;101;g25a012b7169_0_75"/>
            <p:cNvSpPr/>
            <p:nvPr/>
          </p:nvSpPr>
          <p:spPr>
            <a:xfrm>
              <a:off x="9698975" y="4663638"/>
              <a:ext cx="2124300" cy="2140500"/>
            </a:xfrm>
            <a:prstGeom prst="ellipse">
              <a:avLst/>
            </a:prstGeom>
            <a:solidFill>
              <a:schemeClr val="lt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2" name="Google Shape;102;g25a012b7169_0_75"/>
            <p:cNvPicPr preferRelativeResize="0"/>
            <p:nvPr/>
          </p:nvPicPr>
          <p:blipFill>
            <a:blip r:embed="rId3">
              <a:alphaModFix/>
            </a:blip>
            <a:stretch>
              <a:fillRect/>
            </a:stretch>
          </p:blipFill>
          <p:spPr>
            <a:xfrm rot="-3">
              <a:off x="9618045" y="4585723"/>
              <a:ext cx="2286161" cy="2296355"/>
            </a:xfrm>
            <a:prstGeom prst="rect">
              <a:avLst/>
            </a:prstGeom>
            <a:noFill/>
            <a:ln>
              <a:noFill/>
            </a:ln>
          </p:spPr>
        </p:pic>
      </p:gr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06" name="Shape 106"/>
        <p:cNvGrpSpPr/>
        <p:nvPr/>
      </p:nvGrpSpPr>
      <p:grpSpPr>
        <a:xfrm>
          <a:off x="0" y="0"/>
          <a:ext cx="0" cy="0"/>
          <a:chOff x="0" y="0"/>
          <a:chExt cx="0" cy="0"/>
        </a:xfrm>
      </p:grpSpPr>
      <p:sp>
        <p:nvSpPr>
          <p:cNvPr id="107" name="Google Shape;107;g1e5cd59c61e_1_0"/>
          <p:cNvSpPr txBox="1"/>
          <p:nvPr/>
        </p:nvSpPr>
        <p:spPr>
          <a:xfrm>
            <a:off x="232200" y="1155875"/>
            <a:ext cx="11727600" cy="47112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1800"/>
              <a:t>Another central device limiting the power of the national government is the provision for the three branches to check and balance each other’s powers. The Constitution contains many such examples of checks and balances. Congress may pass a law, but the president has to sign or veto it. The president can make treaties, but the Senate has to ratify them. The Supreme Court can review a congressional law or an executive order. Another example is that the House can impeach a president and the Senate can remove a president from office if found guilty in a trial presided over by the chief justice of the Supreme Court. There are numerous other examples that would make a very long list.</a:t>
            </a:r>
            <a:endParaRPr sz="1800"/>
          </a:p>
        </p:txBody>
      </p:sp>
      <p:sp>
        <p:nvSpPr>
          <p:cNvPr id="108" name="Google Shape;108;g1e5cd59c61e_1_0"/>
          <p:cNvSpPr/>
          <p:nvPr/>
        </p:nvSpPr>
        <p:spPr>
          <a:xfrm>
            <a:off x="3369073" y="214300"/>
            <a:ext cx="5453853" cy="663932"/>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5"/>
                </a:solidFill>
                <a:latin typeface="Lexend"/>
              </a:rPr>
              <a:t>Checks and Balances</a:t>
            </a:r>
          </a:p>
        </p:txBody>
      </p:sp>
      <p:grpSp>
        <p:nvGrpSpPr>
          <p:cNvPr id="109" name="Google Shape;109;g1e5cd59c61e_1_0"/>
          <p:cNvGrpSpPr/>
          <p:nvPr/>
        </p:nvGrpSpPr>
        <p:grpSpPr>
          <a:xfrm rot="511336">
            <a:off x="9618159" y="4586316"/>
            <a:ext cx="2286257" cy="2296454"/>
            <a:chOff x="9618045" y="4585721"/>
            <a:chExt cx="2286161" cy="2296357"/>
          </a:xfrm>
        </p:grpSpPr>
        <p:sp>
          <p:nvSpPr>
            <p:cNvPr id="110" name="Google Shape;110;g1e5cd59c61e_1_0"/>
            <p:cNvSpPr/>
            <p:nvPr/>
          </p:nvSpPr>
          <p:spPr>
            <a:xfrm>
              <a:off x="9698975" y="4663638"/>
              <a:ext cx="2124300" cy="2140500"/>
            </a:xfrm>
            <a:prstGeom prst="ellipse">
              <a:avLst/>
            </a:prstGeom>
            <a:solidFill>
              <a:schemeClr val="lt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1" name="Google Shape;111;g1e5cd59c61e_1_0"/>
            <p:cNvPicPr preferRelativeResize="0"/>
            <p:nvPr/>
          </p:nvPicPr>
          <p:blipFill>
            <a:blip r:embed="rId3">
              <a:alphaModFix/>
            </a:blip>
            <a:stretch>
              <a:fillRect/>
            </a:stretch>
          </p:blipFill>
          <p:spPr>
            <a:xfrm rot="-3">
              <a:off x="9618045" y="4585723"/>
              <a:ext cx="2286161" cy="2296355"/>
            </a:xfrm>
            <a:prstGeom prst="rect">
              <a:avLst/>
            </a:prstGeom>
            <a:noFill/>
            <a:ln>
              <a:noFill/>
            </a:ln>
          </p:spPr>
        </p:pic>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15" name="Shape 115"/>
        <p:cNvGrpSpPr/>
        <p:nvPr/>
      </p:nvGrpSpPr>
      <p:grpSpPr>
        <a:xfrm>
          <a:off x="0" y="0"/>
          <a:ext cx="0" cy="0"/>
          <a:chOff x="0" y="0"/>
          <a:chExt cx="0" cy="0"/>
        </a:xfrm>
      </p:grpSpPr>
      <p:sp>
        <p:nvSpPr>
          <p:cNvPr id="116" name="Google Shape;116;g25a012b7169_0_80"/>
          <p:cNvSpPr txBox="1"/>
          <p:nvPr/>
        </p:nvSpPr>
        <p:spPr>
          <a:xfrm>
            <a:off x="232200" y="1340875"/>
            <a:ext cx="11727600" cy="48960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2000"/>
              <a:t>[the] American constitutional government is rooted in the ideas of limited government, popular sovereignty, separation of powers, checks and balances, and federalism. These ideas protect the liberties of the people and their right to govern themselves. The Constitution contains words and principles that have the flexibility to respond to centuries of social, economic, and technological change. While the text of the Constitution has words that should be adhered to closely, they are hardly etched in marble. Besides the amendment process that offers a constitutional means of change over time, the American people and their representatives breathe life into the meaning of their Founding documents. They have done so for more than two centuries, through civil dialogue, debate, and deliberation, to reason through the often contested meaning of the Constitution.</a:t>
            </a:r>
            <a:endParaRPr sz="2000"/>
          </a:p>
        </p:txBody>
      </p:sp>
      <p:pic>
        <p:nvPicPr>
          <p:cNvPr id="117" name="Google Shape;117;g25a012b7169_0_80"/>
          <p:cNvPicPr preferRelativeResize="0"/>
          <p:nvPr/>
        </p:nvPicPr>
        <p:blipFill rotWithShape="1">
          <a:blip r:embed="rId3">
            <a:alphaModFix/>
          </a:blip>
          <a:srcRect b="0" l="19599" r="19720" t="0"/>
          <a:stretch/>
        </p:blipFill>
        <p:spPr>
          <a:xfrm rot="581201">
            <a:off x="4721248" y="4260324"/>
            <a:ext cx="2624503" cy="2425779"/>
          </a:xfrm>
          <a:prstGeom prst="rect">
            <a:avLst/>
          </a:prstGeom>
          <a:noFill/>
          <a:ln>
            <a:noFill/>
          </a:ln>
          <a:effectLst>
            <a:outerShdw blurRad="57150" rotWithShape="0" algn="bl" dir="5400000" dist="19050">
              <a:srgbClr val="000000">
                <a:alpha val="50000"/>
              </a:srgbClr>
            </a:outerShdw>
          </a:effectLst>
        </p:spPr>
      </p:pic>
      <p:pic>
        <p:nvPicPr>
          <p:cNvPr id="118" name="Google Shape;118;g25a012b7169_0_80"/>
          <p:cNvPicPr preferRelativeResize="0"/>
          <p:nvPr/>
        </p:nvPicPr>
        <p:blipFill rotWithShape="1">
          <a:blip r:embed="rId4">
            <a:alphaModFix/>
          </a:blip>
          <a:srcRect b="10849" l="8098" r="7896" t="10589"/>
          <a:stretch/>
        </p:blipFill>
        <p:spPr>
          <a:xfrm rot="238886">
            <a:off x="9573350" y="4222356"/>
            <a:ext cx="2659373" cy="2487066"/>
          </a:xfrm>
          <a:prstGeom prst="rect">
            <a:avLst/>
          </a:prstGeom>
          <a:noFill/>
          <a:ln>
            <a:noFill/>
          </a:ln>
          <a:effectLst>
            <a:outerShdw blurRad="57150" rotWithShape="0" algn="bl" dir="5400000" dist="19050">
              <a:srgbClr val="000000">
                <a:alpha val="50000"/>
              </a:srgbClr>
            </a:outerShdw>
          </a:effectLst>
        </p:spPr>
      </p:pic>
      <p:pic>
        <p:nvPicPr>
          <p:cNvPr id="119" name="Google Shape;119;g25a012b7169_0_80"/>
          <p:cNvPicPr preferRelativeResize="0"/>
          <p:nvPr/>
        </p:nvPicPr>
        <p:blipFill rotWithShape="1">
          <a:blip r:embed="rId5">
            <a:alphaModFix/>
          </a:blip>
          <a:srcRect b="7001" l="19513" r="19997" t="7198"/>
          <a:stretch/>
        </p:blipFill>
        <p:spPr>
          <a:xfrm rot="-329161">
            <a:off x="-112500" y="4368687"/>
            <a:ext cx="1772150" cy="2513850"/>
          </a:xfrm>
          <a:prstGeom prst="rect">
            <a:avLst/>
          </a:prstGeom>
          <a:noFill/>
          <a:ln>
            <a:noFill/>
          </a:ln>
        </p:spPr>
      </p:pic>
      <p:sp>
        <p:nvSpPr>
          <p:cNvPr id="120" name="Google Shape;120;g25a012b7169_0_80"/>
          <p:cNvSpPr/>
          <p:nvPr/>
        </p:nvSpPr>
        <p:spPr>
          <a:xfrm>
            <a:off x="2609370" y="214300"/>
            <a:ext cx="6973260" cy="691374"/>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5"/>
                </a:solidFill>
                <a:latin typeface="Lexend"/>
              </a:rPr>
              <a:t>Constitutional Government</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24" name="Shape 124"/>
        <p:cNvGrpSpPr/>
        <p:nvPr/>
      </p:nvGrpSpPr>
      <p:grpSpPr>
        <a:xfrm>
          <a:off x="0" y="0"/>
          <a:ext cx="0" cy="0"/>
          <a:chOff x="0" y="0"/>
          <a:chExt cx="0" cy="0"/>
        </a:xfrm>
      </p:grpSpPr>
      <p:sp>
        <p:nvSpPr>
          <p:cNvPr id="125" name="Google Shape;125;g25a012b7169_0_85"/>
          <p:cNvSpPr txBox="1"/>
          <p:nvPr/>
        </p:nvSpPr>
        <p:spPr>
          <a:xfrm>
            <a:off x="232200" y="869025"/>
            <a:ext cx="11727600" cy="5856900"/>
          </a:xfrm>
          <a:prstGeom prst="rect">
            <a:avLst/>
          </a:prstGeom>
          <a:solidFill>
            <a:srgbClr val="D9D2E9"/>
          </a:solidFill>
          <a:ln cap="flat" cmpd="sng" w="9525">
            <a:solidFill>
              <a:srgbClr val="000000"/>
            </a:solidFill>
            <a:prstDash val="lgDashDot"/>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GB" sz="1600"/>
              <a:t>The</a:t>
            </a:r>
            <a:r>
              <a:rPr lang="en-GB" sz="1600"/>
              <a:t> division of power among different levels of government is called federalism. As Madison described in </a:t>
            </a:r>
            <a:r>
              <a:rPr i="1" lang="en-GB" sz="1600"/>
              <a:t>Federalist No. 39</a:t>
            </a:r>
            <a:r>
              <a:rPr lang="en-GB" sz="1600"/>
              <a:t>, the Constitution is a mixture of the national and the federal principles. In other words, sometimes the national government has exclusive power, and at other times, the national government shares power with the states. Some examples of federalism from the Constitution include the ratification process for the document itself. The people and their representatives had to decide whether to ratify, or approve, the Constitution in popular ratifying [approving] conventions in the states. The amendment process includes ratification by three-quarters of state legislatures or state conventions. Structuring these processes through the states ensures that approval of and changes to the national government are balanced among the states. Similarly, the Senate equally comprises two senators per state, who were originally elected by state legislatures. The Electoral College gives the states a voice in presidential elections through electors the states choose. These provisions also ensure that though the federal government is supreme, the states have a meaningful role in the system.</a:t>
            </a:r>
            <a:endParaRPr sz="1600"/>
          </a:p>
          <a:p>
            <a:pPr indent="0" lvl="0" marL="0" rtl="0" algn="l">
              <a:spcBef>
                <a:spcPts val="0"/>
              </a:spcBef>
              <a:spcAft>
                <a:spcPts val="0"/>
              </a:spcAft>
              <a:buClr>
                <a:schemeClr val="dk1"/>
              </a:buClr>
              <a:buSzPts val="1100"/>
              <a:buFont typeface="Arial"/>
              <a:buNone/>
            </a:pPr>
            <a:r>
              <a:t/>
            </a:r>
            <a:endParaRPr sz="1600"/>
          </a:p>
          <a:p>
            <a:pPr indent="0" lvl="0" marL="0" rtl="0" algn="l">
              <a:spcBef>
                <a:spcPts val="0"/>
              </a:spcBef>
              <a:spcAft>
                <a:spcPts val="0"/>
              </a:spcAft>
              <a:buNone/>
            </a:pPr>
            <a:r>
              <a:rPr lang="en-GB" sz="1600"/>
              <a:t>In the American federal system, both the national and state governments have sovereignty. In general, the national government is sovereign over national matters, such as national defense, foreign trade, and immigration, while states are sovereign over local matters, including basic rules of public order. As Madison noted in </a:t>
            </a:r>
            <a:r>
              <a:rPr i="1" lang="en-GB" sz="1600"/>
              <a:t>Federalist No. 45</a:t>
            </a:r>
            <a:r>
              <a:rPr lang="en-GB" sz="1600"/>
              <a:t>, “The powers delegated by the proposed Constitution to the federal government are few and defined. Those which are to remain in the State governments are numerous and indefinite.” In the federal system, the ultimate power to make decisions for the entire nation rests exclusively with the national government, which, when operating under its proper jurisdiction,is supreme in its enumerated powers. Article VI of the Constitution states that the Constitution, all national laws, and all treaties are the supreme law of the land. More generally, the Constitution empowers the national government to govern for the entire nation. It makes the laws for the country. It makes decisions related to war and peace and conducts relations with foreign nations. It regulates trade between the states and settles disputes among them.</a:t>
            </a:r>
            <a:endParaRPr sz="1600"/>
          </a:p>
        </p:txBody>
      </p:sp>
      <p:sp>
        <p:nvSpPr>
          <p:cNvPr id="126" name="Google Shape;126;g25a012b7169_0_85"/>
          <p:cNvSpPr/>
          <p:nvPr/>
        </p:nvSpPr>
        <p:spPr>
          <a:xfrm>
            <a:off x="4706613" y="214300"/>
            <a:ext cx="2778773" cy="691374"/>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chemeClr val="accent5"/>
                </a:solidFill>
                <a:latin typeface="Lexend"/>
              </a:rPr>
              <a:t>Federalism</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9CB9C"/>
        </a:solidFill>
      </p:bgPr>
    </p:bg>
    <p:spTree>
      <p:nvGrpSpPr>
        <p:cNvPr id="130" name="Shape 130"/>
        <p:cNvGrpSpPr/>
        <p:nvPr/>
      </p:nvGrpSpPr>
      <p:grpSpPr>
        <a:xfrm>
          <a:off x="0" y="0"/>
          <a:ext cx="0" cy="0"/>
          <a:chOff x="0" y="0"/>
          <a:chExt cx="0" cy="0"/>
        </a:xfrm>
      </p:grpSpPr>
      <p:sp>
        <p:nvSpPr>
          <p:cNvPr id="131" name="Google Shape;131;p1"/>
          <p:cNvSpPr/>
          <p:nvPr/>
        </p:nvSpPr>
        <p:spPr>
          <a:xfrm>
            <a:off x="79794" y="176217"/>
            <a:ext cx="9258925" cy="918795"/>
          </a:xfrm>
          <a:prstGeom prst="rect">
            <a:avLst/>
          </a:prstGeom>
        </p:spPr>
        <p:txBody>
          <a:bodyPr>
            <a:prstTxWarp prst="textPlain"/>
          </a:bodyPr>
          <a:lstStyle/>
          <a:p>
            <a:pPr lvl="0" algn="ctr"/>
            <a:r>
              <a:rPr b="0" i="0">
                <a:ln cap="flat" cmpd="sng" w="9525">
                  <a:solidFill>
                    <a:schemeClr val="dk2"/>
                  </a:solidFill>
                  <a:prstDash val="solid"/>
                  <a:round/>
                  <a:headEnd len="sm" w="sm" type="none"/>
                  <a:tailEnd len="sm" w="sm" type="none"/>
                </a:ln>
                <a:solidFill>
                  <a:srgbClr val="741B47"/>
                </a:solidFill>
                <a:latin typeface="Lexend;500"/>
              </a:rPr>
              <a:t>Attributes of Leaders</a:t>
            </a:r>
          </a:p>
        </p:txBody>
      </p:sp>
      <p:graphicFrame>
        <p:nvGraphicFramePr>
          <p:cNvPr id="132" name="Google Shape;132;p1"/>
          <p:cNvGraphicFramePr/>
          <p:nvPr/>
        </p:nvGraphicFramePr>
        <p:xfrm>
          <a:off x="71475" y="1198655"/>
          <a:ext cx="3000000" cy="3000000"/>
        </p:xfrm>
        <a:graphic>
          <a:graphicData uri="http://schemas.openxmlformats.org/drawingml/2006/table">
            <a:tbl>
              <a:tblPr>
                <a:noFill/>
                <a:tableStyleId>{D6BF4283-F44A-4253-A00D-D956E6C7812D}</a:tableStyleId>
              </a:tblPr>
              <a:tblGrid>
                <a:gridCol w="3221050"/>
                <a:gridCol w="4258775"/>
                <a:gridCol w="4569250"/>
              </a:tblGrid>
              <a:tr h="378000">
                <a:tc>
                  <a:txBody>
                    <a:bodyPr/>
                    <a:lstStyle/>
                    <a:p>
                      <a:pPr indent="0" lvl="0" marL="0" rtl="0" algn="l">
                        <a:spcBef>
                          <a:spcPts val="0"/>
                        </a:spcBef>
                        <a:spcAft>
                          <a:spcPts val="0"/>
                        </a:spcAft>
                        <a:buNone/>
                      </a:pPr>
                      <a:r>
                        <a:rPr b="1" lang="en-GB"/>
                        <a:t>Attributes</a:t>
                      </a:r>
                      <a:endParaRPr b="1"/>
                    </a:p>
                  </a:txBody>
                  <a:tcPr marT="91425" marB="91425" marR="91425" marL="91425" anchor="ctr">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D9D2E9"/>
                    </a:solidFill>
                  </a:tcPr>
                </a:tc>
                <a:tc>
                  <a:txBody>
                    <a:bodyPr/>
                    <a:lstStyle/>
                    <a:p>
                      <a:pPr indent="0" lvl="0" marL="0" rtl="0" algn="l">
                        <a:spcBef>
                          <a:spcPts val="0"/>
                        </a:spcBef>
                        <a:spcAft>
                          <a:spcPts val="0"/>
                        </a:spcAft>
                        <a:buNone/>
                      </a:pPr>
                      <a:r>
                        <a:rPr b="1" lang="en-GB"/>
                        <a:t>Transformational</a:t>
                      </a:r>
                      <a:endParaRPr b="1"/>
                    </a:p>
                  </a:txBody>
                  <a:tcPr marT="91425" marB="91425" marR="91425" marL="91425" anchor="ctr">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D9D2E9"/>
                    </a:solidFill>
                  </a:tcPr>
                </a:tc>
                <a:tc>
                  <a:txBody>
                    <a:bodyPr/>
                    <a:lstStyle/>
                    <a:p>
                      <a:pPr indent="0" lvl="0" marL="0" rtl="0" algn="l">
                        <a:spcBef>
                          <a:spcPts val="0"/>
                        </a:spcBef>
                        <a:spcAft>
                          <a:spcPts val="0"/>
                        </a:spcAft>
                        <a:buNone/>
                      </a:pPr>
                      <a:r>
                        <a:rPr b="1" lang="en-GB"/>
                        <a:t>Transactional</a:t>
                      </a:r>
                      <a:endParaRPr b="1"/>
                    </a:p>
                  </a:txBody>
                  <a:tcPr marT="91425" marB="91425" marR="91425" marL="91425" anchor="ctr">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D9D2E9"/>
                    </a:solidFill>
                  </a:tcPr>
                </a:tc>
              </a:tr>
              <a:tr h="348925">
                <a:tc>
                  <a:txBody>
                    <a:bodyPr/>
                    <a:lstStyle/>
                    <a:p>
                      <a:pPr indent="0" lvl="0" marL="0" rtl="0" algn="l">
                        <a:spcBef>
                          <a:spcPts val="0"/>
                        </a:spcBef>
                        <a:spcAft>
                          <a:spcPts val="0"/>
                        </a:spcAft>
                        <a:buNone/>
                      </a:pPr>
                      <a:r>
                        <a:rPr b="1" lang="en-GB" sz="1200"/>
                        <a:t>Vision</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Vision-driven, proactive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Task-driven, reactive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Good Communication Skills</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Communicate, inspire, instruct, and inform</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Traditional modes, reactionary, team not fully informed of big picture.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Ability to inspire Trust</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Honest and trustworthiness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Team members not willing to risk careers to support the vision.</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Ability to Empower</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Make team member feel capable, build up, develop team members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Focus on work rather than the team, not focused on team member development</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Energy and Action Orientation</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High levels of personal energy and enthusiasm</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Lackluster, enthusiasm, just another job, another challenge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Emotional </a:t>
                      </a:r>
                      <a:r>
                        <a:rPr b="1" lang="en-GB" sz="1200"/>
                        <a:t>Expressiveness</a:t>
                      </a:r>
                      <a:r>
                        <a:rPr b="1" lang="en-GB" sz="1200"/>
                        <a:t> and Warmth</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Express feelings openly, emotions are controlled, positive, and informative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Team members not fully informed of their individual importance, concerned with outbursts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348925">
                <a:tc>
                  <a:txBody>
                    <a:bodyPr/>
                    <a:lstStyle/>
                    <a:p>
                      <a:pPr indent="0" lvl="0" marL="0" rtl="0" algn="l">
                        <a:spcBef>
                          <a:spcPts val="0"/>
                        </a:spcBef>
                        <a:spcAft>
                          <a:spcPts val="0"/>
                        </a:spcAft>
                        <a:buNone/>
                      </a:pPr>
                      <a:r>
                        <a:rPr b="1" lang="en-GB" sz="1200"/>
                        <a:t>Willingness to take Personal Risks</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Not risk-averse, lead by example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Risk-averse, lead by example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Use of Unconventional Strategies</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Think outside of the box, creative decision making processes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Tend to think inside the box, traditional decision-making processes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Self-Promoting Personality</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Not shy or modest, actively involved in politics, use influence</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Tend to avoid limelight and politics, not effective using influence, reticent</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r h="529600">
                <a:tc>
                  <a:txBody>
                    <a:bodyPr/>
                    <a:lstStyle/>
                    <a:p>
                      <a:pPr indent="0" lvl="0" marL="0" rtl="0" algn="l">
                        <a:spcBef>
                          <a:spcPts val="0"/>
                        </a:spcBef>
                        <a:spcAft>
                          <a:spcPts val="0"/>
                        </a:spcAft>
                        <a:buNone/>
                      </a:pPr>
                      <a:r>
                        <a:rPr b="1" lang="en-GB" sz="1200"/>
                        <a:t>Capable</a:t>
                      </a:r>
                      <a:r>
                        <a:rPr b="1" lang="en-GB" sz="1200"/>
                        <a:t> in Crisis</a:t>
                      </a:r>
                      <a:endParaRPr b="1"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rgbClr val="EAD1DC"/>
                    </a:solidFill>
                  </a:tcPr>
                </a:tc>
                <a:tc>
                  <a:txBody>
                    <a:bodyPr/>
                    <a:lstStyle/>
                    <a:p>
                      <a:pPr indent="0" lvl="0" marL="0" rtl="0" algn="l">
                        <a:spcBef>
                          <a:spcPts val="0"/>
                        </a:spcBef>
                        <a:spcAft>
                          <a:spcPts val="0"/>
                        </a:spcAft>
                        <a:buNone/>
                      </a:pPr>
                      <a:r>
                        <a:rPr lang="en-GB" sz="1200"/>
                        <a:t>Cool in crisis, positive approach, problems are just challenges and opportunities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c>
                  <a:txBody>
                    <a:bodyPr/>
                    <a:lstStyle/>
                    <a:p>
                      <a:pPr indent="0" lvl="0" marL="0" rtl="0" algn="l">
                        <a:spcBef>
                          <a:spcPts val="0"/>
                        </a:spcBef>
                        <a:spcAft>
                          <a:spcPts val="0"/>
                        </a:spcAft>
                        <a:buNone/>
                      </a:pPr>
                      <a:r>
                        <a:rPr lang="en-GB" sz="1200"/>
                        <a:t>Crisis breeds chaos, reactionary management, problems are problems and are threats.</a:t>
                      </a:r>
                      <a:endParaRPr sz="1200"/>
                    </a:p>
                  </a:txBody>
                  <a:tcPr marT="91425" marB="91425" marR="91425" marL="91425">
                    <a:lnL cap="flat" cmpd="sng" w="28575">
                      <a:solidFill>
                        <a:srgbClr val="9E9E9E"/>
                      </a:solidFill>
                      <a:prstDash val="solid"/>
                      <a:round/>
                      <a:headEnd len="sm" w="sm" type="none"/>
                      <a:tailEnd len="sm" w="sm" type="none"/>
                    </a:lnL>
                    <a:lnR cap="flat" cmpd="sng" w="28575">
                      <a:solidFill>
                        <a:srgbClr val="9E9E9E"/>
                      </a:solidFill>
                      <a:prstDash val="solid"/>
                      <a:round/>
                      <a:headEnd len="sm" w="sm" type="none"/>
                      <a:tailEnd len="sm" w="sm" type="none"/>
                    </a:lnR>
                    <a:lnT cap="flat" cmpd="sng" w="28575">
                      <a:solidFill>
                        <a:srgbClr val="9E9E9E"/>
                      </a:solidFill>
                      <a:prstDash val="solid"/>
                      <a:round/>
                      <a:headEnd len="sm" w="sm" type="none"/>
                      <a:tailEnd len="sm" w="sm" type="none"/>
                    </a:lnT>
                    <a:lnB cap="flat" cmpd="sng" w="28575">
                      <a:solidFill>
                        <a:srgbClr val="9E9E9E"/>
                      </a:solidFill>
                      <a:prstDash val="solid"/>
                      <a:round/>
                      <a:headEnd len="sm" w="sm" type="none"/>
                      <a:tailEnd len="sm" w="sm" type="none"/>
                    </a:lnB>
                    <a:solidFill>
                      <a:schemeClr val="lt1"/>
                    </a:solidFill>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2023-07-18T02:15:38Z</dcterms:created>
  <dc:creator>Ryan Perez-Rodrigues</dc:creator>
</cp:coreProperties>
</file>