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59" r:id="rId4"/>
  </p:sldMasterIdLst>
  <p:notesMasterIdLst>
    <p:notesMasterId r:id="rId5"/>
  </p:notesMasterIdLst>
  <p:sldIdLst>
    <p:sldId id="256" r:id="rId6"/>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5" Type="http://schemas.openxmlformats.org/officeDocument/2006/relationships/notesMaster" Target="notesMasters/notesMaster1.xml"/><Relationship Id="rId6"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9DAF8"/>
        </a:solidFill>
      </p:bgPr>
    </p:bg>
    <p:spTree>
      <p:nvGrpSpPr>
        <p:cNvPr id="53" name="Shape 53"/>
        <p:cNvGrpSpPr/>
        <p:nvPr/>
      </p:nvGrpSpPr>
      <p:grpSpPr>
        <a:xfrm>
          <a:off x="0" y="0"/>
          <a:ext cx="0" cy="0"/>
          <a:chOff x="0" y="0"/>
          <a:chExt cx="0" cy="0"/>
        </a:xfrm>
      </p:grpSpPr>
      <p:sp>
        <p:nvSpPr>
          <p:cNvPr id="54" name="Google Shape;54;p13"/>
          <p:cNvSpPr txBox="1"/>
          <p:nvPr>
            <p:ph type="title"/>
          </p:nvPr>
        </p:nvSpPr>
        <p:spPr>
          <a:xfrm>
            <a:off x="311700" y="445025"/>
            <a:ext cx="8520600" cy="572700"/>
          </a:xfrm>
          <a:prstGeom prst="rect">
            <a:avLst/>
          </a:prstGeom>
        </p:spPr>
        <p:txBody>
          <a:bodyPr anchorCtr="0" anchor="t" bIns="91425" lIns="91425" spcFirstLastPara="1" rIns="91425" wrap="square" tIns="91425">
            <a:normAutofit fontScale="90000"/>
          </a:bodyPr>
          <a:lstStyle/>
          <a:p>
            <a:pPr indent="0" lvl="0" marL="0" rtl="0" algn="ctr">
              <a:spcBef>
                <a:spcPts val="0"/>
              </a:spcBef>
              <a:spcAft>
                <a:spcPts val="0"/>
              </a:spcAft>
              <a:buNone/>
            </a:pPr>
            <a:r>
              <a:rPr b="1" lang="en"/>
              <a:t>AGREE OR DISAGREE</a:t>
            </a:r>
            <a:endParaRPr b="1"/>
          </a:p>
        </p:txBody>
      </p:sp>
      <p:sp>
        <p:nvSpPr>
          <p:cNvPr id="55" name="Google Shape;55;p13"/>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i="1" lang="en" sz="1500">
                <a:solidFill>
                  <a:schemeClr val="dk1"/>
                </a:solidFill>
                <a:latin typeface="Times New Roman"/>
                <a:ea typeface="Times New Roman"/>
                <a:cs typeface="Times New Roman"/>
                <a:sym typeface="Times New Roman"/>
              </a:rPr>
              <a:t>Free nations are more economically successful, more stable, and more reliable partners for the United States. Democratic societies are less likely to launch aggression and war against their neighbors or their own people. They are also less likely to experience state failure and become breeding grounds for instability and terrorism, [...]. This means that the advance of democracy serves U.S. interests and contributes to order and peace around the globe.</a:t>
            </a:r>
            <a:endParaRPr i="1" sz="1500">
              <a:solidFill>
                <a:schemeClr val="dk1"/>
              </a:solidFill>
              <a:latin typeface="Times New Roman"/>
              <a:ea typeface="Times New Roman"/>
              <a:cs typeface="Times New Roman"/>
              <a:sym typeface="Times New Roman"/>
            </a:endParaRPr>
          </a:p>
          <a:p>
            <a:pPr indent="0" lvl="0" marL="0" rtl="0" algn="l">
              <a:spcBef>
                <a:spcPts val="1200"/>
              </a:spcBef>
              <a:spcAft>
                <a:spcPts val="0"/>
              </a:spcAft>
              <a:buNone/>
            </a:pPr>
            <a:r>
              <a:rPr i="1" lang="en" sz="1500">
                <a:solidFill>
                  <a:schemeClr val="dk1"/>
                </a:solidFill>
                <a:latin typeface="Times New Roman"/>
                <a:ea typeface="Times New Roman"/>
                <a:cs typeface="Times New Roman"/>
                <a:sym typeface="Times New Roman"/>
              </a:rPr>
              <a:t>Repressive regimes are inherently unstable and must rely on suppressing democratic movements and civil society to stay in power. They also are the source and exporter of massive corruption, a pervasive transnational danger to stable democratic governance throughout the world.</a:t>
            </a:r>
            <a:endParaRPr i="1" sz="1500">
              <a:solidFill>
                <a:schemeClr val="dk1"/>
              </a:solidFill>
              <a:latin typeface="Times New Roman"/>
              <a:ea typeface="Times New Roman"/>
              <a:cs typeface="Times New Roman"/>
              <a:sym typeface="Times New Roman"/>
            </a:endParaRPr>
          </a:p>
          <a:p>
            <a:pPr indent="0" lvl="0" marL="0" rtl="0" algn="l">
              <a:spcBef>
                <a:spcPts val="1200"/>
              </a:spcBef>
              <a:spcAft>
                <a:spcPts val="0"/>
              </a:spcAft>
              <a:buNone/>
            </a:pPr>
            <a:r>
              <a:t/>
            </a:r>
            <a:endParaRPr i="1" sz="1500">
              <a:solidFill>
                <a:schemeClr val="dk1"/>
              </a:solidFill>
              <a:latin typeface="Times New Roman"/>
              <a:ea typeface="Times New Roman"/>
              <a:cs typeface="Times New Roman"/>
              <a:sym typeface="Times New Roman"/>
            </a:endParaRPr>
          </a:p>
          <a:p>
            <a:pPr indent="0" lvl="0" marL="0" rtl="0" algn="r">
              <a:spcBef>
                <a:spcPts val="1200"/>
              </a:spcBef>
              <a:spcAft>
                <a:spcPts val="1200"/>
              </a:spcAft>
              <a:buNone/>
            </a:pPr>
            <a:r>
              <a:rPr lang="en" sz="1200">
                <a:solidFill>
                  <a:schemeClr val="dk1"/>
                </a:solidFill>
                <a:latin typeface="Times New Roman"/>
                <a:ea typeface="Times New Roman"/>
                <a:cs typeface="Times New Roman"/>
                <a:sym typeface="Times New Roman"/>
              </a:rPr>
              <a:t>-Open letter to U.S. presidential candidate in 2016 signed by 146 former government officials and foreign policy analysts  </a:t>
            </a:r>
            <a:endParaRPr sz="1200">
              <a:solidFill>
                <a:schemeClr val="dk1"/>
              </a:solidFill>
              <a:latin typeface="Times New Roman"/>
              <a:ea typeface="Times New Roman"/>
              <a:cs typeface="Times New Roman"/>
              <a:sym typeface="Times New Roman"/>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