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Nunito"/>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Nunito-bold.fntdata"/><Relationship Id="rId10" Type="http://schemas.openxmlformats.org/officeDocument/2006/relationships/slide" Target="slides/slide5.xml"/><Relationship Id="rId21" Type="http://schemas.openxmlformats.org/officeDocument/2006/relationships/font" Target="fonts/Nunito-regular.fntdata"/><Relationship Id="rId13" Type="http://schemas.openxmlformats.org/officeDocument/2006/relationships/slide" Target="slides/slide8.xml"/><Relationship Id="rId24" Type="http://schemas.openxmlformats.org/officeDocument/2006/relationships/font" Target="fonts/Nunito-boldItalic.fntdata"/><Relationship Id="rId12" Type="http://schemas.openxmlformats.org/officeDocument/2006/relationships/slide" Target="slides/slide7.xml"/><Relationship Id="rId23" Type="http://schemas.openxmlformats.org/officeDocument/2006/relationships/font" Target="fonts/Nuni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e3bfcdfc6b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e3bfcdfc6b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e3bfcdfc6b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e3bfcdfc6b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e3bfcdfc6b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e3bfcdfc6b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e7ef27ec2e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e7ef27ec2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e7ef27ec2e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e7ef27ec2e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e7ef27ec2e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e7ef27ec2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e7ef27ec2e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1e7ef27ec2e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e7ef27ec2e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e7ef27ec2e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e7ef27ec2e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e7ef27ec2e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e7ef27ec2e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e7ef27ec2e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e7ef27ec2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e7ef27ec2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e3bfcdfc6b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e3bfcdfc6b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e7ef27ec2e_1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e7ef27ec2e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e7ef27ec2e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e7ef27ec2e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safesha.re/3tjn"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www.founderjar.com/wp-content/uploads/2023/06/Economic-System-%E2%80%93-Quick-Comparison-of-4-Types-of-Economies.png" TargetMode="External"/><Relationship Id="rId4" Type="http://schemas.openxmlformats.org/officeDocument/2006/relationships/hyperlink" Target="https://assets.editorial.aetnd.com/uploads/2018/01/hunter-gatherers-gettyimages-929647516.jpg?width=768" TargetMode="External"/><Relationship Id="rId5" Type="http://schemas.openxmlformats.org/officeDocument/2006/relationships/hyperlink" Target="https://www.wallstreetmojo.com/market-economy/" TargetMode="External"/><Relationship Id="rId6" Type="http://schemas.openxmlformats.org/officeDocument/2006/relationships/hyperlink" Target="https://static.wikia.nocookie.net/the-new-order-the-last-days-of-europe/images/f/fd/1200px-Hammer_and_sickle_red_on_transparent.svg.png/revision/latest?cb=20190112143534" TargetMode="External"/><Relationship Id="rId7" Type="http://schemas.openxmlformats.org/officeDocument/2006/relationships/hyperlink" Target="https://w7.pngwing.com/pngs/108/474/png-transparent-raised-fist-communism-socialism-communist-symbolism-others.p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safesha.re/3tj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t>Differentiated Economic Systems</a:t>
            </a:r>
            <a:endParaRPr b="1"/>
          </a:p>
        </p:txBody>
      </p:sp>
      <p:pic>
        <p:nvPicPr>
          <p:cNvPr id="129" name="Google Shape;129;p13"/>
          <p:cNvPicPr preferRelativeResize="0"/>
          <p:nvPr/>
        </p:nvPicPr>
        <p:blipFill>
          <a:blip r:embed="rId3">
            <a:alphaModFix/>
          </a:blip>
          <a:stretch>
            <a:fillRect/>
          </a:stretch>
        </p:blipFill>
        <p:spPr>
          <a:xfrm>
            <a:off x="7909925" y="4485855"/>
            <a:ext cx="887600" cy="3467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2"/>
          <p:cNvSpPr txBox="1"/>
          <p:nvPr>
            <p:ph type="title"/>
          </p:nvPr>
        </p:nvSpPr>
        <p:spPr>
          <a:xfrm>
            <a:off x="819150" y="84560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Communism</a:t>
            </a:r>
            <a:endParaRPr/>
          </a:p>
          <a:p>
            <a:pPr indent="0" lvl="0" marL="0" rtl="0" algn="l">
              <a:spcBef>
                <a:spcPts val="0"/>
              </a:spcBef>
              <a:spcAft>
                <a:spcPts val="0"/>
              </a:spcAft>
              <a:buNone/>
            </a:pPr>
            <a:r>
              <a:t/>
            </a:r>
            <a:endParaRPr/>
          </a:p>
        </p:txBody>
      </p:sp>
      <p:sp>
        <p:nvSpPr>
          <p:cNvPr id="185" name="Google Shape;185;p22"/>
          <p:cNvSpPr txBox="1"/>
          <p:nvPr>
            <p:ph idx="1" type="body"/>
          </p:nvPr>
        </p:nvSpPr>
        <p:spPr>
          <a:xfrm>
            <a:off x="514550" y="1547675"/>
            <a:ext cx="7505700" cy="24102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None/>
            </a:pPr>
            <a:r>
              <a:rPr lang="en" sz="2200">
                <a:solidFill>
                  <a:srgbClr val="111111"/>
                </a:solidFill>
                <a:highlight>
                  <a:srgbClr val="FFFFFF"/>
                </a:highlight>
                <a:latin typeface="Times New Roman"/>
                <a:ea typeface="Times New Roman"/>
                <a:cs typeface="Times New Roman"/>
                <a:sym typeface="Times New Roman"/>
              </a:rPr>
              <a:t>The main characteristics of a communist economy are that the factors of production are owned by a single government entity.  Communism is an ideology that aims to establish a community of economic equality. There is no competition, and consumer choices are few. Communism is the opposite of a capitalist ideology.</a:t>
            </a:r>
            <a:endParaRPr sz="2200">
              <a:solidFill>
                <a:srgbClr val="111111"/>
              </a:solidFill>
              <a:highlight>
                <a:srgbClr val="FFFFFF"/>
              </a:highlight>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2200">
              <a:solidFill>
                <a:srgbClr val="111111"/>
              </a:solidFill>
              <a:highlight>
                <a:srgbClr val="FFFFFF"/>
              </a:highlight>
              <a:latin typeface="Times New Roman"/>
              <a:ea typeface="Times New Roman"/>
              <a:cs typeface="Times New Roman"/>
              <a:sym typeface="Times New Roman"/>
            </a:endParaRPr>
          </a:p>
          <a:p>
            <a:pPr indent="0" lvl="0" marL="0" rtl="0" algn="l">
              <a:spcBef>
                <a:spcPts val="0"/>
              </a:spcBef>
              <a:spcAft>
                <a:spcPts val="0"/>
              </a:spcAft>
              <a:buNone/>
            </a:pPr>
            <a:r>
              <a:t/>
            </a:r>
            <a:endParaRPr sz="2200">
              <a:solidFill>
                <a:srgbClr val="111111"/>
              </a:solidFill>
              <a:highlight>
                <a:srgbClr val="FFFFFF"/>
              </a:highlight>
              <a:latin typeface="Times New Roman"/>
              <a:ea typeface="Times New Roman"/>
              <a:cs typeface="Times New Roman"/>
              <a:sym typeface="Times New Roman"/>
            </a:endParaRPr>
          </a:p>
        </p:txBody>
      </p:sp>
      <p:pic>
        <p:nvPicPr>
          <p:cNvPr id="186" name="Google Shape;186;p22"/>
          <p:cNvPicPr preferRelativeResize="0"/>
          <p:nvPr/>
        </p:nvPicPr>
        <p:blipFill>
          <a:blip r:embed="rId3">
            <a:alphaModFix/>
          </a:blip>
          <a:stretch>
            <a:fillRect/>
          </a:stretch>
        </p:blipFill>
        <p:spPr>
          <a:xfrm>
            <a:off x="7268375" y="3170550"/>
            <a:ext cx="1647576" cy="16475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3"/>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Socialism</a:t>
            </a:r>
            <a:endParaRPr/>
          </a:p>
        </p:txBody>
      </p:sp>
      <p:sp>
        <p:nvSpPr>
          <p:cNvPr id="192" name="Google Shape;192;p23"/>
          <p:cNvSpPr txBox="1"/>
          <p:nvPr>
            <p:ph idx="1" type="body"/>
          </p:nvPr>
        </p:nvSpPr>
        <p:spPr>
          <a:xfrm>
            <a:off x="507625" y="1478450"/>
            <a:ext cx="7505700" cy="24480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None/>
            </a:pPr>
            <a:r>
              <a:rPr lang="en" sz="2200">
                <a:solidFill>
                  <a:srgbClr val="000000"/>
                </a:solidFill>
                <a:latin typeface="Times New Roman"/>
                <a:ea typeface="Times New Roman"/>
                <a:cs typeface="Times New Roman"/>
                <a:sym typeface="Times New Roman"/>
              </a:rPr>
              <a:t>The main characteristic of a socialist economy is that a collective owns the means of production.  Most economic activity is planned through a committee rather than through market forces.  Production is prioritized for the satisfaction of people's needs rather than for profit. The government regulates the ownership of natural resources based on connections to societal needs.</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2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2200">
              <a:solidFill>
                <a:srgbClr val="000000"/>
              </a:solidFill>
              <a:latin typeface="Times New Roman"/>
              <a:ea typeface="Times New Roman"/>
              <a:cs typeface="Times New Roman"/>
              <a:sym typeface="Times New Roman"/>
            </a:endParaRPr>
          </a:p>
        </p:txBody>
      </p:sp>
      <p:pic>
        <p:nvPicPr>
          <p:cNvPr id="193" name="Google Shape;193;p23"/>
          <p:cNvPicPr preferRelativeResize="0"/>
          <p:nvPr/>
        </p:nvPicPr>
        <p:blipFill>
          <a:blip r:embed="rId3">
            <a:alphaModFix/>
          </a:blip>
          <a:stretch>
            <a:fillRect/>
          </a:stretch>
        </p:blipFill>
        <p:spPr>
          <a:xfrm>
            <a:off x="7312324" y="2962876"/>
            <a:ext cx="1482174" cy="19175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Capitalism</a:t>
            </a:r>
            <a:endParaRPr/>
          </a:p>
        </p:txBody>
      </p:sp>
      <p:sp>
        <p:nvSpPr>
          <p:cNvPr id="199" name="Google Shape;199;p24"/>
          <p:cNvSpPr txBox="1"/>
          <p:nvPr>
            <p:ph idx="1" type="body"/>
          </p:nvPr>
        </p:nvSpPr>
        <p:spPr>
          <a:xfrm>
            <a:off x="784525" y="1672300"/>
            <a:ext cx="7505700" cy="24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sz="2200">
                <a:solidFill>
                  <a:srgbClr val="111111"/>
                </a:solidFill>
                <a:highlight>
                  <a:srgbClr val="FFFFFF"/>
                </a:highlight>
                <a:latin typeface="Times New Roman"/>
                <a:ea typeface="Times New Roman"/>
                <a:cs typeface="Times New Roman"/>
                <a:sym typeface="Times New Roman"/>
              </a:rPr>
              <a:t>The main characteristics of capitalism include</a:t>
            </a:r>
            <a:r>
              <a:rPr b="1" lang="en" sz="2200">
                <a:solidFill>
                  <a:srgbClr val="111111"/>
                </a:solidFill>
                <a:highlight>
                  <a:srgbClr val="FFFFFF"/>
                </a:highlight>
                <a:latin typeface="Times New Roman"/>
                <a:ea typeface="Times New Roman"/>
                <a:cs typeface="Times New Roman"/>
                <a:sym typeface="Times New Roman"/>
              </a:rPr>
              <a:t> </a:t>
            </a:r>
            <a:r>
              <a:rPr lang="en" sz="2200">
                <a:solidFill>
                  <a:srgbClr val="111111"/>
                </a:solidFill>
                <a:highlight>
                  <a:srgbClr val="FFFFFF"/>
                </a:highlight>
                <a:latin typeface="Times New Roman"/>
                <a:ea typeface="Times New Roman"/>
                <a:cs typeface="Times New Roman"/>
                <a:sym typeface="Times New Roman"/>
              </a:rPr>
              <a:t>personal ownership of property, profit motive, free market competition, and minimal intervention from the government</a:t>
            </a:r>
            <a:r>
              <a:rPr lang="en" sz="2200">
                <a:solidFill>
                  <a:srgbClr val="111111"/>
                </a:solidFill>
                <a:latin typeface="Times New Roman"/>
                <a:ea typeface="Times New Roman"/>
                <a:cs typeface="Times New Roman"/>
                <a:sym typeface="Times New Roman"/>
              </a:rPr>
              <a:t>. </a:t>
            </a:r>
            <a:r>
              <a:rPr lang="en" sz="2200">
                <a:solidFill>
                  <a:srgbClr val="111111"/>
                </a:solidFill>
                <a:highlight>
                  <a:srgbClr val="FFFFFF"/>
                </a:highlight>
                <a:latin typeface="Times New Roman"/>
                <a:ea typeface="Times New Roman"/>
                <a:cs typeface="Times New Roman"/>
                <a:sym typeface="Times New Roman"/>
              </a:rPr>
              <a:t>Capitalism emphasizes individual consumption and production for personal gain or profit.</a:t>
            </a:r>
            <a:endParaRPr/>
          </a:p>
        </p:txBody>
      </p:sp>
      <p:pic>
        <p:nvPicPr>
          <p:cNvPr id="200" name="Google Shape;200;p24"/>
          <p:cNvPicPr preferRelativeResize="0"/>
          <p:nvPr/>
        </p:nvPicPr>
        <p:blipFill>
          <a:blip r:embed="rId3">
            <a:alphaModFix/>
          </a:blip>
          <a:stretch>
            <a:fillRect/>
          </a:stretch>
        </p:blipFill>
        <p:spPr>
          <a:xfrm>
            <a:off x="7046825" y="3073650"/>
            <a:ext cx="1855250" cy="18552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5"/>
          <p:cNvSpPr txBox="1"/>
          <p:nvPr>
            <p:ph type="title"/>
          </p:nvPr>
        </p:nvSpPr>
        <p:spPr>
          <a:xfrm>
            <a:off x="1376548" y="1690725"/>
            <a:ext cx="6390900" cy="16461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5000" u="sng">
                <a:solidFill>
                  <a:schemeClr val="accent5"/>
                </a:solidFill>
                <a:latin typeface="Calibri"/>
                <a:ea typeface="Calibri"/>
                <a:cs typeface="Calibri"/>
                <a:sym typeface="Calibri"/>
                <a:hlinkClick r:id="rId3">
                  <a:extLst>
                    <a:ext uri="{A12FA001-AC4F-418D-AE19-62706E023703}">
                      <ahyp:hlinkClr val="tx"/>
                    </a:ext>
                  </a:extLst>
                </a:hlinkClick>
              </a:rPr>
              <a:t>https://safesha.re/3tjn</a:t>
            </a:r>
            <a:r>
              <a:rPr lang="en" sz="5000"/>
              <a:t> </a:t>
            </a:r>
            <a:endParaRPr sz="50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id="210" name="Google Shape;210;p26"/>
          <p:cNvPicPr preferRelativeResize="0"/>
          <p:nvPr/>
        </p:nvPicPr>
        <p:blipFill>
          <a:blip r:embed="rId3">
            <a:alphaModFix/>
          </a:blip>
          <a:stretch>
            <a:fillRect/>
          </a:stretch>
        </p:blipFill>
        <p:spPr>
          <a:xfrm>
            <a:off x="1683500" y="366713"/>
            <a:ext cx="5695950" cy="44100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Sources:</a:t>
            </a:r>
            <a:endParaRPr/>
          </a:p>
        </p:txBody>
      </p:sp>
      <p:sp>
        <p:nvSpPr>
          <p:cNvPr id="216" name="Google Shape;216;p27"/>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rgbClr val="1155CC"/>
                </a:solidFill>
              </a:rPr>
              <a:t>Economic Systems: </a:t>
            </a:r>
            <a:r>
              <a:rPr lang="en" sz="1100" u="sng">
                <a:solidFill>
                  <a:schemeClr val="hlink"/>
                </a:solidFill>
                <a:latin typeface="Arial"/>
                <a:ea typeface="Arial"/>
                <a:cs typeface="Arial"/>
                <a:sym typeface="Arial"/>
                <a:hlinkClick r:id="rId3"/>
              </a:rPr>
              <a:t>Economic-System-–-Quick-Comparison-of-4-Types-of-Economies.png</a:t>
            </a:r>
            <a:endParaRPr>
              <a:solidFill>
                <a:srgbClr val="1155CC"/>
              </a:solidFill>
            </a:endParaRPr>
          </a:p>
          <a:p>
            <a:pPr indent="0" lvl="0" marL="0" rtl="0" algn="l">
              <a:spcBef>
                <a:spcPts val="0"/>
              </a:spcBef>
              <a:spcAft>
                <a:spcPts val="0"/>
              </a:spcAft>
              <a:buNone/>
            </a:pPr>
            <a:r>
              <a:rPr lang="en">
                <a:solidFill>
                  <a:srgbClr val="1155CC"/>
                </a:solidFill>
              </a:rPr>
              <a:t>Hunter-Gatherer: </a:t>
            </a:r>
            <a:r>
              <a:rPr lang="en" sz="1100" u="sng">
                <a:solidFill>
                  <a:schemeClr val="hlink"/>
                </a:solidFill>
                <a:latin typeface="Arial"/>
                <a:ea typeface="Arial"/>
                <a:cs typeface="Arial"/>
                <a:sym typeface="Arial"/>
                <a:hlinkClick r:id="rId4"/>
              </a:rPr>
              <a:t>hunter-gatherers-gettyimages-929647516.jpg</a:t>
            </a:r>
            <a:r>
              <a:rPr lang="en">
                <a:solidFill>
                  <a:srgbClr val="1155CC"/>
                </a:solidFill>
              </a:rPr>
              <a:t> </a:t>
            </a:r>
            <a:endParaRPr>
              <a:solidFill>
                <a:srgbClr val="1155CC"/>
              </a:solidFill>
            </a:endParaRPr>
          </a:p>
          <a:p>
            <a:pPr indent="0" lvl="0" marL="0" rtl="0" algn="l">
              <a:spcBef>
                <a:spcPts val="0"/>
              </a:spcBef>
              <a:spcAft>
                <a:spcPts val="0"/>
              </a:spcAft>
              <a:buNone/>
            </a:pPr>
            <a:r>
              <a:rPr lang="en">
                <a:solidFill>
                  <a:srgbClr val="1155CC"/>
                </a:solidFill>
              </a:rPr>
              <a:t>Market Economy: </a:t>
            </a:r>
            <a:r>
              <a:rPr lang="en" sz="1100" u="sng">
                <a:solidFill>
                  <a:schemeClr val="hlink"/>
                </a:solidFill>
                <a:latin typeface="Arial"/>
                <a:ea typeface="Arial"/>
                <a:cs typeface="Arial"/>
                <a:sym typeface="Arial"/>
                <a:hlinkClick r:id="rId5"/>
              </a:rPr>
              <a:t>https://www.wallstreetmojo.com/market-economy/</a:t>
            </a:r>
            <a:endParaRPr>
              <a:solidFill>
                <a:srgbClr val="1155CC"/>
              </a:solidFill>
            </a:endParaRPr>
          </a:p>
          <a:p>
            <a:pPr indent="0" lvl="0" marL="0" rtl="0" algn="l">
              <a:spcBef>
                <a:spcPts val="0"/>
              </a:spcBef>
              <a:spcAft>
                <a:spcPts val="0"/>
              </a:spcAft>
              <a:buNone/>
            </a:pPr>
            <a:r>
              <a:rPr lang="en">
                <a:solidFill>
                  <a:srgbClr val="1155CC"/>
                </a:solidFill>
              </a:rPr>
              <a:t>Communism: </a:t>
            </a:r>
            <a:r>
              <a:rPr lang="en" sz="1100" u="sng">
                <a:solidFill>
                  <a:schemeClr val="hlink"/>
                </a:solidFill>
                <a:latin typeface="Arial"/>
                <a:ea typeface="Arial"/>
                <a:cs typeface="Arial"/>
                <a:sym typeface="Arial"/>
                <a:hlinkClick r:id="rId6"/>
              </a:rPr>
              <a:t>latest</a:t>
            </a:r>
            <a:endParaRPr>
              <a:solidFill>
                <a:srgbClr val="1155CC"/>
              </a:solidFill>
            </a:endParaRPr>
          </a:p>
          <a:p>
            <a:pPr indent="0" lvl="0" marL="0" rtl="0" algn="l">
              <a:spcBef>
                <a:spcPts val="0"/>
              </a:spcBef>
              <a:spcAft>
                <a:spcPts val="0"/>
              </a:spcAft>
              <a:buNone/>
            </a:pPr>
            <a:r>
              <a:rPr lang="en">
                <a:solidFill>
                  <a:srgbClr val="1155CC"/>
                </a:solidFill>
              </a:rPr>
              <a:t>Socialism: </a:t>
            </a:r>
            <a:r>
              <a:rPr lang="en" sz="1100" u="sng">
                <a:solidFill>
                  <a:schemeClr val="hlink"/>
                </a:solidFill>
                <a:latin typeface="Arial"/>
                <a:ea typeface="Arial"/>
                <a:cs typeface="Arial"/>
                <a:sym typeface="Arial"/>
                <a:hlinkClick r:id="rId7"/>
              </a:rPr>
              <a:t>Socialism</a:t>
            </a:r>
            <a:endParaRPr>
              <a:solidFill>
                <a:srgbClr val="1155CC"/>
              </a:solidFill>
            </a:endParaRPr>
          </a:p>
          <a:p>
            <a:pPr indent="0" lvl="0" marL="0" rtl="0" algn="l">
              <a:spcBef>
                <a:spcPts val="0"/>
              </a:spcBef>
              <a:spcAft>
                <a:spcPts val="0"/>
              </a:spcAft>
              <a:buNone/>
            </a:pPr>
            <a:r>
              <a:t/>
            </a:r>
            <a:endParaRPr>
              <a:solidFill>
                <a:srgbClr val="1155CC"/>
              </a:solidFill>
            </a:endParaRPr>
          </a:p>
          <a:p>
            <a:pPr indent="0" lvl="0" marL="0" rtl="0" algn="l">
              <a:spcBef>
                <a:spcPts val="0"/>
              </a:spcBef>
              <a:spcAft>
                <a:spcPts val="0"/>
              </a:spcAft>
              <a:buNone/>
            </a:pPr>
            <a:r>
              <a:t/>
            </a:r>
            <a:endParaRPr>
              <a:solidFill>
                <a:srgbClr val="1155CC"/>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819150" y="83175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Economic Systems Defined</a:t>
            </a:r>
            <a:endParaRPr/>
          </a:p>
        </p:txBody>
      </p:sp>
      <p:sp>
        <p:nvSpPr>
          <p:cNvPr id="135" name="Google Shape;135;p14"/>
          <p:cNvSpPr txBox="1"/>
          <p:nvPr>
            <p:ph idx="1" type="body"/>
          </p:nvPr>
        </p:nvSpPr>
        <p:spPr>
          <a:xfrm>
            <a:off x="867600" y="1616900"/>
            <a:ext cx="7505700" cy="6744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 sz="2400">
                <a:solidFill>
                  <a:srgbClr val="000000"/>
                </a:solidFill>
                <a:latin typeface="Times New Roman"/>
                <a:ea typeface="Times New Roman"/>
                <a:cs typeface="Times New Roman"/>
                <a:sym typeface="Times New Roman"/>
              </a:rPr>
              <a:t>the method used by a society or government to organize production and distribute resources, goods and services</a:t>
            </a:r>
            <a:endParaRPr sz="2500"/>
          </a:p>
        </p:txBody>
      </p:sp>
      <p:pic>
        <p:nvPicPr>
          <p:cNvPr id="136" name="Google Shape;136;p14"/>
          <p:cNvPicPr preferRelativeResize="0"/>
          <p:nvPr/>
        </p:nvPicPr>
        <p:blipFill>
          <a:blip r:embed="rId3">
            <a:alphaModFix/>
          </a:blip>
          <a:stretch>
            <a:fillRect/>
          </a:stretch>
        </p:blipFill>
        <p:spPr>
          <a:xfrm>
            <a:off x="2942200" y="2609850"/>
            <a:ext cx="3202068" cy="2173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5"/>
          <p:cNvSpPr txBox="1"/>
          <p:nvPr>
            <p:ph type="title"/>
          </p:nvPr>
        </p:nvSpPr>
        <p:spPr>
          <a:xfrm>
            <a:off x="819150" y="209445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t>Types of Economic Systems</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Traditional </a:t>
            </a:r>
            <a:r>
              <a:rPr lang="en"/>
              <a:t>Economic System</a:t>
            </a:r>
            <a:endParaRPr/>
          </a:p>
        </p:txBody>
      </p:sp>
      <p:sp>
        <p:nvSpPr>
          <p:cNvPr id="147" name="Google Shape;147;p16"/>
          <p:cNvSpPr txBox="1"/>
          <p:nvPr>
            <p:ph idx="1" type="body"/>
          </p:nvPr>
        </p:nvSpPr>
        <p:spPr>
          <a:xfrm>
            <a:off x="819150" y="1597000"/>
            <a:ext cx="7505700" cy="2016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200">
                <a:solidFill>
                  <a:srgbClr val="000000"/>
                </a:solidFill>
                <a:latin typeface="Times New Roman"/>
                <a:ea typeface="Times New Roman"/>
                <a:cs typeface="Times New Roman"/>
                <a:sym typeface="Times New Roman"/>
              </a:rPr>
              <a:t>The main characteristics of a traditional economic system rely on the value of tradition to be the driving force. Customs and beliefs shape the production and distribution of goods and services. </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lang="en" sz="2200">
                <a:solidFill>
                  <a:srgbClr val="000000"/>
                </a:solidFill>
                <a:latin typeface="Times New Roman"/>
                <a:ea typeface="Times New Roman"/>
                <a:cs typeface="Times New Roman"/>
                <a:sym typeface="Times New Roman"/>
              </a:rPr>
              <a:t>The group of people, tribe, or village remain rooted in their original way of life. </a:t>
            </a:r>
            <a:endParaRPr sz="2200">
              <a:solidFill>
                <a:srgbClr val="000000"/>
              </a:solidFill>
              <a:latin typeface="Times New Roman"/>
              <a:ea typeface="Times New Roman"/>
              <a:cs typeface="Times New Roman"/>
              <a:sym typeface="Times New Roman"/>
            </a:endParaRPr>
          </a:p>
        </p:txBody>
      </p:sp>
      <p:pic>
        <p:nvPicPr>
          <p:cNvPr id="148" name="Google Shape;148;p16"/>
          <p:cNvPicPr preferRelativeResize="0"/>
          <p:nvPr/>
        </p:nvPicPr>
        <p:blipFill>
          <a:blip r:embed="rId3">
            <a:alphaModFix/>
          </a:blip>
          <a:stretch>
            <a:fillRect/>
          </a:stretch>
        </p:blipFill>
        <p:spPr>
          <a:xfrm>
            <a:off x="5247950" y="3336700"/>
            <a:ext cx="2420749" cy="1361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Command </a:t>
            </a:r>
            <a:r>
              <a:rPr lang="en"/>
              <a:t>Economic System</a:t>
            </a:r>
            <a:endParaRPr/>
          </a:p>
        </p:txBody>
      </p:sp>
      <p:sp>
        <p:nvSpPr>
          <p:cNvPr id="154" name="Google Shape;154;p17"/>
          <p:cNvSpPr txBox="1"/>
          <p:nvPr>
            <p:ph idx="1" type="body"/>
          </p:nvPr>
        </p:nvSpPr>
        <p:spPr>
          <a:xfrm>
            <a:off x="763750" y="1555450"/>
            <a:ext cx="7505700" cy="3050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500">
                <a:solidFill>
                  <a:srgbClr val="000000"/>
                </a:solidFill>
                <a:latin typeface="Times New Roman"/>
                <a:ea typeface="Times New Roman"/>
                <a:cs typeface="Times New Roman"/>
                <a:sym typeface="Times New Roman"/>
              </a:rPr>
              <a:t>The main characteristics of a command economy involve complete and total government ownership and control. Production and distribution are all managed by the government and no private ownership exists. Incentives do not exist as consumer preferences are</a:t>
            </a:r>
            <a:endParaRPr sz="25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lang="en" sz="2500">
                <a:solidFill>
                  <a:srgbClr val="000000"/>
                </a:solidFill>
                <a:latin typeface="Times New Roman"/>
                <a:ea typeface="Times New Roman"/>
                <a:cs typeface="Times New Roman"/>
                <a:sym typeface="Times New Roman"/>
              </a:rPr>
              <a:t>not considered.</a:t>
            </a:r>
            <a:endParaRPr sz="2500">
              <a:solidFill>
                <a:srgbClr val="000000"/>
              </a:solidFill>
              <a:latin typeface="Times New Roman"/>
              <a:ea typeface="Times New Roman"/>
              <a:cs typeface="Times New Roman"/>
              <a:sym typeface="Times New Roman"/>
            </a:endParaRPr>
          </a:p>
        </p:txBody>
      </p:sp>
      <p:pic>
        <p:nvPicPr>
          <p:cNvPr id="155" name="Google Shape;155;p17"/>
          <p:cNvPicPr preferRelativeResize="0"/>
          <p:nvPr/>
        </p:nvPicPr>
        <p:blipFill>
          <a:blip r:embed="rId3">
            <a:alphaModFix/>
          </a:blip>
          <a:stretch>
            <a:fillRect/>
          </a:stretch>
        </p:blipFill>
        <p:spPr>
          <a:xfrm>
            <a:off x="6299975" y="3288225"/>
            <a:ext cx="2443274" cy="162844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Market Economic System</a:t>
            </a:r>
            <a:endParaRPr/>
          </a:p>
        </p:txBody>
      </p:sp>
      <p:sp>
        <p:nvSpPr>
          <p:cNvPr id="161" name="Google Shape;161;p18"/>
          <p:cNvSpPr txBox="1"/>
          <p:nvPr>
            <p:ph idx="1" type="body"/>
          </p:nvPr>
        </p:nvSpPr>
        <p:spPr>
          <a:xfrm>
            <a:off x="736075" y="1417000"/>
            <a:ext cx="7505700" cy="3050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200">
                <a:solidFill>
                  <a:srgbClr val="000000"/>
                </a:solidFill>
                <a:latin typeface="Times New Roman"/>
                <a:ea typeface="Times New Roman"/>
                <a:cs typeface="Times New Roman"/>
                <a:sym typeface="Times New Roman"/>
              </a:rPr>
              <a:t>The main characteristics of a market economy all rely on supply and demand. Because there is no government involvement, production and prices fluctuate based on the need. There is unrestricted competition between privately owned businesses.</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2200">
              <a:solidFill>
                <a:srgbClr val="000000"/>
              </a:solidFill>
              <a:latin typeface="Times New Roman"/>
              <a:ea typeface="Times New Roman"/>
              <a:cs typeface="Times New Roman"/>
              <a:sym typeface="Times New Roman"/>
            </a:endParaRPr>
          </a:p>
        </p:txBody>
      </p:sp>
      <p:pic>
        <p:nvPicPr>
          <p:cNvPr id="162" name="Google Shape;162;p18"/>
          <p:cNvPicPr preferRelativeResize="0"/>
          <p:nvPr/>
        </p:nvPicPr>
        <p:blipFill rotWithShape="1">
          <a:blip r:embed="rId3">
            <a:alphaModFix/>
          </a:blip>
          <a:srcRect b="0" l="0" r="13904" t="0"/>
          <a:stretch/>
        </p:blipFill>
        <p:spPr>
          <a:xfrm>
            <a:off x="4930700" y="2928250"/>
            <a:ext cx="3394150" cy="18783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Mixed Market Economic System</a:t>
            </a:r>
            <a:endParaRPr/>
          </a:p>
        </p:txBody>
      </p:sp>
      <p:sp>
        <p:nvSpPr>
          <p:cNvPr id="168" name="Google Shape;168;p19"/>
          <p:cNvSpPr txBox="1"/>
          <p:nvPr>
            <p:ph idx="1" type="body"/>
          </p:nvPr>
        </p:nvSpPr>
        <p:spPr>
          <a:xfrm>
            <a:off x="819150" y="1597000"/>
            <a:ext cx="7505700" cy="3050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200">
                <a:solidFill>
                  <a:srgbClr val="000000"/>
                </a:solidFill>
                <a:latin typeface="Times New Roman"/>
                <a:ea typeface="Times New Roman"/>
                <a:cs typeface="Times New Roman"/>
                <a:sym typeface="Times New Roman"/>
              </a:rPr>
              <a:t>The main characteristics of a mixed economy include individual and government ownership of the factors of production. The government may at times take control of production facilities and resources.</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lang="en" sz="2200">
                <a:solidFill>
                  <a:srgbClr val="000000"/>
                </a:solidFill>
                <a:latin typeface="Times New Roman"/>
                <a:ea typeface="Times New Roman"/>
                <a:cs typeface="Times New Roman"/>
                <a:sym typeface="Times New Roman"/>
              </a:rPr>
              <a:t>Government intervention in the economy tends to occur when the government chooses to pursue social or economic objectives to better the country.</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2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2200">
              <a:solidFill>
                <a:srgbClr val="000000"/>
              </a:solidFill>
              <a:latin typeface="Times New Roman"/>
              <a:ea typeface="Times New Roman"/>
              <a:cs typeface="Times New Roman"/>
              <a:sym typeface="Times New Roman"/>
            </a:endParaRPr>
          </a:p>
        </p:txBody>
      </p:sp>
      <p:pic>
        <p:nvPicPr>
          <p:cNvPr id="169" name="Google Shape;169;p19"/>
          <p:cNvPicPr preferRelativeResize="0"/>
          <p:nvPr/>
        </p:nvPicPr>
        <p:blipFill>
          <a:blip r:embed="rId3">
            <a:alphaModFix/>
          </a:blip>
          <a:stretch>
            <a:fillRect/>
          </a:stretch>
        </p:blipFill>
        <p:spPr>
          <a:xfrm>
            <a:off x="7071300" y="3735900"/>
            <a:ext cx="1808625" cy="1184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0"/>
          <p:cNvSpPr txBox="1"/>
          <p:nvPr>
            <p:ph type="title"/>
          </p:nvPr>
        </p:nvSpPr>
        <p:spPr>
          <a:xfrm>
            <a:off x="1376548" y="1690725"/>
            <a:ext cx="6390900" cy="16461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5000" u="sng">
                <a:solidFill>
                  <a:schemeClr val="hlink"/>
                </a:solidFill>
                <a:hlinkClick r:id="rId3"/>
              </a:rPr>
              <a:t>https://safesha.re/3tjr</a:t>
            </a:r>
            <a:r>
              <a:rPr lang="en" sz="5000"/>
              <a:t> </a:t>
            </a:r>
            <a:endParaRPr sz="50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1"/>
          <p:cNvSpPr txBox="1"/>
          <p:nvPr>
            <p:ph type="title"/>
          </p:nvPr>
        </p:nvSpPr>
        <p:spPr>
          <a:xfrm>
            <a:off x="819150" y="209445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a:t>Specific</a:t>
            </a:r>
            <a:r>
              <a:rPr b="1" lang="en"/>
              <a:t> </a:t>
            </a:r>
            <a:r>
              <a:rPr b="1" lang="en"/>
              <a:t>Economic System Examples</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