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Similarities: work for the national (federal) government, knowledge of the U.S. Constitution, work in D.C.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Differences: two elected and one appointed, qualifications for office, term limits (one serves for life), responsibilities, serve in different branches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e6f0fd4285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1e6f0fd4285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Similarities: Knowledge of the FL Constitution, work for the state of Florida, work in Tallahassee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Differences: elected/appointed positions, qualifications for office, term limits, age limits, responsibilities, serve in different branches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e6ed514be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1e6ed514be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1e6ed514be9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1e6ed514be9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Possible Answers: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Interpret laws vs. Make and Enforce Laws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Can not be influenced vs. May be influenced by constituents, interest groups, media etc.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Can not include their opinions/views vs. Can allow their opinions/views to be considered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Must only be guided by laws and constitutions vs. May be guided by many factors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Non-partisan vs. Politically motivated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Can’t make decisions based on election chances vs. May consider what might get them re-elected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Decision determines guilt or innocence vs. No </a:t>
            </a:r>
            <a:r>
              <a:rPr lang="en"/>
              <a:t>equivalent</a:t>
            </a:r>
            <a:r>
              <a:rPr lang="en"/>
              <a:t> to this type of decision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Often have to write to explain their decisions vs. Often take yes or no votes with no explanations required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1e6f0fd4285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1e6f0fd4285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1e6f0da90ad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1e6f0da90ad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6.png"/><Relationship Id="rId6" Type="http://schemas.openxmlformats.org/officeDocument/2006/relationships/image" Target="../media/image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1.png"/><Relationship Id="rId6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www.whitehouse.gov/wp-content/uploads/2021/04/P20210303AS-1901-cropped.jpg?w=1536" TargetMode="External"/><Relationship Id="rId4" Type="http://schemas.openxmlformats.org/officeDocument/2006/relationships/hyperlink" Target="https://www.rubio.senate.gov/wp-content/uploads/2023/04/rubio-senate-scaled.jpg" TargetMode="External"/><Relationship Id="rId10" Type="http://schemas.openxmlformats.org/officeDocument/2006/relationships/image" Target="../media/image3.png"/><Relationship Id="rId9" Type="http://schemas.openxmlformats.org/officeDocument/2006/relationships/hyperlink" Target="https://soe.putnam-fl.com/2018-Elections/2018-General-Election-Sample-Ballots" TargetMode="External"/><Relationship Id="rId5" Type="http://schemas.openxmlformats.org/officeDocument/2006/relationships/hyperlink" Target="https://supremecourthistory.org/wp-content/uploads/2022/06/supreme-court-associate-justice-brown.jpg" TargetMode="External"/><Relationship Id="rId6" Type="http://schemas.openxmlformats.org/officeDocument/2006/relationships/hyperlink" Target="https://dos.myflorida.com/media/700443/ronald-d-desantis.jpg?width=332.5&amp;height=500" TargetMode="External"/><Relationship Id="rId7" Type="http://schemas.openxmlformats.org/officeDocument/2006/relationships/hyperlink" Target="https://cc-flcourts-storage.s3.amazonaws.com/flcourts-master/images/_aliases/large/9/8/9/2/9672989-3-eng-US/Sasso-formal-2023-web.jpg" TargetMode="External"/><Relationship Id="rId8" Type="http://schemas.openxmlformats.org/officeDocument/2006/relationships/hyperlink" Target="https://www.flsenate.gov/PublishedContent/Senators/2022-2024/Photos/s34_5453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33800" y="4748900"/>
            <a:ext cx="806000" cy="314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538" y="1709000"/>
            <a:ext cx="3225807" cy="241935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44790" y="1614488"/>
            <a:ext cx="3910676" cy="2608374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196237" y="1494625"/>
            <a:ext cx="2350826" cy="2938526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 txBox="1"/>
          <p:nvPr>
            <p:ph idx="1" type="subTitle"/>
          </p:nvPr>
        </p:nvSpPr>
        <p:spPr>
          <a:xfrm>
            <a:off x="-75" y="218200"/>
            <a:ext cx="9144000" cy="792600"/>
          </a:xfrm>
          <a:prstGeom prst="rect">
            <a:avLst/>
          </a:prstGeom>
          <a:solidFill>
            <a:srgbClr val="C9DAF8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en" sz="2500">
                <a:solidFill>
                  <a:schemeClr val="dk1"/>
                </a:solidFill>
              </a:rPr>
              <a:t>What are some similarities &amp; differences of the positions these individuals hold?</a:t>
            </a:r>
            <a:endParaRPr sz="2500">
              <a:solidFill>
                <a:schemeClr val="dk1"/>
              </a:solidFill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231425" y="4108525"/>
            <a:ext cx="2549400" cy="89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President Joe Biden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Justice Ketanji Jackson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Senator Marco Rubio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33800" y="4748900"/>
            <a:ext cx="806000" cy="3149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/>
          <p:nvPr>
            <p:ph idx="1" type="subTitle"/>
          </p:nvPr>
        </p:nvSpPr>
        <p:spPr>
          <a:xfrm>
            <a:off x="-75" y="218200"/>
            <a:ext cx="9144000" cy="792600"/>
          </a:xfrm>
          <a:prstGeom prst="rect">
            <a:avLst/>
          </a:prstGeom>
          <a:solidFill>
            <a:srgbClr val="C9DAF8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en" sz="2500">
                <a:solidFill>
                  <a:schemeClr val="dk1"/>
                </a:solidFill>
              </a:rPr>
              <a:t>What are some similarities &amp; differences of the positions these individuals hold?</a:t>
            </a:r>
            <a:endParaRPr sz="2500">
              <a:solidFill>
                <a:schemeClr val="dk1"/>
              </a:solidFill>
            </a:endParaRPr>
          </a:p>
        </p:txBody>
      </p:sp>
      <p:pic>
        <p:nvPicPr>
          <p:cNvPr id="66" name="Google Shape;66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9625" y="1184875"/>
            <a:ext cx="1905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25650" y="1163200"/>
            <a:ext cx="2549381" cy="382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84422" y="1184863"/>
            <a:ext cx="2549375" cy="338998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4"/>
          <p:cNvSpPr txBox="1"/>
          <p:nvPr/>
        </p:nvSpPr>
        <p:spPr>
          <a:xfrm>
            <a:off x="231425" y="4108525"/>
            <a:ext cx="2549400" cy="89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chemeClr val="dk1"/>
                </a:solidFill>
              </a:rPr>
              <a:t>Justice Meredith L. Sasso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chemeClr val="dk1"/>
                </a:solidFill>
              </a:rPr>
              <a:t>Governor Ron Desantis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chemeClr val="dk1"/>
                </a:solidFill>
              </a:rPr>
              <a:t>Senator Shevrin Jones (District 34)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5"/>
          <p:cNvSpPr txBox="1"/>
          <p:nvPr>
            <p:ph idx="1" type="subTitle"/>
          </p:nvPr>
        </p:nvSpPr>
        <p:spPr>
          <a:xfrm>
            <a:off x="70700" y="324225"/>
            <a:ext cx="8969100" cy="792600"/>
          </a:xfrm>
          <a:prstGeom prst="rect">
            <a:avLst/>
          </a:prstGeom>
          <a:solidFill>
            <a:srgbClr val="C9DAF8"/>
          </a:solidFill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What do you notice about the Florida ballot below?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75" name="Google Shape;7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33800" y="4748900"/>
            <a:ext cx="806000" cy="314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5"/>
          <p:cNvPicPr preferRelativeResize="0"/>
          <p:nvPr/>
        </p:nvPicPr>
        <p:blipFill rotWithShape="1">
          <a:blip r:embed="rId4">
            <a:alphaModFix/>
          </a:blip>
          <a:srcRect b="31467" l="0" r="33230" t="21927"/>
          <a:stretch/>
        </p:blipFill>
        <p:spPr>
          <a:xfrm>
            <a:off x="3209581" y="1116825"/>
            <a:ext cx="2724844" cy="4026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/>
          <p:nvPr>
            <p:ph idx="1" type="subTitle"/>
          </p:nvPr>
        </p:nvSpPr>
        <p:spPr>
          <a:xfrm>
            <a:off x="311700" y="218200"/>
            <a:ext cx="8520600" cy="792600"/>
          </a:xfrm>
          <a:prstGeom prst="rect">
            <a:avLst/>
          </a:prstGeom>
          <a:solidFill>
            <a:srgbClr val="C9DAF8"/>
          </a:solidFill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Decision-Making: Judges vs. Political Figures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82" name="Google Shape;8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38000" y="4828600"/>
            <a:ext cx="806000" cy="3149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3" name="Google Shape;83;p16"/>
          <p:cNvCxnSpPr/>
          <p:nvPr/>
        </p:nvCxnSpPr>
        <p:spPr>
          <a:xfrm>
            <a:off x="176750" y="1246100"/>
            <a:ext cx="88554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4" name="Google Shape;84;p16"/>
          <p:cNvCxnSpPr/>
          <p:nvPr/>
        </p:nvCxnSpPr>
        <p:spPr>
          <a:xfrm>
            <a:off x="4604400" y="1263775"/>
            <a:ext cx="26400" cy="38091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5" name="Google Shape;85;p16"/>
          <p:cNvSpPr txBox="1"/>
          <p:nvPr/>
        </p:nvSpPr>
        <p:spPr>
          <a:xfrm>
            <a:off x="311700" y="1405200"/>
            <a:ext cx="4038900" cy="3464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6"/>
          <p:cNvSpPr txBox="1"/>
          <p:nvPr/>
        </p:nvSpPr>
        <p:spPr>
          <a:xfrm>
            <a:off x="4756800" y="1405200"/>
            <a:ext cx="4038900" cy="3464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7"/>
          <p:cNvSpPr txBox="1"/>
          <p:nvPr>
            <p:ph type="title"/>
          </p:nvPr>
        </p:nvSpPr>
        <p:spPr>
          <a:xfrm>
            <a:off x="132575" y="445025"/>
            <a:ext cx="8837700" cy="572700"/>
          </a:xfrm>
          <a:prstGeom prst="rect">
            <a:avLst/>
          </a:prstGeom>
          <a:solidFill>
            <a:srgbClr val="C9DAF8"/>
          </a:solidFill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Options for Comparing Government Officials activity</a:t>
            </a:r>
            <a:endParaRPr/>
          </a:p>
        </p:txBody>
      </p:sp>
      <p:sp>
        <p:nvSpPr>
          <p:cNvPr id="92" name="Google Shape;92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President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Governor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Senators (state/U.S.)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Representatives (state/U.S.)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Lt. Governor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Vice President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Attorney General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Cabinet Member (state/U.S.)</a:t>
            </a:r>
            <a:endParaRPr/>
          </a:p>
        </p:txBody>
      </p:sp>
      <p:pic>
        <p:nvPicPr>
          <p:cNvPr id="93" name="Google Shape;9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33800" y="4748900"/>
            <a:ext cx="806000" cy="31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Sources:</a:t>
            </a:r>
            <a:endParaRPr/>
          </a:p>
        </p:txBody>
      </p:sp>
      <p:sp>
        <p:nvSpPr>
          <p:cNvPr id="99" name="Google Shape;99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Times New Roman"/>
                <a:ea typeface="Times New Roman"/>
                <a:cs typeface="Times New Roman"/>
                <a:sym typeface="Times New Roman"/>
              </a:rPr>
              <a:t>Joe Biden: </a:t>
            </a:r>
            <a:r>
              <a:rPr lang="en" sz="10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P20210303AS-1901-cropped.jpg</a:t>
            </a:r>
            <a:endParaRPr sz="1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Times New Roman"/>
                <a:ea typeface="Times New Roman"/>
                <a:cs typeface="Times New Roman"/>
                <a:sym typeface="Times New Roman"/>
              </a:rPr>
              <a:t>Marco Rubio: </a:t>
            </a:r>
            <a:r>
              <a:rPr lang="en" sz="10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/>
              </a:rPr>
              <a:t>rubio-senate-scaled.jpg</a:t>
            </a:r>
            <a:endParaRPr sz="1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Times New Roman"/>
                <a:ea typeface="Times New Roman"/>
                <a:cs typeface="Times New Roman"/>
                <a:sym typeface="Times New Roman"/>
              </a:rPr>
              <a:t>Ketanji Brown Jackson: </a:t>
            </a:r>
            <a:r>
              <a:rPr lang="en" sz="10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/>
              </a:rPr>
              <a:t>supreme-court-associate-justice-brown.jpg</a:t>
            </a:r>
            <a:endParaRPr sz="1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Times New Roman"/>
                <a:ea typeface="Times New Roman"/>
                <a:cs typeface="Times New Roman"/>
                <a:sym typeface="Times New Roman"/>
              </a:rPr>
              <a:t>Ron Desantis: </a:t>
            </a:r>
            <a:r>
              <a:rPr lang="en" sz="10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6"/>
              </a:rPr>
              <a:t>ronald-d-desantis.jpg</a:t>
            </a:r>
            <a:endParaRPr sz="9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Times New Roman"/>
                <a:ea typeface="Times New Roman"/>
                <a:cs typeface="Times New Roman"/>
                <a:sym typeface="Times New Roman"/>
              </a:rPr>
              <a:t>Meredith L. Sasso: </a:t>
            </a:r>
            <a:r>
              <a:rPr lang="en" sz="10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7"/>
              </a:rPr>
              <a:t>Sasso-formal-2023-web.jpg</a:t>
            </a:r>
            <a:endParaRPr sz="9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Times New Roman"/>
                <a:ea typeface="Times New Roman"/>
                <a:cs typeface="Times New Roman"/>
                <a:sym typeface="Times New Roman"/>
              </a:rPr>
              <a:t>Senator Shevrin Jones: </a:t>
            </a:r>
            <a:r>
              <a:rPr lang="en" sz="10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8"/>
              </a:rPr>
              <a:t>s34_5453.jpg</a:t>
            </a:r>
            <a:endParaRPr sz="1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Times New Roman"/>
                <a:ea typeface="Times New Roman"/>
                <a:cs typeface="Times New Roman"/>
                <a:sym typeface="Times New Roman"/>
              </a:rPr>
              <a:t>Florida Ballot: </a:t>
            </a:r>
            <a:r>
              <a:rPr lang="en" sz="1000" u="sng">
                <a:solidFill>
                  <a:schemeClr val="accent5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https://soe.putnam-fl.com/2018-Elections/2018-General-Election-Sample-Ballots</a:t>
            </a:r>
            <a:r>
              <a:rPr lang="en" sz="1000">
                <a:solidFill>
                  <a:schemeClr val="accent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700">
              <a:solidFill>
                <a:schemeClr val="accent5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0" name="Google Shape;100;p1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8233800" y="4748900"/>
            <a:ext cx="806000" cy="31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