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embeddedFontLst>
    <p:embeddedFont>
      <p:font typeface="Spectral"/>
      <p:regular r:id="rId12"/>
      <p:bold r:id="rId13"/>
      <p:italic r:id="rId14"/>
      <p:boldItalic r:id="rId15"/>
    </p:embeddedFont>
    <p:embeddedFont>
      <p:font typeface="Oswald"/>
      <p:regular r:id="rId16"/>
      <p:bold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Spectral-bold.fntdata"/><Relationship Id="rId12" Type="http://schemas.openxmlformats.org/officeDocument/2006/relationships/font" Target="fonts/Spectral-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Spectral-boldItalic.fntdata"/><Relationship Id="rId14" Type="http://schemas.openxmlformats.org/officeDocument/2006/relationships/font" Target="fonts/Spectral-italic.fntdata"/><Relationship Id="rId17" Type="http://schemas.openxmlformats.org/officeDocument/2006/relationships/font" Target="fonts/Oswald-bold.fntdata"/><Relationship Id="rId16" Type="http://schemas.openxmlformats.org/officeDocument/2006/relationships/font" Target="fonts/Oswald-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3.amazonaws.com/libapps/accounts/16052/images/FedCourtStructure.jpg"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03485717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03485717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Have students write what they think it means.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Photo: </a:t>
            </a:r>
            <a:r>
              <a:rPr b="1" lang="en" sz="950">
                <a:solidFill>
                  <a:srgbClr val="3366CC"/>
                </a:solidFill>
                <a:latin typeface="Georgia"/>
                <a:ea typeface="Georgia"/>
                <a:cs typeface="Georgia"/>
                <a:sym typeface="Georgia"/>
              </a:rPr>
              <a:t>Chief Justice John Marshall, half-length portrait</a:t>
            </a:r>
            <a:endParaRPr b="1" sz="950">
              <a:solidFill>
                <a:srgbClr val="3366CC"/>
              </a:solidFill>
              <a:latin typeface="Georgia"/>
              <a:ea typeface="Georgia"/>
              <a:cs typeface="Georgia"/>
              <a:sym typeface="Georgia"/>
            </a:endParaRPr>
          </a:p>
          <a:p>
            <a:pPr indent="0" lvl="0" marL="0" rtl="0" algn="l">
              <a:spcBef>
                <a:spcPts val="0"/>
              </a:spcBef>
              <a:spcAft>
                <a:spcPts val="0"/>
              </a:spcAft>
              <a:buNone/>
            </a:pPr>
            <a:r>
              <a:rPr lang="en"/>
              <a:t>https://www.loc.gov/pictures/resource/det.4a31386/</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2503485717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2503485717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Have students think-pair-share about why it is important to have judicial review. Ask them what would happen if judges did not have the ability to declare laws or actions unconstitutional.</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503485717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503485717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03485717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503485717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e6e64fe45e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1e6e64fe45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Times New Roman"/>
                <a:ea typeface="Times New Roman"/>
                <a:cs typeface="Times New Roman"/>
                <a:sym typeface="Times New Roman"/>
              </a:rPr>
              <a:t>Image </a:t>
            </a:r>
            <a:r>
              <a:rPr lang="en" sz="1200">
                <a:solidFill>
                  <a:schemeClr val="dk1"/>
                </a:solidFill>
                <a:latin typeface="Times New Roman"/>
                <a:ea typeface="Times New Roman"/>
                <a:cs typeface="Times New Roman"/>
                <a:sym typeface="Times New Roman"/>
              </a:rPr>
              <a:t>Source</a:t>
            </a:r>
            <a:r>
              <a:rPr lang="en" sz="1200">
                <a:solidFill>
                  <a:schemeClr val="dk1"/>
                </a:solidFill>
                <a:latin typeface="Times New Roman"/>
                <a:ea typeface="Times New Roman"/>
                <a:cs typeface="Times New Roman"/>
                <a:sym typeface="Times New Roman"/>
              </a:rPr>
              <a:t>: </a:t>
            </a:r>
            <a:r>
              <a:rPr lang="en" sz="1200" u="sng">
                <a:solidFill>
                  <a:schemeClr val="hlink"/>
                </a:solidFill>
                <a:latin typeface="Times New Roman"/>
                <a:ea typeface="Times New Roman"/>
                <a:cs typeface="Times New Roman"/>
                <a:sym typeface="Times New Roman"/>
                <a:hlinkClick r:id="rId2"/>
              </a:rPr>
              <a:t>https://s3.amazonaws.com/libapps/accounts/16052/images/FedCourtStructure.jpg</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1e6e6bfe05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1e6e6bfe05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53" name="Shape 53"/>
        <p:cNvGrpSpPr/>
        <p:nvPr/>
      </p:nvGrpSpPr>
      <p:grpSpPr>
        <a:xfrm>
          <a:off x="0" y="0"/>
          <a:ext cx="0" cy="0"/>
          <a:chOff x="0" y="0"/>
          <a:chExt cx="0" cy="0"/>
        </a:xfrm>
      </p:grpSpPr>
      <p:sp>
        <p:nvSpPr>
          <p:cNvPr id="54" name="Google Shape;54;p13"/>
          <p:cNvSpPr txBox="1"/>
          <p:nvPr>
            <p:ph type="title"/>
          </p:nvPr>
        </p:nvSpPr>
        <p:spPr>
          <a:xfrm>
            <a:off x="4203450" y="4200"/>
            <a:ext cx="4940400" cy="847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4520" u="sng">
                <a:solidFill>
                  <a:srgbClr val="000000"/>
                </a:solidFill>
                <a:latin typeface="Oswald"/>
                <a:ea typeface="Oswald"/>
                <a:cs typeface="Oswald"/>
                <a:sym typeface="Oswald"/>
              </a:rPr>
              <a:t>JOHN MARSHALL</a:t>
            </a:r>
            <a:endParaRPr sz="4520" u="sng">
              <a:solidFill>
                <a:srgbClr val="000000"/>
              </a:solidFill>
              <a:latin typeface="Oswald"/>
              <a:ea typeface="Oswald"/>
              <a:cs typeface="Oswald"/>
              <a:sym typeface="Oswald"/>
            </a:endParaRPr>
          </a:p>
        </p:txBody>
      </p:sp>
      <p:pic>
        <p:nvPicPr>
          <p:cNvPr id="55" name="Google Shape;55;p13"/>
          <p:cNvPicPr preferRelativeResize="0"/>
          <p:nvPr/>
        </p:nvPicPr>
        <p:blipFill>
          <a:blip r:embed="rId3">
            <a:alphaModFix/>
          </a:blip>
          <a:stretch>
            <a:fillRect/>
          </a:stretch>
        </p:blipFill>
        <p:spPr>
          <a:xfrm>
            <a:off x="152400" y="156600"/>
            <a:ext cx="3799618" cy="4834501"/>
          </a:xfrm>
          <a:prstGeom prst="rect">
            <a:avLst/>
          </a:prstGeom>
          <a:noFill/>
          <a:ln>
            <a:noFill/>
          </a:ln>
        </p:spPr>
      </p:pic>
      <p:sp>
        <p:nvSpPr>
          <p:cNvPr id="56" name="Google Shape;56;p13"/>
          <p:cNvSpPr txBox="1"/>
          <p:nvPr/>
        </p:nvSpPr>
        <p:spPr>
          <a:xfrm>
            <a:off x="4027200" y="775500"/>
            <a:ext cx="5116800" cy="441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500">
                <a:solidFill>
                  <a:schemeClr val="dk1"/>
                </a:solidFill>
                <a:latin typeface="Spectral"/>
                <a:ea typeface="Spectral"/>
                <a:cs typeface="Spectral"/>
                <a:sym typeface="Spectral"/>
              </a:rPr>
              <a:t>“It is emphatically the province and duty of the Judicial Department to say what the law is. Those who apply the rule to particular cases must, of necessity, expound and interpret that rule. If two laws conflict with each other, the Courts must decide on the operation of each.”</a:t>
            </a:r>
            <a:endParaRPr sz="2500">
              <a:solidFill>
                <a:schemeClr val="dk1"/>
              </a:solidFill>
              <a:latin typeface="Spectral"/>
              <a:ea typeface="Spectral"/>
              <a:cs typeface="Spectral"/>
              <a:sym typeface="Spectral"/>
            </a:endParaRPr>
          </a:p>
          <a:p>
            <a:pPr indent="0" lvl="0" marL="0" rtl="0" algn="l">
              <a:spcBef>
                <a:spcPts val="0"/>
              </a:spcBef>
              <a:spcAft>
                <a:spcPts val="0"/>
              </a:spcAft>
              <a:buNone/>
            </a:pPr>
            <a:r>
              <a:t/>
            </a:r>
            <a:endParaRPr sz="2500">
              <a:solidFill>
                <a:schemeClr val="dk1"/>
              </a:solidFill>
              <a:latin typeface="Spectral"/>
              <a:ea typeface="Spectral"/>
              <a:cs typeface="Spectral"/>
              <a:sym typeface="Spectral"/>
            </a:endParaRPr>
          </a:p>
          <a:p>
            <a:pPr indent="0" lvl="0" marL="0" rtl="0" algn="ctr">
              <a:spcBef>
                <a:spcPts val="0"/>
              </a:spcBef>
              <a:spcAft>
                <a:spcPts val="0"/>
              </a:spcAft>
              <a:buNone/>
            </a:pPr>
            <a:r>
              <a:rPr i="1" lang="en" sz="2500">
                <a:solidFill>
                  <a:schemeClr val="dk1"/>
                </a:solidFill>
                <a:latin typeface="Spectral"/>
                <a:ea typeface="Spectral"/>
                <a:cs typeface="Spectral"/>
                <a:sym typeface="Spectral"/>
              </a:rPr>
              <a:t>Marbury v. Madison </a:t>
            </a:r>
            <a:r>
              <a:rPr lang="en" sz="2500">
                <a:solidFill>
                  <a:schemeClr val="dk1"/>
                </a:solidFill>
                <a:latin typeface="Spectral"/>
                <a:ea typeface="Spectral"/>
                <a:cs typeface="Spectral"/>
                <a:sym typeface="Spectral"/>
              </a:rPr>
              <a:t>(1803)</a:t>
            </a:r>
            <a:endParaRPr sz="2500">
              <a:solidFill>
                <a:schemeClr val="dk1"/>
              </a:solidFill>
              <a:latin typeface="Spectral"/>
              <a:ea typeface="Spectral"/>
              <a:cs typeface="Spectral"/>
              <a:sym typeface="Spectral"/>
            </a:endParaRPr>
          </a:p>
        </p:txBody>
      </p:sp>
      <p:pic>
        <p:nvPicPr>
          <p:cNvPr id="57" name="Google Shape;57;p13"/>
          <p:cNvPicPr preferRelativeResize="0"/>
          <p:nvPr/>
        </p:nvPicPr>
        <p:blipFill>
          <a:blip r:embed="rId4">
            <a:alphaModFix/>
          </a:blip>
          <a:stretch>
            <a:fillRect/>
          </a:stretch>
        </p:blipFill>
        <p:spPr>
          <a:xfrm>
            <a:off x="8410975" y="4825400"/>
            <a:ext cx="656725" cy="253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61" name="Shape 61"/>
        <p:cNvGrpSpPr/>
        <p:nvPr/>
      </p:nvGrpSpPr>
      <p:grpSpPr>
        <a:xfrm>
          <a:off x="0" y="0"/>
          <a:ext cx="0" cy="0"/>
          <a:chOff x="0" y="0"/>
          <a:chExt cx="0" cy="0"/>
        </a:xfrm>
      </p:grpSpPr>
      <p:sp>
        <p:nvSpPr>
          <p:cNvPr id="62" name="Google Shape;62;p14"/>
          <p:cNvSpPr txBox="1"/>
          <p:nvPr>
            <p:ph type="title"/>
          </p:nvPr>
        </p:nvSpPr>
        <p:spPr>
          <a:xfrm>
            <a:off x="311700" y="-43850"/>
            <a:ext cx="8520600" cy="94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SzPts val="990"/>
              <a:buNone/>
            </a:pPr>
            <a:r>
              <a:rPr lang="en" sz="7169" u="sng">
                <a:highlight>
                  <a:schemeClr val="accent6"/>
                </a:highlight>
                <a:latin typeface="Oswald"/>
                <a:ea typeface="Oswald"/>
                <a:cs typeface="Oswald"/>
                <a:sym typeface="Oswald"/>
              </a:rPr>
              <a:t>JUDICIAL REVIEW</a:t>
            </a:r>
            <a:endParaRPr b="1" sz="7980" u="sng">
              <a:highlight>
                <a:schemeClr val="accent6"/>
              </a:highlight>
              <a:latin typeface="Oswald"/>
              <a:ea typeface="Oswald"/>
              <a:cs typeface="Oswald"/>
              <a:sym typeface="Oswald"/>
            </a:endParaRPr>
          </a:p>
        </p:txBody>
      </p:sp>
      <p:sp>
        <p:nvSpPr>
          <p:cNvPr id="63" name="Google Shape;63;p14"/>
          <p:cNvSpPr txBox="1"/>
          <p:nvPr>
            <p:ph idx="1" type="body"/>
          </p:nvPr>
        </p:nvSpPr>
        <p:spPr>
          <a:xfrm>
            <a:off x="270750" y="1172425"/>
            <a:ext cx="8602500" cy="341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4100">
                <a:solidFill>
                  <a:schemeClr val="dk1"/>
                </a:solidFill>
                <a:latin typeface="Spectral"/>
                <a:ea typeface="Spectral"/>
                <a:cs typeface="Spectral"/>
                <a:sym typeface="Spectral"/>
              </a:rPr>
              <a:t>The power of the judicial branch to review the actions of the executive and legislative branches and determine whether or not they are unconstitutional (this includes national and state actions).</a:t>
            </a:r>
            <a:endParaRPr sz="6200">
              <a:latin typeface="Spectral"/>
              <a:ea typeface="Spectral"/>
              <a:cs typeface="Spectral"/>
              <a:sym typeface="Spectral"/>
            </a:endParaRPr>
          </a:p>
        </p:txBody>
      </p:sp>
      <p:pic>
        <p:nvPicPr>
          <p:cNvPr id="64" name="Google Shape;64;p14"/>
          <p:cNvPicPr preferRelativeResize="0"/>
          <p:nvPr/>
        </p:nvPicPr>
        <p:blipFill>
          <a:blip r:embed="rId3">
            <a:alphaModFix/>
          </a:blip>
          <a:stretch>
            <a:fillRect/>
          </a:stretch>
        </p:blipFill>
        <p:spPr>
          <a:xfrm>
            <a:off x="8445700" y="4831225"/>
            <a:ext cx="647112" cy="2498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68" name="Shape 68"/>
        <p:cNvGrpSpPr/>
        <p:nvPr/>
      </p:nvGrpSpPr>
      <p:grpSpPr>
        <a:xfrm>
          <a:off x="0" y="0"/>
          <a:ext cx="0" cy="0"/>
          <a:chOff x="0" y="0"/>
          <a:chExt cx="0" cy="0"/>
        </a:xfrm>
      </p:grpSpPr>
      <p:sp>
        <p:nvSpPr>
          <p:cNvPr id="69" name="Google Shape;69;p15"/>
          <p:cNvSpPr txBox="1"/>
          <p:nvPr>
            <p:ph type="ctrTitle"/>
          </p:nvPr>
        </p:nvSpPr>
        <p:spPr>
          <a:xfrm>
            <a:off x="311700" y="700500"/>
            <a:ext cx="8520600" cy="2353800"/>
          </a:xfrm>
          <a:prstGeom prst="rect">
            <a:avLst/>
          </a:prstGeom>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8200">
                <a:latin typeface="Oswald"/>
                <a:ea typeface="Oswald"/>
                <a:cs typeface="Oswald"/>
                <a:sym typeface="Oswald"/>
              </a:rPr>
              <a:t>THE SUPREMACY CLAUSE</a:t>
            </a:r>
            <a:endParaRPr sz="8200">
              <a:latin typeface="Oswald"/>
              <a:ea typeface="Oswald"/>
              <a:cs typeface="Oswald"/>
              <a:sym typeface="Oswald"/>
            </a:endParaRPr>
          </a:p>
        </p:txBody>
      </p:sp>
      <p:sp>
        <p:nvSpPr>
          <p:cNvPr id="70" name="Google Shape;70;p15"/>
          <p:cNvSpPr txBox="1"/>
          <p:nvPr>
            <p:ph idx="1" type="subTitle"/>
          </p:nvPr>
        </p:nvSpPr>
        <p:spPr>
          <a:xfrm>
            <a:off x="311700" y="3155600"/>
            <a:ext cx="8520600" cy="792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6000">
                <a:solidFill>
                  <a:schemeClr val="dk1"/>
                </a:solidFill>
                <a:highlight>
                  <a:schemeClr val="accent6"/>
                </a:highlight>
                <a:latin typeface="Oswald"/>
                <a:ea typeface="Oswald"/>
                <a:cs typeface="Oswald"/>
                <a:sym typeface="Oswald"/>
              </a:rPr>
              <a:t>ARTICLE VI, CLAUSE II</a:t>
            </a:r>
            <a:endParaRPr sz="6000">
              <a:solidFill>
                <a:schemeClr val="dk1"/>
              </a:solidFill>
              <a:highlight>
                <a:schemeClr val="accent6"/>
              </a:highlight>
              <a:latin typeface="Oswald"/>
              <a:ea typeface="Oswald"/>
              <a:cs typeface="Oswald"/>
              <a:sym typeface="Oswald"/>
            </a:endParaRPr>
          </a:p>
        </p:txBody>
      </p:sp>
      <p:pic>
        <p:nvPicPr>
          <p:cNvPr id="71" name="Google Shape;71;p15"/>
          <p:cNvPicPr preferRelativeResize="0"/>
          <p:nvPr/>
        </p:nvPicPr>
        <p:blipFill>
          <a:blip r:embed="rId3">
            <a:alphaModFix/>
          </a:blip>
          <a:stretch>
            <a:fillRect/>
          </a:stretch>
        </p:blipFill>
        <p:spPr>
          <a:xfrm>
            <a:off x="8258675" y="4758975"/>
            <a:ext cx="816750" cy="3153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75" name="Shape 75"/>
        <p:cNvGrpSpPr/>
        <p:nvPr/>
      </p:nvGrpSpPr>
      <p:grpSpPr>
        <a:xfrm>
          <a:off x="0" y="0"/>
          <a:ext cx="0" cy="0"/>
          <a:chOff x="0" y="0"/>
          <a:chExt cx="0" cy="0"/>
        </a:xfrm>
      </p:grpSpPr>
      <p:sp>
        <p:nvSpPr>
          <p:cNvPr id="76" name="Google Shape;76;p16"/>
          <p:cNvSpPr txBox="1"/>
          <p:nvPr>
            <p:ph type="title"/>
          </p:nvPr>
        </p:nvSpPr>
        <p:spPr>
          <a:xfrm>
            <a:off x="311700" y="108550"/>
            <a:ext cx="8520600" cy="94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lang="en" sz="6170" u="sng">
                <a:highlight>
                  <a:schemeClr val="accent6"/>
                </a:highlight>
                <a:latin typeface="Oswald"/>
                <a:ea typeface="Oswald"/>
                <a:cs typeface="Oswald"/>
                <a:sym typeface="Oswald"/>
              </a:rPr>
              <a:t>ARTICLE VI, CLAUSE II</a:t>
            </a:r>
            <a:endParaRPr b="1" sz="6980" u="sng">
              <a:highlight>
                <a:schemeClr val="accent6"/>
              </a:highlight>
              <a:latin typeface="Oswald"/>
              <a:ea typeface="Oswald"/>
              <a:cs typeface="Oswald"/>
              <a:sym typeface="Oswald"/>
            </a:endParaRPr>
          </a:p>
        </p:txBody>
      </p:sp>
      <p:sp>
        <p:nvSpPr>
          <p:cNvPr id="77" name="Google Shape;77;p16"/>
          <p:cNvSpPr txBox="1"/>
          <p:nvPr>
            <p:ph idx="1" type="body"/>
          </p:nvPr>
        </p:nvSpPr>
        <p:spPr>
          <a:xfrm>
            <a:off x="270750" y="1184800"/>
            <a:ext cx="86025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200"/>
              </a:spcAft>
              <a:buNone/>
            </a:pPr>
            <a:r>
              <a:rPr i="1" lang="en" sz="2950">
                <a:solidFill>
                  <a:schemeClr val="dk1"/>
                </a:solidFill>
                <a:latin typeface="Spectral"/>
                <a:ea typeface="Spectral"/>
                <a:cs typeface="Spectral"/>
                <a:sym typeface="Spectral"/>
              </a:rPr>
              <a:t>“This Constitution, and the Laws of the United States which shall be made in Pursuance thereof; and all Treaties made, or which shall be made, under the Authority of the United States, shall be the supreme Law of the Land; and the Judges in every State shall be bound thereby, any Thing in the Constitution or Laws of any State to the Contrary notwithstanding.”</a:t>
            </a:r>
            <a:endParaRPr sz="3500">
              <a:latin typeface="Spectral"/>
              <a:ea typeface="Spectral"/>
              <a:cs typeface="Spectral"/>
              <a:sym typeface="Spectral"/>
            </a:endParaRPr>
          </a:p>
        </p:txBody>
      </p:sp>
      <p:pic>
        <p:nvPicPr>
          <p:cNvPr id="78" name="Google Shape;78;p16"/>
          <p:cNvPicPr preferRelativeResize="0"/>
          <p:nvPr/>
        </p:nvPicPr>
        <p:blipFill>
          <a:blip r:embed="rId3">
            <a:alphaModFix/>
          </a:blip>
          <a:stretch>
            <a:fillRect/>
          </a:stretch>
        </p:blipFill>
        <p:spPr>
          <a:xfrm>
            <a:off x="8459525" y="4857450"/>
            <a:ext cx="615064" cy="237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82" name="Shape 82"/>
        <p:cNvGrpSpPr/>
        <p:nvPr/>
      </p:nvGrpSpPr>
      <p:grpSpPr>
        <a:xfrm>
          <a:off x="0" y="0"/>
          <a:ext cx="0" cy="0"/>
          <a:chOff x="0" y="0"/>
          <a:chExt cx="0" cy="0"/>
        </a:xfrm>
      </p:grpSpPr>
      <p:pic>
        <p:nvPicPr>
          <p:cNvPr id="83" name="Google Shape;83;p17"/>
          <p:cNvPicPr preferRelativeResize="0"/>
          <p:nvPr/>
        </p:nvPicPr>
        <p:blipFill>
          <a:blip r:embed="rId3">
            <a:alphaModFix/>
          </a:blip>
          <a:stretch>
            <a:fillRect/>
          </a:stretch>
        </p:blipFill>
        <p:spPr>
          <a:xfrm>
            <a:off x="8445700" y="4831225"/>
            <a:ext cx="647112" cy="249875"/>
          </a:xfrm>
          <a:prstGeom prst="rect">
            <a:avLst/>
          </a:prstGeom>
          <a:noFill/>
          <a:ln>
            <a:noFill/>
          </a:ln>
        </p:spPr>
      </p:pic>
      <p:pic>
        <p:nvPicPr>
          <p:cNvPr id="84" name="Google Shape;84;p17"/>
          <p:cNvPicPr preferRelativeResize="0"/>
          <p:nvPr/>
        </p:nvPicPr>
        <p:blipFill>
          <a:blip r:embed="rId4">
            <a:alphaModFix/>
          </a:blip>
          <a:stretch>
            <a:fillRect/>
          </a:stretch>
        </p:blipFill>
        <p:spPr>
          <a:xfrm>
            <a:off x="1346200" y="152400"/>
            <a:ext cx="6451600" cy="48387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FE2F3"/>
        </a:solidFill>
      </p:bgPr>
    </p:bg>
    <p:spTree>
      <p:nvGrpSpPr>
        <p:cNvPr id="88" name="Shape 88"/>
        <p:cNvGrpSpPr/>
        <p:nvPr/>
      </p:nvGrpSpPr>
      <p:grpSpPr>
        <a:xfrm>
          <a:off x="0" y="0"/>
          <a:ext cx="0" cy="0"/>
          <a:chOff x="0" y="0"/>
          <a:chExt cx="0" cy="0"/>
        </a:xfrm>
      </p:grpSpPr>
      <p:sp>
        <p:nvSpPr>
          <p:cNvPr id="89" name="Google Shape;89;p18"/>
          <p:cNvSpPr txBox="1"/>
          <p:nvPr>
            <p:ph type="title"/>
          </p:nvPr>
        </p:nvSpPr>
        <p:spPr>
          <a:xfrm>
            <a:off x="311700" y="108550"/>
            <a:ext cx="8520600" cy="943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990"/>
              <a:buFont typeface="Arial"/>
              <a:buNone/>
            </a:pPr>
            <a:r>
              <a:rPr lang="en" sz="6170" u="sng">
                <a:highlight>
                  <a:schemeClr val="accent6"/>
                </a:highlight>
                <a:latin typeface="Oswald"/>
                <a:ea typeface="Oswald"/>
                <a:cs typeface="Oswald"/>
                <a:sym typeface="Oswald"/>
              </a:rPr>
              <a:t>Groff v. DeJoy (2023)</a:t>
            </a:r>
            <a:endParaRPr b="1" sz="6980" u="sng">
              <a:highlight>
                <a:schemeClr val="accent6"/>
              </a:highlight>
              <a:latin typeface="Oswald"/>
              <a:ea typeface="Oswald"/>
              <a:cs typeface="Oswald"/>
              <a:sym typeface="Oswald"/>
            </a:endParaRPr>
          </a:p>
        </p:txBody>
      </p:sp>
      <p:sp>
        <p:nvSpPr>
          <p:cNvPr id="90" name="Google Shape;90;p18"/>
          <p:cNvSpPr txBox="1"/>
          <p:nvPr>
            <p:ph idx="1" type="body"/>
          </p:nvPr>
        </p:nvSpPr>
        <p:spPr>
          <a:xfrm>
            <a:off x="270750" y="1184800"/>
            <a:ext cx="86025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i="1" lang="en" sz="2500">
                <a:solidFill>
                  <a:srgbClr val="212529"/>
                </a:solidFill>
                <a:latin typeface="Times New Roman"/>
                <a:ea typeface="Times New Roman"/>
                <a:cs typeface="Times New Roman"/>
                <a:sym typeface="Times New Roman"/>
              </a:rPr>
              <a:t>The U.S. Supreme Court rule 9-0 in favor of Groff</a:t>
            </a:r>
            <a:endParaRPr i="1" sz="2500">
              <a:solidFill>
                <a:srgbClr val="212529"/>
              </a:solidFill>
              <a:latin typeface="Times New Roman"/>
              <a:ea typeface="Times New Roman"/>
              <a:cs typeface="Times New Roman"/>
              <a:sym typeface="Times New Roman"/>
            </a:endParaRPr>
          </a:p>
          <a:p>
            <a:pPr indent="0" lvl="0" marL="0" rtl="0" algn="l">
              <a:spcBef>
                <a:spcPts val="1200"/>
              </a:spcBef>
              <a:spcAft>
                <a:spcPts val="0"/>
              </a:spcAft>
              <a:buNone/>
            </a:pPr>
            <a:r>
              <a:t/>
            </a:r>
            <a:endParaRPr i="1" sz="2500">
              <a:solidFill>
                <a:srgbClr val="212529"/>
              </a:solidFill>
              <a:latin typeface="Times New Roman"/>
              <a:ea typeface="Times New Roman"/>
              <a:cs typeface="Times New Roman"/>
              <a:sym typeface="Times New Roman"/>
            </a:endParaRPr>
          </a:p>
          <a:p>
            <a:pPr indent="0" lvl="0" marL="0" rtl="0" algn="l">
              <a:spcBef>
                <a:spcPts val="1200"/>
              </a:spcBef>
              <a:spcAft>
                <a:spcPts val="0"/>
              </a:spcAft>
              <a:buNone/>
            </a:pPr>
            <a:r>
              <a:rPr i="1" lang="en" sz="2500">
                <a:solidFill>
                  <a:srgbClr val="212529"/>
                </a:solidFill>
                <a:latin typeface="Times New Roman"/>
                <a:ea typeface="Times New Roman"/>
                <a:cs typeface="Times New Roman"/>
                <a:sym typeface="Times New Roman"/>
              </a:rPr>
              <a:t>Accommodating</a:t>
            </a:r>
            <a:r>
              <a:rPr i="1" lang="en" sz="2500">
                <a:solidFill>
                  <a:srgbClr val="212529"/>
                </a:solidFill>
                <a:latin typeface="Times New Roman"/>
                <a:ea typeface="Times New Roman"/>
                <a:cs typeface="Times New Roman"/>
                <a:sym typeface="Times New Roman"/>
              </a:rPr>
              <a:t> Groff’s religious beliefs by forcing others to work overtime or take extra shifts did not meet the burden of “undue hardship”</a:t>
            </a:r>
            <a:endParaRPr i="1" sz="2500">
              <a:solidFill>
                <a:srgbClr val="212529"/>
              </a:solidFill>
              <a:latin typeface="Times New Roman"/>
              <a:ea typeface="Times New Roman"/>
              <a:cs typeface="Times New Roman"/>
              <a:sym typeface="Times New Roman"/>
            </a:endParaRPr>
          </a:p>
          <a:p>
            <a:pPr indent="0" lvl="0" marL="0" rtl="0" algn="l">
              <a:spcBef>
                <a:spcPts val="1200"/>
              </a:spcBef>
              <a:spcAft>
                <a:spcPts val="0"/>
              </a:spcAft>
              <a:buNone/>
            </a:pPr>
            <a:r>
              <a:t/>
            </a:r>
            <a:endParaRPr i="1" sz="1200">
              <a:solidFill>
                <a:srgbClr val="212529"/>
              </a:solidFill>
              <a:latin typeface="Times New Roman"/>
              <a:ea typeface="Times New Roman"/>
              <a:cs typeface="Times New Roman"/>
              <a:sym typeface="Times New Roman"/>
            </a:endParaRPr>
          </a:p>
          <a:p>
            <a:pPr indent="0" lvl="0" marL="0" rtl="0" algn="l">
              <a:spcBef>
                <a:spcPts val="1200"/>
              </a:spcBef>
              <a:spcAft>
                <a:spcPts val="0"/>
              </a:spcAft>
              <a:buNone/>
            </a:pPr>
            <a:r>
              <a:t/>
            </a:r>
            <a:endParaRPr i="1" sz="1200">
              <a:solidFill>
                <a:srgbClr val="212529"/>
              </a:solidFill>
              <a:latin typeface="Times New Roman"/>
              <a:ea typeface="Times New Roman"/>
              <a:cs typeface="Times New Roman"/>
              <a:sym typeface="Times New Roman"/>
            </a:endParaRPr>
          </a:p>
          <a:p>
            <a:pPr indent="0" lvl="0" marL="0" rtl="0" algn="l">
              <a:spcBef>
                <a:spcPts val="1200"/>
              </a:spcBef>
              <a:spcAft>
                <a:spcPts val="1200"/>
              </a:spcAft>
              <a:buNone/>
            </a:pPr>
            <a:r>
              <a:t/>
            </a:r>
            <a:endParaRPr sz="3500">
              <a:latin typeface="Spectral"/>
              <a:ea typeface="Spectral"/>
              <a:cs typeface="Spectral"/>
              <a:sym typeface="Spectral"/>
            </a:endParaRPr>
          </a:p>
        </p:txBody>
      </p:sp>
      <p:pic>
        <p:nvPicPr>
          <p:cNvPr id="91" name="Google Shape;91;p18"/>
          <p:cNvPicPr preferRelativeResize="0"/>
          <p:nvPr/>
        </p:nvPicPr>
        <p:blipFill>
          <a:blip r:embed="rId3">
            <a:alphaModFix/>
          </a:blip>
          <a:stretch>
            <a:fillRect/>
          </a:stretch>
        </p:blipFill>
        <p:spPr>
          <a:xfrm>
            <a:off x="8459525" y="4857450"/>
            <a:ext cx="615064" cy="2375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