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8763c8150_0_0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8763c81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293424" y="93050"/>
            <a:ext cx="53070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LEVELS OF GOVERNMENT </a:t>
            </a:r>
            <a:r>
              <a:rPr lang="en" sz="1700">
                <a:solidFill>
                  <a:srgbClr val="FF0000"/>
                </a:solidFill>
              </a:rPr>
              <a:t>ANSWER KEY</a:t>
            </a:r>
            <a:endParaRPr sz="1700">
              <a:solidFill>
                <a:srgbClr val="FF0000"/>
              </a:solidFill>
            </a:endParaRPr>
          </a:p>
        </p:txBody>
      </p:sp>
      <p:cxnSp>
        <p:nvCxnSpPr>
          <p:cNvPr id="55" name="Google Shape;55;p13"/>
          <p:cNvCxnSpPr>
            <a:stCxn id="56" idx="2"/>
            <a:endCxn id="57" idx="1"/>
          </p:cNvCxnSpPr>
          <p:nvPr/>
        </p:nvCxnSpPr>
        <p:spPr>
          <a:xfrm>
            <a:off x="1003720" y="3886233"/>
            <a:ext cx="335400" cy="2634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" name="Google Shape;58;p13"/>
          <p:cNvCxnSpPr>
            <a:stCxn id="56" idx="2"/>
            <a:endCxn id="59" idx="1"/>
          </p:cNvCxnSpPr>
          <p:nvPr/>
        </p:nvCxnSpPr>
        <p:spPr>
          <a:xfrm>
            <a:off x="1003720" y="3886233"/>
            <a:ext cx="335400" cy="230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3"/>
          <p:cNvSpPr/>
          <p:nvPr/>
        </p:nvSpPr>
        <p:spPr>
          <a:xfrm rot="-5400000">
            <a:off x="-2339480" y="3597333"/>
            <a:ext cx="6108600" cy="577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GOVERNMENT 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1339030" y="3719609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LEGISLATIVE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 sz="14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Makes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1339030" y="6124231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JUDICIAL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 sz="14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Interprets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3496213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1" name="Google Shape;61;p13"/>
          <p:cNvCxnSpPr>
            <a:stCxn id="62" idx="3"/>
            <a:endCxn id="60" idx="1"/>
          </p:cNvCxnSpPr>
          <p:nvPr/>
        </p:nvCxnSpPr>
        <p:spPr>
          <a:xfrm>
            <a:off x="3160930" y="2035322"/>
            <a:ext cx="335400" cy="315900"/>
          </a:xfrm>
          <a:prstGeom prst="bentConnector3">
            <a:avLst>
              <a:gd fmla="val 49996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3"/>
          <p:cNvSpPr/>
          <p:nvPr/>
        </p:nvSpPr>
        <p:spPr>
          <a:xfrm>
            <a:off x="5653368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4" name="Google Shape;64;p13"/>
          <p:cNvCxnSpPr>
            <a:stCxn id="60" idx="3"/>
            <a:endCxn id="63" idx="1"/>
          </p:cNvCxnSpPr>
          <p:nvPr/>
        </p:nvCxnSpPr>
        <p:spPr>
          <a:xfrm>
            <a:off x="5318113" y="235122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13"/>
          <p:cNvSpPr/>
          <p:nvPr/>
        </p:nvSpPr>
        <p:spPr>
          <a:xfrm>
            <a:off x="1339030" y="1638422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EXECUTIVE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 sz="14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Enforces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5" name="Google Shape;65;p13"/>
          <p:cNvCxnSpPr>
            <a:stCxn id="56" idx="2"/>
            <a:endCxn id="62" idx="1"/>
          </p:cNvCxnSpPr>
          <p:nvPr/>
        </p:nvCxnSpPr>
        <p:spPr>
          <a:xfrm flipH="1" rot="10800000">
            <a:off x="1003720" y="2035233"/>
            <a:ext cx="335400" cy="1851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p13"/>
          <p:cNvSpPr/>
          <p:nvPr/>
        </p:nvSpPr>
        <p:spPr>
          <a:xfrm>
            <a:off x="7810523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7" name="Google Shape;67;p13"/>
          <p:cNvCxnSpPr>
            <a:stCxn id="63" idx="3"/>
            <a:endCxn id="66" idx="1"/>
          </p:cNvCxnSpPr>
          <p:nvPr/>
        </p:nvCxnSpPr>
        <p:spPr>
          <a:xfrm>
            <a:off x="7475268" y="235122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" name="Google Shape;68;p13"/>
          <p:cNvSpPr/>
          <p:nvPr/>
        </p:nvSpPr>
        <p:spPr>
          <a:xfrm>
            <a:off x="3496240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9" name="Google Shape;69;p13"/>
          <p:cNvCxnSpPr>
            <a:endCxn id="68" idx="1"/>
          </p:cNvCxnSpPr>
          <p:nvPr/>
        </p:nvCxnSpPr>
        <p:spPr>
          <a:xfrm>
            <a:off x="3160840" y="4183782"/>
            <a:ext cx="335400" cy="315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/>
          <p:nvPr/>
        </p:nvSpPr>
        <p:spPr>
          <a:xfrm>
            <a:off x="5653395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1" name="Google Shape;71;p13"/>
          <p:cNvCxnSpPr>
            <a:stCxn id="68" idx="3"/>
            <a:endCxn id="70" idx="1"/>
          </p:cNvCxnSpPr>
          <p:nvPr/>
        </p:nvCxnSpPr>
        <p:spPr>
          <a:xfrm>
            <a:off x="5318140" y="449968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13"/>
          <p:cNvSpPr/>
          <p:nvPr/>
        </p:nvSpPr>
        <p:spPr>
          <a:xfrm>
            <a:off x="7810550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3" name="Google Shape;73;p13"/>
          <p:cNvCxnSpPr>
            <a:stCxn id="70" idx="3"/>
            <a:endCxn id="72" idx="1"/>
          </p:cNvCxnSpPr>
          <p:nvPr/>
        </p:nvCxnSpPr>
        <p:spPr>
          <a:xfrm>
            <a:off x="7475295" y="449968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4" name="Google Shape;74;p13"/>
          <p:cNvSpPr/>
          <p:nvPr/>
        </p:nvSpPr>
        <p:spPr>
          <a:xfrm>
            <a:off x="3496240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5" name="Google Shape;75;p13"/>
          <p:cNvCxnSpPr>
            <a:endCxn id="74" idx="1"/>
          </p:cNvCxnSpPr>
          <p:nvPr/>
        </p:nvCxnSpPr>
        <p:spPr>
          <a:xfrm>
            <a:off x="3160840" y="6299224"/>
            <a:ext cx="335400" cy="315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13"/>
          <p:cNvSpPr/>
          <p:nvPr/>
        </p:nvSpPr>
        <p:spPr>
          <a:xfrm>
            <a:off x="5653395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7" name="Google Shape;77;p13"/>
          <p:cNvCxnSpPr>
            <a:stCxn id="74" idx="3"/>
            <a:endCxn id="76" idx="1"/>
          </p:cNvCxnSpPr>
          <p:nvPr/>
        </p:nvCxnSpPr>
        <p:spPr>
          <a:xfrm>
            <a:off x="5318140" y="6615124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13"/>
          <p:cNvSpPr/>
          <p:nvPr/>
        </p:nvSpPr>
        <p:spPr>
          <a:xfrm>
            <a:off x="7810550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9" name="Google Shape;79;p13"/>
          <p:cNvCxnSpPr>
            <a:stCxn id="76" idx="3"/>
            <a:endCxn id="78" idx="1"/>
          </p:cNvCxnSpPr>
          <p:nvPr/>
        </p:nvCxnSpPr>
        <p:spPr>
          <a:xfrm>
            <a:off x="7475295" y="6615124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04603" y="7410858"/>
            <a:ext cx="577830" cy="22224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647900" y="175931"/>
            <a:ext cx="2848200" cy="7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Name:_________________</a:t>
            </a:r>
            <a:endParaRPr sz="1700"/>
          </a:p>
        </p:txBody>
      </p:sp>
      <p:sp>
        <p:nvSpPr>
          <p:cNvPr id="82" name="Google Shape;82;p13"/>
          <p:cNvSpPr txBox="1"/>
          <p:nvPr/>
        </p:nvSpPr>
        <p:spPr>
          <a:xfrm>
            <a:off x="3684010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National </a:t>
            </a:r>
            <a:endParaRPr sz="1700"/>
          </a:p>
        </p:txBody>
      </p:sp>
      <p:sp>
        <p:nvSpPr>
          <p:cNvPr id="83" name="Google Shape;83;p13"/>
          <p:cNvSpPr txBox="1"/>
          <p:nvPr/>
        </p:nvSpPr>
        <p:spPr>
          <a:xfrm>
            <a:off x="5908375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State </a:t>
            </a:r>
            <a:endParaRPr sz="1700"/>
          </a:p>
        </p:txBody>
      </p:sp>
      <p:sp>
        <p:nvSpPr>
          <p:cNvPr id="84" name="Google Shape;84;p13"/>
          <p:cNvSpPr txBox="1"/>
          <p:nvPr/>
        </p:nvSpPr>
        <p:spPr>
          <a:xfrm>
            <a:off x="7983140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Local </a:t>
            </a:r>
            <a:endParaRPr sz="1700"/>
          </a:p>
        </p:txBody>
      </p:sp>
      <p:sp>
        <p:nvSpPr>
          <p:cNvPr id="85" name="Google Shape;85;p13"/>
          <p:cNvSpPr txBox="1"/>
          <p:nvPr/>
        </p:nvSpPr>
        <p:spPr>
          <a:xfrm>
            <a:off x="3495663" y="641656"/>
            <a:ext cx="64617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Directions: Fill in the boxes below with the correct structure and function for each level of government. </a:t>
            </a:r>
            <a:endParaRPr sz="1200"/>
          </a:p>
        </p:txBody>
      </p:sp>
      <p:sp>
        <p:nvSpPr>
          <p:cNvPr id="86" name="Google Shape;86;p13"/>
          <p:cNvSpPr txBox="1"/>
          <p:nvPr/>
        </p:nvSpPr>
        <p:spPr>
          <a:xfrm>
            <a:off x="3631018" y="1693316"/>
            <a:ext cx="1530000" cy="11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President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Vice President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Cabinet members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3445812" y="3982475"/>
            <a:ext cx="19227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Senate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House of Representatives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5535876" y="3999575"/>
            <a:ext cx="19395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FL Senate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FL House of Representatives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7860724" y="4064624"/>
            <a:ext cx="17217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City/County Commission 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5703541" y="1798033"/>
            <a:ext cx="1721700" cy="9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Governor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Lt. Governor</a:t>
            </a:r>
            <a:endParaRPr sz="1200">
              <a:solidFill>
                <a:srgbClr val="FF0000"/>
              </a:solidFill>
            </a:endParaRPr>
          </a:p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Cabinet members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7860696" y="1798014"/>
            <a:ext cx="17217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Mayor/ manager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3546386" y="6126724"/>
            <a:ext cx="17217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683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Supreme Court</a:t>
            </a:r>
            <a:endParaRPr sz="1200">
              <a:solidFill>
                <a:srgbClr val="FF0000"/>
              </a:solidFill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5703583" y="5935342"/>
            <a:ext cx="1721700" cy="13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-3556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000"/>
              <a:buChar char="●"/>
            </a:pPr>
            <a:r>
              <a:rPr lang="en" sz="1000">
                <a:solidFill>
                  <a:srgbClr val="FF0000"/>
                </a:solidFill>
              </a:rPr>
              <a:t>Florida Supreme Court</a:t>
            </a:r>
            <a:endParaRPr sz="1000">
              <a:solidFill>
                <a:srgbClr val="FF0000"/>
              </a:solidFill>
            </a:endParaRPr>
          </a:p>
          <a:p>
            <a:pPr indent="-3556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000"/>
              <a:buChar char="●"/>
            </a:pPr>
            <a:r>
              <a:rPr lang="en" sz="1000">
                <a:solidFill>
                  <a:srgbClr val="FF0000"/>
                </a:solidFill>
              </a:rPr>
              <a:t>Court of Appeals</a:t>
            </a:r>
            <a:endParaRPr sz="1000">
              <a:solidFill>
                <a:srgbClr val="FF0000"/>
              </a:solidFill>
            </a:endParaRPr>
          </a:p>
          <a:p>
            <a:pPr indent="-3556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000"/>
              <a:buChar char="●"/>
            </a:pPr>
            <a:r>
              <a:rPr lang="en" sz="1000">
                <a:solidFill>
                  <a:srgbClr val="FF0000"/>
                </a:solidFill>
              </a:rPr>
              <a:t>Circuit courts</a:t>
            </a:r>
            <a:endParaRPr sz="1000">
              <a:solidFill>
                <a:srgbClr val="FF0000"/>
              </a:solidFill>
            </a:endParaRPr>
          </a:p>
          <a:p>
            <a:pPr indent="-355600" lvl="0" marL="5715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000"/>
              <a:buChar char="●"/>
            </a:pPr>
            <a:r>
              <a:rPr lang="en" sz="1000">
                <a:solidFill>
                  <a:srgbClr val="FF0000"/>
                </a:solidFill>
              </a:rPr>
              <a:t>County courts</a:t>
            </a:r>
            <a:endParaRPr sz="10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0000"/>
                </a:solidFill>
              </a:rPr>
              <a:t>(Lower courts)</a:t>
            </a:r>
            <a:endParaRPr sz="1100">
              <a:solidFill>
                <a:srgbClr val="FF0000"/>
              </a:solidFill>
            </a:endParaRPr>
          </a:p>
        </p:txBody>
      </p:sp>
      <p:sp>
        <p:nvSpPr>
          <p:cNvPr id="94" name="Google Shape;94;p13"/>
          <p:cNvSpPr txBox="1"/>
          <p:nvPr/>
        </p:nvSpPr>
        <p:spPr>
          <a:xfrm>
            <a:off x="7860724" y="6126724"/>
            <a:ext cx="1721700" cy="7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</a:rPr>
              <a:t>All judicial matters handled by the state judicial branch.</a:t>
            </a:r>
            <a:endParaRPr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