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8CE5797-70A8-4777-9C8D-952DEDBE7C7D}">
  <a:tblStyle styleId="{08CE5797-70A8-4777-9C8D-952DEDBE7C7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2" Type="http://schemas.openxmlformats.org/officeDocument/2006/relationships/slide" Target="slides/slide6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0323af833_1_3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0323af833_1_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Source: Wikimedia Commons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50323af833_1_2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50323af833_1_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e6c81af838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e6c81af838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During the North Carolina Ratifying Convention, future Supreme Court Justice James Iredell articulated the importance of a bicameral legislature </a:t>
            </a:r>
            <a:endParaRPr sz="8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e3ce09c131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e3ce09c131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e3bf0ebae9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1e3bf0ebae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5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711150" y="2505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{08CE5797-70A8-4777-9C8D-952DEDBE7C7D}</a:tableStyleId>
              </a:tblPr>
              <a:tblGrid>
                <a:gridCol w="2573900"/>
                <a:gridCol w="2573900"/>
                <a:gridCol w="2573900"/>
              </a:tblGrid>
              <a:tr h="2042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5" name="Google Shape;55;p13"/>
          <p:cNvSpPr/>
          <p:nvPr/>
        </p:nvSpPr>
        <p:spPr>
          <a:xfrm>
            <a:off x="0" y="5975"/>
            <a:ext cx="9144000" cy="5143500"/>
          </a:xfrm>
          <a:prstGeom prst="frame">
            <a:avLst>
              <a:gd fmla="val 6562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6275" y="1659958"/>
            <a:ext cx="1828800" cy="182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34025" y="1663313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97025" y="1663313"/>
            <a:ext cx="1828800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663875" y="451250"/>
            <a:ext cx="7769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800">
                <a:latin typeface="Times New Roman"/>
                <a:ea typeface="Times New Roman"/>
                <a:cs typeface="Times New Roman"/>
                <a:sym typeface="Times New Roman"/>
              </a:rPr>
              <a:t>THREE BRANCHES OF GOVERNMENT</a:t>
            </a:r>
            <a:endParaRPr b="1" sz="2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181975" y="477202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8150" r="9517" t="0"/>
          <a:stretch/>
        </p:blipFill>
        <p:spPr>
          <a:xfrm>
            <a:off x="0" y="223775"/>
            <a:ext cx="9144000" cy="476135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/>
          <p:nvPr/>
        </p:nvSpPr>
        <p:spPr>
          <a:xfrm>
            <a:off x="0" y="5975"/>
            <a:ext cx="9144000" cy="5143500"/>
          </a:xfrm>
          <a:prstGeom prst="frame">
            <a:avLst>
              <a:gd fmla="val 6562" name="adj1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 txBox="1"/>
          <p:nvPr/>
        </p:nvSpPr>
        <p:spPr>
          <a:xfrm>
            <a:off x="889125" y="470825"/>
            <a:ext cx="26451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happens in this building?</a:t>
            </a:r>
            <a:endParaRPr b="1" sz="3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5830450" y="615825"/>
            <a:ext cx="2671200" cy="165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Who works here</a:t>
            </a:r>
            <a:r>
              <a:rPr b="1" lang="en" sz="3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5"/>
          <p:cNvPicPr preferRelativeResize="0"/>
          <p:nvPr/>
        </p:nvPicPr>
        <p:blipFill rotWithShape="1">
          <a:blip r:embed="rId3">
            <a:alphaModFix/>
          </a:blip>
          <a:srcRect b="0" l="8150" r="9517" t="0"/>
          <a:stretch/>
        </p:blipFill>
        <p:spPr>
          <a:xfrm>
            <a:off x="0" y="223775"/>
            <a:ext cx="9144000" cy="476135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/>
          <p:nvPr/>
        </p:nvSpPr>
        <p:spPr>
          <a:xfrm>
            <a:off x="0" y="5975"/>
            <a:ext cx="9144000" cy="5143500"/>
          </a:xfrm>
          <a:prstGeom prst="frame">
            <a:avLst>
              <a:gd fmla="val 6562" name="adj1"/>
            </a:avLst>
          </a:prstGeom>
          <a:solidFill>
            <a:schemeClr val="dk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5"/>
          <p:cNvSpPr/>
          <p:nvPr/>
        </p:nvSpPr>
        <p:spPr>
          <a:xfrm>
            <a:off x="234150" y="4003925"/>
            <a:ext cx="8675700" cy="923400"/>
          </a:xfrm>
          <a:prstGeom prst="rect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 txBox="1"/>
          <p:nvPr/>
        </p:nvSpPr>
        <p:spPr>
          <a:xfrm>
            <a:off x="5382450" y="596600"/>
            <a:ext cx="3279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Times New Roman"/>
                <a:ea typeface="Times New Roman"/>
                <a:cs typeface="Times New Roman"/>
                <a:sym typeface="Times New Roman"/>
              </a:rPr>
              <a:t>House of Representatives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480975" y="781250"/>
            <a:ext cx="3279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Times New Roman"/>
                <a:ea typeface="Times New Roman"/>
                <a:cs typeface="Times New Roman"/>
                <a:sym typeface="Times New Roman"/>
              </a:rPr>
              <a:t>Senate</a:t>
            </a:r>
            <a:endParaRPr b="1"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1043450" y="4096175"/>
            <a:ext cx="7320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Bicameral Legislature</a:t>
            </a:r>
            <a:endParaRPr b="1" sz="3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/>
        </p:nvSpPr>
        <p:spPr>
          <a:xfrm>
            <a:off x="537875" y="522875"/>
            <a:ext cx="80415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A BICAMERAL LEGISLATURE?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4" name="Google Shape;84;p16"/>
          <p:cNvSpPr/>
          <p:nvPr/>
        </p:nvSpPr>
        <p:spPr>
          <a:xfrm>
            <a:off x="0" y="5975"/>
            <a:ext cx="9144000" cy="5143500"/>
          </a:xfrm>
          <a:prstGeom prst="frame">
            <a:avLst>
              <a:gd fmla="val 6562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6"/>
          <p:cNvSpPr txBox="1"/>
          <p:nvPr/>
        </p:nvSpPr>
        <p:spPr>
          <a:xfrm>
            <a:off x="662125" y="1435800"/>
            <a:ext cx="7764900" cy="30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800">
                <a:solidFill>
                  <a:schemeClr val="dk1"/>
                </a:solidFill>
                <a:highlight>
                  <a:srgbClr val="FFFFFF"/>
                </a:highlight>
                <a:latin typeface="Georgia"/>
                <a:ea typeface="Georgia"/>
                <a:cs typeface="Georgia"/>
                <a:sym typeface="Georgia"/>
              </a:rPr>
              <a:t>[I]t was the general sense of all America . . . that the legislative body should be divided into two branches, in order that the people might have a double security. It will often happen that, in a single body, a bare majority will carry exceptionable and pernicious measures. The violent faction of a party may often form such a majority in a single body, and by that means the particular views or interests of a part of the community may be consulted, and those of the rest neglected or injured. . . . If a measure be right, which has been approved of by one branch, the other will probably confirm it; if it be wrong, it is fortunate that there is another branch to oppose or amend it.</a:t>
            </a:r>
            <a:endParaRPr i="1" sz="19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Google Shape;90;p17"/>
          <p:cNvGraphicFramePr/>
          <p:nvPr/>
        </p:nvGraphicFramePr>
        <p:xfrm>
          <a:off x="711150" y="5241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{08CE5797-70A8-4777-9C8D-952DEDBE7C7D}</a:tableStyleId>
              </a:tblPr>
              <a:tblGrid>
                <a:gridCol w="2573900"/>
                <a:gridCol w="2573900"/>
                <a:gridCol w="2573900"/>
              </a:tblGrid>
              <a:tr h="2042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42250">
                <a:tc>
                  <a:txBody>
                    <a:bodyPr/>
                    <a:lstStyle/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1000"/>
                        </a:spcAft>
                        <a:buSzPts val="1700"/>
                        <a:buFont typeface="Times New Roman"/>
                        <a:buChar char="●"/>
                      </a:pPr>
                      <a:r>
                        <a:rPr b="1" lang="en" sz="1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MAKES </a:t>
                      </a:r>
                      <a:r>
                        <a:rPr lang="en" sz="1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Laws</a:t>
                      </a:r>
                      <a:endParaRPr sz="1700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1000"/>
                        </a:spcAft>
                        <a:buClr>
                          <a:schemeClr val="dk1"/>
                        </a:buClr>
                        <a:buSzPts val="1700"/>
                        <a:buFont typeface="Times New Roman"/>
                        <a:buChar char="●"/>
                      </a:pPr>
                      <a:r>
                        <a:rPr b="1" lang="en" sz="17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ENFORCES</a:t>
                      </a:r>
                      <a:r>
                        <a:rPr lang="en" sz="17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Laws</a:t>
                      </a:r>
                      <a:endParaRPr sz="1700"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33655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700"/>
                        <a:buFont typeface="Times New Roman"/>
                        <a:buChar char="●"/>
                      </a:pPr>
                      <a:r>
                        <a:rPr b="1" lang="en" sz="17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INTERPRETS</a:t>
                      </a:r>
                      <a:r>
                        <a:rPr lang="en" sz="17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Laws</a:t>
                      </a:r>
                      <a:endParaRPr sz="17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457200" rtl="0" algn="l"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91" name="Google Shape;91;p17"/>
          <p:cNvSpPr/>
          <p:nvPr/>
        </p:nvSpPr>
        <p:spPr>
          <a:xfrm>
            <a:off x="0" y="5975"/>
            <a:ext cx="9144000" cy="5143500"/>
          </a:xfrm>
          <a:prstGeom prst="frame">
            <a:avLst>
              <a:gd fmla="val 6562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1425" y="673721"/>
            <a:ext cx="1828800" cy="182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7600" y="671088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84600" y="671088"/>
            <a:ext cx="1828800" cy="18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/>
        </p:nvSpPr>
        <p:spPr>
          <a:xfrm>
            <a:off x="1689600" y="3572700"/>
            <a:ext cx="5764800" cy="8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SEPARATION OF POWERS</a:t>
            </a:r>
            <a:endParaRPr b="1" sz="1600">
              <a:solidFill>
                <a:srgbClr val="98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98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CHECKS AND BALANCES</a:t>
            </a:r>
            <a:endParaRPr b="1" sz="1600">
              <a:solidFill>
                <a:srgbClr val="98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/>
        </p:nvSpPr>
        <p:spPr>
          <a:xfrm>
            <a:off x="4170050" y="522875"/>
            <a:ext cx="4409400" cy="41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Article I</a:t>
            </a:r>
            <a:endParaRPr b="1" sz="3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SECTION 1</a:t>
            </a:r>
            <a:r>
              <a:rPr lang="en" sz="2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legislative Powers herein granted</a:t>
            </a: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shall be vested in a Congress of the United States, which shall consist of a Senate and House of Representatives.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SECTION 2</a:t>
            </a:r>
            <a:r>
              <a:rPr lang="en" sz="2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(The House of Representatives)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SECTION 3</a:t>
            </a:r>
            <a:r>
              <a:rPr lang="en" sz="2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(The Senate)</a:t>
            </a:r>
            <a:endParaRPr sz="1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p18"/>
          <p:cNvSpPr/>
          <p:nvPr/>
        </p:nvSpPr>
        <p:spPr>
          <a:xfrm>
            <a:off x="0" y="5975"/>
            <a:ext cx="9144000" cy="5143500"/>
          </a:xfrm>
          <a:prstGeom prst="frame">
            <a:avLst>
              <a:gd fmla="val 6562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351" y="485825"/>
            <a:ext cx="3457800" cy="4183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