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embeddedFontLst>
    <p:embeddedFont>
      <p:font typeface="Old Standard TT"/>
      <p:regular r:id="rId18"/>
      <p:bold r:id="rId19"/>
      <p: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OldStandardTT-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OldStandardTT-bold.fntdata"/><Relationship Id="rId6" Type="http://schemas.openxmlformats.org/officeDocument/2006/relationships/slide" Target="slides/slide1.xml"/><Relationship Id="rId18" Type="http://schemas.openxmlformats.org/officeDocument/2006/relationships/font" Target="fonts/OldStandardTT-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onstitutioncenter.org/images/uploads/blog/Marbury_v._Madison456_.jpg"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2502e108f02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2502e108f02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2502e108f02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2502e108f02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502e108f02_0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502e108f02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1e6b16c1b6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1e6b16c1b6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a:t>Edwards v. South Carolina</a:t>
            </a:r>
            <a:r>
              <a:rPr lang="en"/>
              <a:t> (1963); 1st Amendment case; ruled these arrests were unconstitutional</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1e6b16c1b67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1e6b16c1b67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a:t>Hernandez v. Texas</a:t>
            </a:r>
            <a:r>
              <a:rPr lang="en"/>
              <a:t> (1954); 14th Amendment case; ruled that cannot exclude people from a jury </a:t>
            </a:r>
            <a:r>
              <a:rPr lang="en"/>
              <a:t>solely</a:t>
            </a:r>
            <a:r>
              <a:rPr lang="en"/>
              <a:t> because of their national origin</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e6b16c1b67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e6b16c1b67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a:t>Ingraham v. Wright</a:t>
            </a:r>
            <a:r>
              <a:rPr lang="en"/>
              <a:t> (1977); 8th Amendment case; ruled that the 8th amendment does not apply to discipline in schools, it was designed to protect those </a:t>
            </a:r>
            <a:r>
              <a:rPr lang="en"/>
              <a:t>convicted</a:t>
            </a:r>
            <a:r>
              <a:rPr lang="en"/>
              <a:t> of a crime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1e6b16c1b67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1e6b16c1b67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a:t>Brandenburg v. Ohio</a:t>
            </a:r>
            <a:r>
              <a:rPr lang="en"/>
              <a:t> (1969); 1st Amendment case; ruled that speech is protected unless (1) it is directed at inciting or producing imminent lawless action or (2) it is likely to incite or produce such action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1e6b16c1b67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1e6b16c1b67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a:t>Texas v. Johnson</a:t>
            </a:r>
            <a:r>
              <a:rPr lang="en"/>
              <a:t> (1989); 1st Amendment case; ruled that flag </a:t>
            </a:r>
            <a:r>
              <a:rPr lang="en"/>
              <a:t>burning</a:t>
            </a:r>
            <a:r>
              <a:rPr lang="en"/>
              <a:t> was protected expressive speech</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1e6b16c1b67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1e6b16c1b67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a:t>Kennedy v. Bremerton School District</a:t>
            </a:r>
            <a:r>
              <a:rPr lang="en"/>
              <a:t> (2022); 1st Amendment case; ruled in favor of the football coach</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e6b16c1b67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1e6b16c1b67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a:t>New London v. Kelo </a:t>
            </a:r>
            <a:r>
              <a:rPr lang="en"/>
              <a:t>(2005); 5th Amendment case; ruled in favor of the city government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502e108f02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502e108f02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Source: </a:t>
            </a:r>
            <a:r>
              <a:rPr lang="en" u="sng">
                <a:solidFill>
                  <a:schemeClr val="hlink"/>
                </a:solidFill>
                <a:hlinkClick r:id="rId2"/>
              </a:rPr>
              <a:t>https://constitutioncenter.org/images/uploads/blog/Marbury_v._Madison456_.jpg</a:t>
            </a:r>
            <a:r>
              <a:rPr lang="en"/>
              <a:t>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0" y="100"/>
            <a:ext cx="9144000" cy="1711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1" name="Google Shape;11;p2"/>
          <p:cNvCxnSpPr/>
          <p:nvPr/>
        </p:nvCxnSpPr>
        <p:spPr>
          <a:xfrm>
            <a:off x="641934" y="3597500"/>
            <a:ext cx="390300" cy="0"/>
          </a:xfrm>
          <a:prstGeom prst="straightConnector1">
            <a:avLst/>
          </a:prstGeom>
          <a:noFill/>
          <a:ln cap="flat" cmpd="sng" w="28575">
            <a:solidFill>
              <a:schemeClr val="accent1"/>
            </a:solidFill>
            <a:prstDash val="solid"/>
            <a:round/>
            <a:headEnd len="sm" w="sm" type="none"/>
            <a:tailEnd len="sm" w="sm" type="none"/>
          </a:ln>
        </p:spPr>
      </p:cxnSp>
      <p:sp>
        <p:nvSpPr>
          <p:cNvPr id="12" name="Google Shape;12;p2"/>
          <p:cNvSpPr txBox="1"/>
          <p:nvPr>
            <p:ph type="ctrTitle"/>
          </p:nvPr>
        </p:nvSpPr>
        <p:spPr>
          <a:xfrm>
            <a:off x="512700" y="1893300"/>
            <a:ext cx="8118600" cy="1522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accent1"/>
              </a:buClr>
              <a:buSzPts val="4200"/>
              <a:buNone/>
              <a:defRPr sz="4200">
                <a:solidFill>
                  <a:schemeClr val="accent1"/>
                </a:solidFill>
              </a:defRPr>
            </a:lvl1pPr>
            <a:lvl2pPr lvl="1">
              <a:spcBef>
                <a:spcPts val="0"/>
              </a:spcBef>
              <a:spcAft>
                <a:spcPts val="0"/>
              </a:spcAft>
              <a:buClr>
                <a:schemeClr val="accent1"/>
              </a:buClr>
              <a:buSzPts val="4200"/>
              <a:buNone/>
              <a:defRPr sz="4200">
                <a:solidFill>
                  <a:schemeClr val="accent1"/>
                </a:solidFill>
              </a:defRPr>
            </a:lvl2pPr>
            <a:lvl3pPr lvl="2">
              <a:spcBef>
                <a:spcPts val="0"/>
              </a:spcBef>
              <a:spcAft>
                <a:spcPts val="0"/>
              </a:spcAft>
              <a:buClr>
                <a:schemeClr val="accent1"/>
              </a:buClr>
              <a:buSzPts val="4200"/>
              <a:buNone/>
              <a:defRPr sz="4200">
                <a:solidFill>
                  <a:schemeClr val="accent1"/>
                </a:solidFill>
              </a:defRPr>
            </a:lvl3pPr>
            <a:lvl4pPr lvl="3">
              <a:spcBef>
                <a:spcPts val="0"/>
              </a:spcBef>
              <a:spcAft>
                <a:spcPts val="0"/>
              </a:spcAft>
              <a:buClr>
                <a:schemeClr val="accent1"/>
              </a:buClr>
              <a:buSzPts val="4200"/>
              <a:buNone/>
              <a:defRPr sz="4200">
                <a:solidFill>
                  <a:schemeClr val="accent1"/>
                </a:solidFill>
              </a:defRPr>
            </a:lvl4pPr>
            <a:lvl5pPr lvl="4">
              <a:spcBef>
                <a:spcPts val="0"/>
              </a:spcBef>
              <a:spcAft>
                <a:spcPts val="0"/>
              </a:spcAft>
              <a:buClr>
                <a:schemeClr val="accent1"/>
              </a:buClr>
              <a:buSzPts val="4200"/>
              <a:buNone/>
              <a:defRPr sz="4200">
                <a:solidFill>
                  <a:schemeClr val="accent1"/>
                </a:solidFill>
              </a:defRPr>
            </a:lvl5pPr>
            <a:lvl6pPr lvl="5">
              <a:spcBef>
                <a:spcPts val="0"/>
              </a:spcBef>
              <a:spcAft>
                <a:spcPts val="0"/>
              </a:spcAft>
              <a:buClr>
                <a:schemeClr val="accent1"/>
              </a:buClr>
              <a:buSzPts val="4200"/>
              <a:buNone/>
              <a:defRPr sz="4200">
                <a:solidFill>
                  <a:schemeClr val="accent1"/>
                </a:solidFill>
              </a:defRPr>
            </a:lvl6pPr>
            <a:lvl7pPr lvl="6">
              <a:spcBef>
                <a:spcPts val="0"/>
              </a:spcBef>
              <a:spcAft>
                <a:spcPts val="0"/>
              </a:spcAft>
              <a:buClr>
                <a:schemeClr val="accent1"/>
              </a:buClr>
              <a:buSzPts val="4200"/>
              <a:buNone/>
              <a:defRPr sz="4200">
                <a:solidFill>
                  <a:schemeClr val="accent1"/>
                </a:solidFill>
              </a:defRPr>
            </a:lvl7pPr>
            <a:lvl8pPr lvl="7">
              <a:spcBef>
                <a:spcPts val="0"/>
              </a:spcBef>
              <a:spcAft>
                <a:spcPts val="0"/>
              </a:spcAft>
              <a:buClr>
                <a:schemeClr val="accent1"/>
              </a:buClr>
              <a:buSzPts val="4200"/>
              <a:buNone/>
              <a:defRPr sz="4200">
                <a:solidFill>
                  <a:schemeClr val="accent1"/>
                </a:solidFill>
              </a:defRPr>
            </a:lvl8pPr>
            <a:lvl9pPr lvl="8">
              <a:spcBef>
                <a:spcPts val="0"/>
              </a:spcBef>
              <a:spcAft>
                <a:spcPts val="0"/>
              </a:spcAft>
              <a:buClr>
                <a:schemeClr val="accent1"/>
              </a:buClr>
              <a:buSzPts val="4200"/>
              <a:buNone/>
              <a:defRPr sz="4200">
                <a:solidFill>
                  <a:schemeClr val="accent1"/>
                </a:solidFill>
              </a:defRPr>
            </a:lvl9pPr>
          </a:lstStyle>
          <a:p/>
        </p:txBody>
      </p:sp>
      <p:sp>
        <p:nvSpPr>
          <p:cNvPr id="13" name="Google Shape;13;p2"/>
          <p:cNvSpPr txBox="1"/>
          <p:nvPr>
            <p:ph idx="1" type="subTitle"/>
          </p:nvPr>
        </p:nvSpPr>
        <p:spPr>
          <a:xfrm>
            <a:off x="512700" y="3840639"/>
            <a:ext cx="8118600" cy="7875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accent2"/>
              </a:buClr>
              <a:buSzPts val="2400"/>
              <a:buNone/>
              <a:defRPr sz="2400">
                <a:solidFill>
                  <a:schemeClr val="accent2"/>
                </a:solidFill>
              </a:defRPr>
            </a:lvl1pPr>
            <a:lvl2pPr lvl="1">
              <a:lnSpc>
                <a:spcPct val="100000"/>
              </a:lnSpc>
              <a:spcBef>
                <a:spcPts val="0"/>
              </a:spcBef>
              <a:spcAft>
                <a:spcPts val="0"/>
              </a:spcAft>
              <a:buClr>
                <a:schemeClr val="accent2"/>
              </a:buClr>
              <a:buSzPts val="2400"/>
              <a:buNone/>
              <a:defRPr sz="2400">
                <a:solidFill>
                  <a:schemeClr val="accent2"/>
                </a:solidFill>
              </a:defRPr>
            </a:lvl2pPr>
            <a:lvl3pPr lvl="2">
              <a:lnSpc>
                <a:spcPct val="100000"/>
              </a:lnSpc>
              <a:spcBef>
                <a:spcPts val="0"/>
              </a:spcBef>
              <a:spcAft>
                <a:spcPts val="0"/>
              </a:spcAft>
              <a:buClr>
                <a:schemeClr val="accent2"/>
              </a:buClr>
              <a:buSzPts val="2400"/>
              <a:buNone/>
              <a:defRPr sz="2400">
                <a:solidFill>
                  <a:schemeClr val="accent2"/>
                </a:solidFill>
              </a:defRPr>
            </a:lvl3pPr>
            <a:lvl4pPr lvl="3">
              <a:lnSpc>
                <a:spcPct val="100000"/>
              </a:lnSpc>
              <a:spcBef>
                <a:spcPts val="0"/>
              </a:spcBef>
              <a:spcAft>
                <a:spcPts val="0"/>
              </a:spcAft>
              <a:buClr>
                <a:schemeClr val="accent2"/>
              </a:buClr>
              <a:buSzPts val="2400"/>
              <a:buNone/>
              <a:defRPr sz="2400">
                <a:solidFill>
                  <a:schemeClr val="accent2"/>
                </a:solidFill>
              </a:defRPr>
            </a:lvl4pPr>
            <a:lvl5pPr lvl="4">
              <a:lnSpc>
                <a:spcPct val="100000"/>
              </a:lnSpc>
              <a:spcBef>
                <a:spcPts val="0"/>
              </a:spcBef>
              <a:spcAft>
                <a:spcPts val="0"/>
              </a:spcAft>
              <a:buClr>
                <a:schemeClr val="accent2"/>
              </a:buClr>
              <a:buSzPts val="2400"/>
              <a:buNone/>
              <a:defRPr sz="2400">
                <a:solidFill>
                  <a:schemeClr val="accent2"/>
                </a:solidFill>
              </a:defRPr>
            </a:lvl5pPr>
            <a:lvl6pPr lvl="5">
              <a:lnSpc>
                <a:spcPct val="100000"/>
              </a:lnSpc>
              <a:spcBef>
                <a:spcPts val="0"/>
              </a:spcBef>
              <a:spcAft>
                <a:spcPts val="0"/>
              </a:spcAft>
              <a:buClr>
                <a:schemeClr val="accent2"/>
              </a:buClr>
              <a:buSzPts val="2400"/>
              <a:buNone/>
              <a:defRPr sz="2400">
                <a:solidFill>
                  <a:schemeClr val="accent2"/>
                </a:solidFill>
              </a:defRPr>
            </a:lvl6pPr>
            <a:lvl7pPr lvl="6">
              <a:lnSpc>
                <a:spcPct val="100000"/>
              </a:lnSpc>
              <a:spcBef>
                <a:spcPts val="0"/>
              </a:spcBef>
              <a:spcAft>
                <a:spcPts val="0"/>
              </a:spcAft>
              <a:buClr>
                <a:schemeClr val="accent2"/>
              </a:buClr>
              <a:buSzPts val="2400"/>
              <a:buNone/>
              <a:defRPr sz="2400">
                <a:solidFill>
                  <a:schemeClr val="accent2"/>
                </a:solidFill>
              </a:defRPr>
            </a:lvl7pPr>
            <a:lvl8pPr lvl="7">
              <a:lnSpc>
                <a:spcPct val="100000"/>
              </a:lnSpc>
              <a:spcBef>
                <a:spcPts val="0"/>
              </a:spcBef>
              <a:spcAft>
                <a:spcPts val="0"/>
              </a:spcAft>
              <a:buClr>
                <a:schemeClr val="accent2"/>
              </a:buClr>
              <a:buSzPts val="2400"/>
              <a:buNone/>
              <a:defRPr sz="2400">
                <a:solidFill>
                  <a:schemeClr val="accent2"/>
                </a:solidFill>
              </a:defRPr>
            </a:lvl8pPr>
            <a:lvl9pPr lvl="8">
              <a:lnSpc>
                <a:spcPct val="100000"/>
              </a:lnSpc>
              <a:spcBef>
                <a:spcPts val="0"/>
              </a:spcBef>
              <a:spcAft>
                <a:spcPts val="0"/>
              </a:spcAft>
              <a:buClr>
                <a:schemeClr val="accent2"/>
              </a:buClr>
              <a:buSzPts val="2400"/>
              <a:buNone/>
              <a:defRPr sz="2400">
                <a:solidFill>
                  <a:schemeClr val="accent2"/>
                </a:solidFill>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039650"/>
            <a:ext cx="8520600" cy="2106300"/>
          </a:xfrm>
          <a:prstGeom prst="rect">
            <a:avLst/>
          </a:prstGeom>
        </p:spPr>
        <p:txBody>
          <a:bodyPr anchorCtr="0" anchor="b" bIns="91425" lIns="91425" spcFirstLastPara="1" rIns="91425" wrap="square" tIns="91425">
            <a:normAutofit/>
          </a:bodyPr>
          <a:lstStyle>
            <a:lvl1pPr lvl="0" algn="ctr">
              <a:spcBef>
                <a:spcPts val="0"/>
              </a:spcBef>
              <a:spcAft>
                <a:spcPts val="0"/>
              </a:spcAft>
              <a:buSzPts val="14000"/>
              <a:buNone/>
              <a:defRPr b="1" sz="14000"/>
            </a:lvl1pPr>
            <a:lvl2pPr lvl="1" algn="ctr">
              <a:spcBef>
                <a:spcPts val="0"/>
              </a:spcBef>
              <a:spcAft>
                <a:spcPts val="0"/>
              </a:spcAft>
              <a:buSzPts val="14000"/>
              <a:buNone/>
              <a:defRPr b="1" sz="14000"/>
            </a:lvl2pPr>
            <a:lvl3pPr lvl="2" algn="ctr">
              <a:spcBef>
                <a:spcPts val="0"/>
              </a:spcBef>
              <a:spcAft>
                <a:spcPts val="0"/>
              </a:spcAft>
              <a:buSzPts val="14000"/>
              <a:buNone/>
              <a:defRPr b="1" sz="14000"/>
            </a:lvl3pPr>
            <a:lvl4pPr lvl="3" algn="ctr">
              <a:spcBef>
                <a:spcPts val="0"/>
              </a:spcBef>
              <a:spcAft>
                <a:spcPts val="0"/>
              </a:spcAft>
              <a:buSzPts val="14000"/>
              <a:buNone/>
              <a:defRPr b="1" sz="14000"/>
            </a:lvl4pPr>
            <a:lvl5pPr lvl="4" algn="ctr">
              <a:spcBef>
                <a:spcPts val="0"/>
              </a:spcBef>
              <a:spcAft>
                <a:spcPts val="0"/>
              </a:spcAft>
              <a:buSzPts val="14000"/>
              <a:buNone/>
              <a:defRPr b="1" sz="14000"/>
            </a:lvl5pPr>
            <a:lvl6pPr lvl="5" algn="ctr">
              <a:spcBef>
                <a:spcPts val="0"/>
              </a:spcBef>
              <a:spcAft>
                <a:spcPts val="0"/>
              </a:spcAft>
              <a:buSzPts val="14000"/>
              <a:buNone/>
              <a:defRPr b="1" sz="14000"/>
            </a:lvl6pPr>
            <a:lvl7pPr lvl="6" algn="ctr">
              <a:spcBef>
                <a:spcPts val="0"/>
              </a:spcBef>
              <a:spcAft>
                <a:spcPts val="0"/>
              </a:spcAft>
              <a:buSzPts val="14000"/>
              <a:buNone/>
              <a:defRPr b="1" sz="14000"/>
            </a:lvl7pPr>
            <a:lvl8pPr lvl="7" algn="ctr">
              <a:spcBef>
                <a:spcPts val="0"/>
              </a:spcBef>
              <a:spcAft>
                <a:spcPts val="0"/>
              </a:spcAft>
              <a:buSzPts val="14000"/>
              <a:buNone/>
              <a:defRPr b="1" sz="14000"/>
            </a:lvl8pPr>
            <a:lvl9pPr lvl="8" algn="ctr">
              <a:spcBef>
                <a:spcPts val="0"/>
              </a:spcBef>
              <a:spcAft>
                <a:spcPts val="0"/>
              </a:spcAft>
              <a:buSzPts val="14000"/>
              <a:buNone/>
              <a:defRPr b="1" sz="14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5" name="Shape 15"/>
        <p:cNvGrpSpPr/>
        <p:nvPr/>
      </p:nvGrpSpPr>
      <p:grpSpPr>
        <a:xfrm>
          <a:off x="0" y="0"/>
          <a:ext cx="0" cy="0"/>
          <a:chOff x="0" y="0"/>
          <a:chExt cx="0" cy="0"/>
        </a:xfrm>
      </p:grpSpPr>
      <p:cxnSp>
        <p:nvCxnSpPr>
          <p:cNvPr id="16" name="Google Shape;16;p3"/>
          <p:cNvCxnSpPr/>
          <p:nvPr/>
        </p:nvCxnSpPr>
        <p:spPr>
          <a:xfrm>
            <a:off x="641934" y="3597500"/>
            <a:ext cx="390300" cy="0"/>
          </a:xfrm>
          <a:prstGeom prst="straightConnector1">
            <a:avLst/>
          </a:prstGeom>
          <a:noFill/>
          <a:ln cap="flat" cmpd="sng" w="28575">
            <a:solidFill>
              <a:schemeClr val="lt2"/>
            </a:solidFill>
            <a:prstDash val="solid"/>
            <a:round/>
            <a:headEnd len="sm" w="sm" type="none"/>
            <a:tailEnd len="sm" w="sm" type="none"/>
          </a:ln>
        </p:spPr>
      </p:cxnSp>
      <p:sp>
        <p:nvSpPr>
          <p:cNvPr id="17" name="Google Shape;17;p3"/>
          <p:cNvSpPr txBox="1"/>
          <p:nvPr>
            <p:ph type="title"/>
          </p:nvPr>
        </p:nvSpPr>
        <p:spPr>
          <a:xfrm>
            <a:off x="512700" y="1893300"/>
            <a:ext cx="8118600" cy="1522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accent1"/>
              </a:buClr>
              <a:buSzPts val="6000"/>
              <a:buNone/>
              <a:defRPr sz="6000">
                <a:solidFill>
                  <a:schemeClr val="accent1"/>
                </a:solidFill>
              </a:defRPr>
            </a:lvl1pPr>
            <a:lvl2pPr lvl="1">
              <a:spcBef>
                <a:spcPts val="0"/>
              </a:spcBef>
              <a:spcAft>
                <a:spcPts val="0"/>
              </a:spcAft>
              <a:buClr>
                <a:schemeClr val="accent1"/>
              </a:buClr>
              <a:buSzPts val="6000"/>
              <a:buNone/>
              <a:defRPr sz="6000">
                <a:solidFill>
                  <a:schemeClr val="accent1"/>
                </a:solidFill>
              </a:defRPr>
            </a:lvl2pPr>
            <a:lvl3pPr lvl="2">
              <a:spcBef>
                <a:spcPts val="0"/>
              </a:spcBef>
              <a:spcAft>
                <a:spcPts val="0"/>
              </a:spcAft>
              <a:buClr>
                <a:schemeClr val="accent1"/>
              </a:buClr>
              <a:buSzPts val="6000"/>
              <a:buNone/>
              <a:defRPr sz="6000">
                <a:solidFill>
                  <a:schemeClr val="accent1"/>
                </a:solidFill>
              </a:defRPr>
            </a:lvl3pPr>
            <a:lvl4pPr lvl="3">
              <a:spcBef>
                <a:spcPts val="0"/>
              </a:spcBef>
              <a:spcAft>
                <a:spcPts val="0"/>
              </a:spcAft>
              <a:buClr>
                <a:schemeClr val="accent1"/>
              </a:buClr>
              <a:buSzPts val="6000"/>
              <a:buNone/>
              <a:defRPr sz="6000">
                <a:solidFill>
                  <a:schemeClr val="accent1"/>
                </a:solidFill>
              </a:defRPr>
            </a:lvl4pPr>
            <a:lvl5pPr lvl="4">
              <a:spcBef>
                <a:spcPts val="0"/>
              </a:spcBef>
              <a:spcAft>
                <a:spcPts val="0"/>
              </a:spcAft>
              <a:buClr>
                <a:schemeClr val="accent1"/>
              </a:buClr>
              <a:buSzPts val="6000"/>
              <a:buNone/>
              <a:defRPr sz="6000">
                <a:solidFill>
                  <a:schemeClr val="accent1"/>
                </a:solidFill>
              </a:defRPr>
            </a:lvl5pPr>
            <a:lvl6pPr lvl="5">
              <a:spcBef>
                <a:spcPts val="0"/>
              </a:spcBef>
              <a:spcAft>
                <a:spcPts val="0"/>
              </a:spcAft>
              <a:buClr>
                <a:schemeClr val="accent1"/>
              </a:buClr>
              <a:buSzPts val="6000"/>
              <a:buNone/>
              <a:defRPr sz="6000">
                <a:solidFill>
                  <a:schemeClr val="accent1"/>
                </a:solidFill>
              </a:defRPr>
            </a:lvl6pPr>
            <a:lvl7pPr lvl="6">
              <a:spcBef>
                <a:spcPts val="0"/>
              </a:spcBef>
              <a:spcAft>
                <a:spcPts val="0"/>
              </a:spcAft>
              <a:buClr>
                <a:schemeClr val="accent1"/>
              </a:buClr>
              <a:buSzPts val="6000"/>
              <a:buNone/>
              <a:defRPr sz="6000">
                <a:solidFill>
                  <a:schemeClr val="accent1"/>
                </a:solidFill>
              </a:defRPr>
            </a:lvl7pPr>
            <a:lvl8pPr lvl="7">
              <a:spcBef>
                <a:spcPts val="0"/>
              </a:spcBef>
              <a:spcAft>
                <a:spcPts val="0"/>
              </a:spcAft>
              <a:buClr>
                <a:schemeClr val="accent1"/>
              </a:buClr>
              <a:buSzPts val="6000"/>
              <a:buNone/>
              <a:defRPr sz="6000">
                <a:solidFill>
                  <a:schemeClr val="accent1"/>
                </a:solidFill>
              </a:defRPr>
            </a:lvl8pPr>
            <a:lvl9pPr lvl="8">
              <a:spcBef>
                <a:spcPts val="0"/>
              </a:spcBef>
              <a:spcAft>
                <a:spcPts val="0"/>
              </a:spcAft>
              <a:buClr>
                <a:schemeClr val="accent1"/>
              </a:buClr>
              <a:buSzPts val="6000"/>
              <a:buNone/>
              <a:defRPr sz="6000">
                <a:solidFill>
                  <a:schemeClr val="accent1"/>
                </a:solidFill>
              </a:defRPr>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type="title"/>
          </p:nvPr>
        </p:nvSpPr>
        <p:spPr>
          <a:xfrm>
            <a:off x="311700" y="445025"/>
            <a:ext cx="8520600" cy="6132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71600"/>
            <a:ext cx="8520600" cy="33972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6132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71675"/>
            <a:ext cx="3999900" cy="3397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2" type="body"/>
          </p:nvPr>
        </p:nvSpPr>
        <p:spPr>
          <a:xfrm>
            <a:off x="4832400" y="1171675"/>
            <a:ext cx="3999900" cy="3397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6132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5" name="Google Shape;35;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56040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accent1"/>
              </a:buClr>
              <a:buSzPts val="5400"/>
              <a:buNone/>
              <a:defRPr sz="5400">
                <a:solidFill>
                  <a:schemeClr val="accent1"/>
                </a:solidFill>
              </a:defRPr>
            </a:lvl1pPr>
            <a:lvl2pPr lvl="1">
              <a:spcBef>
                <a:spcPts val="0"/>
              </a:spcBef>
              <a:spcAft>
                <a:spcPts val="0"/>
              </a:spcAft>
              <a:buClr>
                <a:schemeClr val="accent1"/>
              </a:buClr>
              <a:buSzPts val="5400"/>
              <a:buNone/>
              <a:defRPr sz="5400">
                <a:solidFill>
                  <a:schemeClr val="accent1"/>
                </a:solidFill>
              </a:defRPr>
            </a:lvl2pPr>
            <a:lvl3pPr lvl="2">
              <a:spcBef>
                <a:spcPts val="0"/>
              </a:spcBef>
              <a:spcAft>
                <a:spcPts val="0"/>
              </a:spcAft>
              <a:buClr>
                <a:schemeClr val="accent1"/>
              </a:buClr>
              <a:buSzPts val="5400"/>
              <a:buNone/>
              <a:defRPr sz="5400">
                <a:solidFill>
                  <a:schemeClr val="accent1"/>
                </a:solidFill>
              </a:defRPr>
            </a:lvl3pPr>
            <a:lvl4pPr lvl="3">
              <a:spcBef>
                <a:spcPts val="0"/>
              </a:spcBef>
              <a:spcAft>
                <a:spcPts val="0"/>
              </a:spcAft>
              <a:buClr>
                <a:schemeClr val="accent1"/>
              </a:buClr>
              <a:buSzPts val="5400"/>
              <a:buNone/>
              <a:defRPr sz="5400">
                <a:solidFill>
                  <a:schemeClr val="accent1"/>
                </a:solidFill>
              </a:defRPr>
            </a:lvl4pPr>
            <a:lvl5pPr lvl="4">
              <a:spcBef>
                <a:spcPts val="0"/>
              </a:spcBef>
              <a:spcAft>
                <a:spcPts val="0"/>
              </a:spcAft>
              <a:buClr>
                <a:schemeClr val="accent1"/>
              </a:buClr>
              <a:buSzPts val="5400"/>
              <a:buNone/>
              <a:defRPr sz="5400">
                <a:solidFill>
                  <a:schemeClr val="accent1"/>
                </a:solidFill>
              </a:defRPr>
            </a:lvl5pPr>
            <a:lvl6pPr lvl="5">
              <a:spcBef>
                <a:spcPts val="0"/>
              </a:spcBef>
              <a:spcAft>
                <a:spcPts val="0"/>
              </a:spcAft>
              <a:buClr>
                <a:schemeClr val="accent1"/>
              </a:buClr>
              <a:buSzPts val="5400"/>
              <a:buNone/>
              <a:defRPr sz="5400">
                <a:solidFill>
                  <a:schemeClr val="accent1"/>
                </a:solidFill>
              </a:defRPr>
            </a:lvl6pPr>
            <a:lvl7pPr lvl="6">
              <a:spcBef>
                <a:spcPts val="0"/>
              </a:spcBef>
              <a:spcAft>
                <a:spcPts val="0"/>
              </a:spcAft>
              <a:buClr>
                <a:schemeClr val="accent1"/>
              </a:buClr>
              <a:buSzPts val="5400"/>
              <a:buNone/>
              <a:defRPr sz="5400">
                <a:solidFill>
                  <a:schemeClr val="accent1"/>
                </a:solidFill>
              </a:defRPr>
            </a:lvl7pPr>
            <a:lvl8pPr lvl="7">
              <a:spcBef>
                <a:spcPts val="0"/>
              </a:spcBef>
              <a:spcAft>
                <a:spcPts val="0"/>
              </a:spcAft>
              <a:buClr>
                <a:schemeClr val="accent1"/>
              </a:buClr>
              <a:buSzPts val="5400"/>
              <a:buNone/>
              <a:defRPr sz="5400">
                <a:solidFill>
                  <a:schemeClr val="accent1"/>
                </a:solidFill>
              </a:defRPr>
            </a:lvl8pPr>
            <a:lvl9pPr lvl="8">
              <a:spcBef>
                <a:spcPts val="0"/>
              </a:spcBef>
              <a:spcAft>
                <a:spcPts val="0"/>
              </a:spcAft>
              <a:buClr>
                <a:schemeClr val="accent1"/>
              </a:buClr>
              <a:buSzPts val="5400"/>
              <a:buNone/>
              <a:defRPr sz="5400">
                <a:solidFill>
                  <a:schemeClr val="accent1"/>
                </a:solidFill>
              </a:defRPr>
            </a:lvl9pPr>
          </a:lstStyle>
          <a:p/>
        </p:txBody>
      </p:sp>
      <p:sp>
        <p:nvSpPr>
          <p:cNvPr id="38" name="Google Shape;38;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686400" cy="0"/>
          </a:xfrm>
          <a:prstGeom prst="straightConnector1">
            <a:avLst/>
          </a:prstGeom>
          <a:noFill/>
          <a:ln cap="flat" cmpd="sng" w="19050">
            <a:solidFill>
              <a:schemeClr val="lt2"/>
            </a:solidFill>
            <a:prstDash val="solid"/>
            <a:round/>
            <a:headEnd len="sm" w="sm" type="none"/>
            <a:tailEnd len="sm" w="sm" type="none"/>
          </a:ln>
        </p:spPr>
      </p:cxnSp>
      <p:sp>
        <p:nvSpPr>
          <p:cNvPr id="42" name="Google Shape;42;p9"/>
          <p:cNvSpPr txBox="1"/>
          <p:nvPr>
            <p:ph type="title"/>
          </p:nvPr>
        </p:nvSpPr>
        <p:spPr>
          <a:xfrm>
            <a:off x="265500" y="1382350"/>
            <a:ext cx="4045200" cy="13332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2"/>
              </a:buClr>
              <a:buSzPts val="4200"/>
              <a:buNone/>
              <a:defRPr sz="4200">
                <a:solidFill>
                  <a:schemeClr val="lt2"/>
                </a:solidFill>
              </a:defRPr>
            </a:lvl1pPr>
            <a:lvl2pPr lvl="1" algn="ctr">
              <a:spcBef>
                <a:spcPts val="0"/>
              </a:spcBef>
              <a:spcAft>
                <a:spcPts val="0"/>
              </a:spcAft>
              <a:buClr>
                <a:schemeClr val="lt2"/>
              </a:buClr>
              <a:buSzPts val="4200"/>
              <a:buNone/>
              <a:defRPr sz="4200">
                <a:solidFill>
                  <a:schemeClr val="lt2"/>
                </a:solidFill>
              </a:defRPr>
            </a:lvl2pPr>
            <a:lvl3pPr lvl="2" algn="ctr">
              <a:spcBef>
                <a:spcPts val="0"/>
              </a:spcBef>
              <a:spcAft>
                <a:spcPts val="0"/>
              </a:spcAft>
              <a:buClr>
                <a:schemeClr val="lt2"/>
              </a:buClr>
              <a:buSzPts val="4200"/>
              <a:buNone/>
              <a:defRPr sz="4200">
                <a:solidFill>
                  <a:schemeClr val="lt2"/>
                </a:solidFill>
              </a:defRPr>
            </a:lvl3pPr>
            <a:lvl4pPr lvl="3" algn="ctr">
              <a:spcBef>
                <a:spcPts val="0"/>
              </a:spcBef>
              <a:spcAft>
                <a:spcPts val="0"/>
              </a:spcAft>
              <a:buClr>
                <a:schemeClr val="lt2"/>
              </a:buClr>
              <a:buSzPts val="4200"/>
              <a:buNone/>
              <a:defRPr sz="4200">
                <a:solidFill>
                  <a:schemeClr val="lt2"/>
                </a:solidFill>
              </a:defRPr>
            </a:lvl4pPr>
            <a:lvl5pPr lvl="4" algn="ctr">
              <a:spcBef>
                <a:spcPts val="0"/>
              </a:spcBef>
              <a:spcAft>
                <a:spcPts val="0"/>
              </a:spcAft>
              <a:buClr>
                <a:schemeClr val="lt2"/>
              </a:buClr>
              <a:buSzPts val="4200"/>
              <a:buNone/>
              <a:defRPr sz="4200">
                <a:solidFill>
                  <a:schemeClr val="lt2"/>
                </a:solidFill>
              </a:defRPr>
            </a:lvl5pPr>
            <a:lvl6pPr lvl="5" algn="ctr">
              <a:spcBef>
                <a:spcPts val="0"/>
              </a:spcBef>
              <a:spcAft>
                <a:spcPts val="0"/>
              </a:spcAft>
              <a:buClr>
                <a:schemeClr val="lt2"/>
              </a:buClr>
              <a:buSzPts val="4200"/>
              <a:buNone/>
              <a:defRPr sz="4200">
                <a:solidFill>
                  <a:schemeClr val="lt2"/>
                </a:solidFill>
              </a:defRPr>
            </a:lvl6pPr>
            <a:lvl7pPr lvl="6" algn="ctr">
              <a:spcBef>
                <a:spcPts val="0"/>
              </a:spcBef>
              <a:spcAft>
                <a:spcPts val="0"/>
              </a:spcAft>
              <a:buClr>
                <a:schemeClr val="lt2"/>
              </a:buClr>
              <a:buSzPts val="4200"/>
              <a:buNone/>
              <a:defRPr sz="4200">
                <a:solidFill>
                  <a:schemeClr val="lt2"/>
                </a:solidFill>
              </a:defRPr>
            </a:lvl7pPr>
            <a:lvl8pPr lvl="7" algn="ctr">
              <a:spcBef>
                <a:spcPts val="0"/>
              </a:spcBef>
              <a:spcAft>
                <a:spcPts val="0"/>
              </a:spcAft>
              <a:buClr>
                <a:schemeClr val="lt2"/>
              </a:buClr>
              <a:buSzPts val="4200"/>
              <a:buNone/>
              <a:defRPr sz="4200">
                <a:solidFill>
                  <a:schemeClr val="lt2"/>
                </a:solidFill>
              </a:defRPr>
            </a:lvl8pPr>
            <a:lvl9pPr lvl="8" algn="ctr">
              <a:spcBef>
                <a:spcPts val="0"/>
              </a:spcBef>
              <a:spcAft>
                <a:spcPts val="0"/>
              </a:spcAft>
              <a:buClr>
                <a:schemeClr val="lt2"/>
              </a:buClr>
              <a:buSzPts val="4200"/>
              <a:buNone/>
              <a:defRPr sz="4200">
                <a:solidFill>
                  <a:schemeClr val="lt2"/>
                </a:solidFill>
              </a:defRPr>
            </a:lvl9pPr>
          </a:lstStyle>
          <a:p/>
        </p:txBody>
      </p:sp>
      <p:sp>
        <p:nvSpPr>
          <p:cNvPr id="43" name="Google Shape;43;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accent1"/>
              </a:buClr>
              <a:buSzPts val="1800"/>
              <a:buChar char="●"/>
              <a:defRPr>
                <a:solidFill>
                  <a:schemeClr val="accent1"/>
                </a:solidFill>
              </a:defRPr>
            </a:lvl1pPr>
            <a:lvl2pPr indent="-317500" lvl="1" marL="914400">
              <a:spcBef>
                <a:spcPts val="0"/>
              </a:spcBef>
              <a:spcAft>
                <a:spcPts val="0"/>
              </a:spcAft>
              <a:buClr>
                <a:schemeClr val="accent1"/>
              </a:buClr>
              <a:buSzPts val="1400"/>
              <a:buChar char="○"/>
              <a:defRPr>
                <a:solidFill>
                  <a:schemeClr val="accent1"/>
                </a:solidFill>
              </a:defRPr>
            </a:lvl2pPr>
            <a:lvl3pPr indent="-317500" lvl="2" marL="1371600">
              <a:spcBef>
                <a:spcPts val="0"/>
              </a:spcBef>
              <a:spcAft>
                <a:spcPts val="0"/>
              </a:spcAft>
              <a:buClr>
                <a:schemeClr val="accent1"/>
              </a:buClr>
              <a:buSzPts val="1400"/>
              <a:buChar char="■"/>
              <a:defRPr>
                <a:solidFill>
                  <a:schemeClr val="accent1"/>
                </a:solidFill>
              </a:defRPr>
            </a:lvl3pPr>
            <a:lvl4pPr indent="-317500" lvl="3" marL="1828800">
              <a:spcBef>
                <a:spcPts val="0"/>
              </a:spcBef>
              <a:spcAft>
                <a:spcPts val="0"/>
              </a:spcAft>
              <a:buClr>
                <a:schemeClr val="accent1"/>
              </a:buClr>
              <a:buSzPts val="1400"/>
              <a:buChar char="●"/>
              <a:defRPr>
                <a:solidFill>
                  <a:schemeClr val="accent1"/>
                </a:solidFill>
              </a:defRPr>
            </a:lvl4pPr>
            <a:lvl5pPr indent="-317500" lvl="4" marL="2286000">
              <a:spcBef>
                <a:spcPts val="0"/>
              </a:spcBef>
              <a:spcAft>
                <a:spcPts val="0"/>
              </a:spcAft>
              <a:buClr>
                <a:schemeClr val="accent1"/>
              </a:buClr>
              <a:buSzPts val="1400"/>
              <a:buChar char="○"/>
              <a:defRPr>
                <a:solidFill>
                  <a:schemeClr val="accent1"/>
                </a:solidFill>
              </a:defRPr>
            </a:lvl5pPr>
            <a:lvl6pPr indent="-317500" lvl="5" marL="2743200">
              <a:spcBef>
                <a:spcPts val="0"/>
              </a:spcBef>
              <a:spcAft>
                <a:spcPts val="0"/>
              </a:spcAft>
              <a:buClr>
                <a:schemeClr val="accent1"/>
              </a:buClr>
              <a:buSzPts val="1400"/>
              <a:buChar char="■"/>
              <a:defRPr>
                <a:solidFill>
                  <a:schemeClr val="accent1"/>
                </a:solidFill>
              </a:defRPr>
            </a:lvl6pPr>
            <a:lvl7pPr indent="-317500" lvl="6" marL="3200400">
              <a:spcBef>
                <a:spcPts val="0"/>
              </a:spcBef>
              <a:spcAft>
                <a:spcPts val="0"/>
              </a:spcAft>
              <a:buClr>
                <a:schemeClr val="accent1"/>
              </a:buClr>
              <a:buSzPts val="1400"/>
              <a:buChar char="●"/>
              <a:defRPr>
                <a:solidFill>
                  <a:schemeClr val="accent1"/>
                </a:solidFill>
              </a:defRPr>
            </a:lvl7pPr>
            <a:lvl8pPr indent="-317500" lvl="7" marL="3657600">
              <a:spcBef>
                <a:spcPts val="0"/>
              </a:spcBef>
              <a:spcAft>
                <a:spcPts val="0"/>
              </a:spcAft>
              <a:buClr>
                <a:schemeClr val="accent1"/>
              </a:buClr>
              <a:buSzPts val="1400"/>
              <a:buChar char="○"/>
              <a:defRPr>
                <a:solidFill>
                  <a:schemeClr val="accent1"/>
                </a:solidFill>
              </a:defRPr>
            </a:lvl8pPr>
            <a:lvl9pPr indent="-317500" lvl="8" marL="4114800">
              <a:spcBef>
                <a:spcPts val="0"/>
              </a:spcBef>
              <a:spcAft>
                <a:spcPts val="0"/>
              </a:spcAft>
              <a:buClr>
                <a:schemeClr val="accent1"/>
              </a:buClr>
              <a:buSzPts val="1400"/>
              <a:buChar char="■"/>
              <a:defRPr>
                <a:solidFill>
                  <a:schemeClr val="accent1"/>
                </a:solidFill>
              </a:defRPr>
            </a:lvl9pPr>
          </a:lstStyle>
          <a:p/>
        </p:txBody>
      </p:sp>
      <p:sp>
        <p:nvSpPr>
          <p:cNvPr id="45" name="Google Shape;45;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8" name="Google Shape;48;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perback">
    <p:bg>
      <p:bgPr>
        <a:solidFill>
          <a:schemeClr val="accen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613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1pPr>
            <a:lvl2pPr lvl="1">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2pPr>
            <a:lvl3pPr lvl="2">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3pPr>
            <a:lvl4pPr lvl="3">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4pPr>
            <a:lvl5pPr lvl="4">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5pPr>
            <a:lvl6pPr lvl="5">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6pPr>
            <a:lvl7pPr lvl="6">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7pPr>
            <a:lvl8pPr lvl="7">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8pPr>
            <a:lvl9pPr lvl="8">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9pPr>
          </a:lstStyle>
          <a:p/>
        </p:txBody>
      </p:sp>
      <p:sp>
        <p:nvSpPr>
          <p:cNvPr id="7" name="Google Shape;7;p1"/>
          <p:cNvSpPr txBox="1"/>
          <p:nvPr>
            <p:ph idx="1" type="body"/>
          </p:nvPr>
        </p:nvSpPr>
        <p:spPr>
          <a:xfrm>
            <a:off x="311700" y="1171600"/>
            <a:ext cx="8520600" cy="33972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Old Standard TT"/>
              <a:buChar char="●"/>
              <a:defRPr sz="1800">
                <a:solidFill>
                  <a:schemeClr val="dk1"/>
                </a:solidFill>
                <a:latin typeface="Old Standard TT"/>
                <a:ea typeface="Old Standard TT"/>
                <a:cs typeface="Old Standard TT"/>
                <a:sym typeface="Old Standard TT"/>
              </a:defRPr>
            </a:lvl1pPr>
            <a:lvl2pPr indent="-317500" lvl="1" marL="9144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2pPr>
            <a:lvl3pPr indent="-317500" lvl="2" marL="13716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3pPr>
            <a:lvl4pPr indent="-317500" lvl="3" marL="18288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4pPr>
            <a:lvl5pPr indent="-317500" lvl="4" marL="22860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5pPr>
            <a:lvl6pPr indent="-317500" lvl="5" marL="27432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6pPr>
            <a:lvl7pPr indent="-317500" lvl="6" marL="32004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7pPr>
            <a:lvl8pPr indent="-317500" lvl="7" marL="36576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8pPr>
            <a:lvl9pPr indent="-317500" lvl="8" marL="4114800">
              <a:lnSpc>
                <a:spcPct val="115000"/>
              </a:lnSpc>
              <a:spcBef>
                <a:spcPts val="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Old Standard TT"/>
                <a:ea typeface="Old Standard TT"/>
                <a:cs typeface="Old Standard TT"/>
                <a:sym typeface="Old Standard TT"/>
              </a:defRPr>
            </a:lvl1pPr>
            <a:lvl2pPr lvl="1" algn="r">
              <a:buNone/>
              <a:defRPr sz="1000">
                <a:solidFill>
                  <a:schemeClr val="dk1"/>
                </a:solidFill>
                <a:latin typeface="Old Standard TT"/>
                <a:ea typeface="Old Standard TT"/>
                <a:cs typeface="Old Standard TT"/>
                <a:sym typeface="Old Standard TT"/>
              </a:defRPr>
            </a:lvl2pPr>
            <a:lvl3pPr lvl="2" algn="r">
              <a:buNone/>
              <a:defRPr sz="1000">
                <a:solidFill>
                  <a:schemeClr val="dk1"/>
                </a:solidFill>
                <a:latin typeface="Old Standard TT"/>
                <a:ea typeface="Old Standard TT"/>
                <a:cs typeface="Old Standard TT"/>
                <a:sym typeface="Old Standard TT"/>
              </a:defRPr>
            </a:lvl3pPr>
            <a:lvl4pPr lvl="3" algn="r">
              <a:buNone/>
              <a:defRPr sz="1000">
                <a:solidFill>
                  <a:schemeClr val="dk1"/>
                </a:solidFill>
                <a:latin typeface="Old Standard TT"/>
                <a:ea typeface="Old Standard TT"/>
                <a:cs typeface="Old Standard TT"/>
                <a:sym typeface="Old Standard TT"/>
              </a:defRPr>
            </a:lvl4pPr>
            <a:lvl5pPr lvl="4" algn="r">
              <a:buNone/>
              <a:defRPr sz="1000">
                <a:solidFill>
                  <a:schemeClr val="dk1"/>
                </a:solidFill>
                <a:latin typeface="Old Standard TT"/>
                <a:ea typeface="Old Standard TT"/>
                <a:cs typeface="Old Standard TT"/>
                <a:sym typeface="Old Standard TT"/>
              </a:defRPr>
            </a:lvl5pPr>
            <a:lvl6pPr lvl="5" algn="r">
              <a:buNone/>
              <a:defRPr sz="1000">
                <a:solidFill>
                  <a:schemeClr val="dk1"/>
                </a:solidFill>
                <a:latin typeface="Old Standard TT"/>
                <a:ea typeface="Old Standard TT"/>
                <a:cs typeface="Old Standard TT"/>
                <a:sym typeface="Old Standard TT"/>
              </a:defRPr>
            </a:lvl6pPr>
            <a:lvl7pPr lvl="6" algn="r">
              <a:buNone/>
              <a:defRPr sz="1000">
                <a:solidFill>
                  <a:schemeClr val="dk1"/>
                </a:solidFill>
                <a:latin typeface="Old Standard TT"/>
                <a:ea typeface="Old Standard TT"/>
                <a:cs typeface="Old Standard TT"/>
                <a:sym typeface="Old Standard TT"/>
              </a:defRPr>
            </a:lvl7pPr>
            <a:lvl8pPr lvl="7" algn="r">
              <a:buNone/>
              <a:defRPr sz="1000">
                <a:solidFill>
                  <a:schemeClr val="dk1"/>
                </a:solidFill>
                <a:latin typeface="Old Standard TT"/>
                <a:ea typeface="Old Standard TT"/>
                <a:cs typeface="Old Standard TT"/>
                <a:sym typeface="Old Standard TT"/>
              </a:defRPr>
            </a:lvl8pPr>
            <a:lvl9pPr lvl="8" algn="r">
              <a:buNone/>
              <a:defRPr sz="1000">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512700" y="1893300"/>
            <a:ext cx="8118600" cy="15228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The Role of the Supreme Court</a:t>
            </a:r>
            <a:endParaRPr/>
          </a:p>
        </p:txBody>
      </p:sp>
      <p:sp>
        <p:nvSpPr>
          <p:cNvPr id="60" name="Google Shape;60;p13"/>
          <p:cNvSpPr txBox="1"/>
          <p:nvPr>
            <p:ph idx="1" type="subTitle"/>
          </p:nvPr>
        </p:nvSpPr>
        <p:spPr>
          <a:xfrm>
            <a:off x="512700" y="3840639"/>
            <a:ext cx="8118600" cy="787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500">
                <a:solidFill>
                  <a:schemeClr val="lt1"/>
                </a:solidFill>
                <a:latin typeface="Times New Roman"/>
                <a:ea typeface="Times New Roman"/>
                <a:cs typeface="Times New Roman"/>
                <a:sym typeface="Times New Roman"/>
              </a:rPr>
              <a:t>SS.912.CG.3.2 </a:t>
            </a:r>
            <a:r>
              <a:rPr lang="en" sz="2500">
                <a:solidFill>
                  <a:schemeClr val="lt1"/>
                </a:solidFill>
                <a:latin typeface="Times New Roman"/>
                <a:ea typeface="Times New Roman"/>
                <a:cs typeface="Times New Roman"/>
                <a:sym typeface="Times New Roman"/>
              </a:rPr>
              <a:t>Explain how the U.S. Constitution safeguards and limits individual rights.</a:t>
            </a:r>
            <a:endParaRPr b="1" i="1" sz="2500">
              <a:solidFill>
                <a:schemeClr val="lt1"/>
              </a:solidFill>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
        <p:nvSpPr>
          <p:cNvPr id="61" name="Google Shape;61;p13"/>
          <p:cNvSpPr txBox="1"/>
          <p:nvPr/>
        </p:nvSpPr>
        <p:spPr>
          <a:xfrm>
            <a:off x="7092200" y="125575"/>
            <a:ext cx="1902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Old Standard TT"/>
              <a:ea typeface="Old Standard TT"/>
              <a:cs typeface="Old Standard TT"/>
              <a:sym typeface="Old Standard TT"/>
            </a:endParaRPr>
          </a:p>
        </p:txBody>
      </p:sp>
      <p:pic>
        <p:nvPicPr>
          <p:cNvPr id="62" name="Google Shape;62;p13"/>
          <p:cNvPicPr preferRelativeResize="0"/>
          <p:nvPr/>
        </p:nvPicPr>
        <p:blipFill>
          <a:blip r:embed="rId3">
            <a:alphaModFix/>
          </a:blip>
          <a:stretch>
            <a:fillRect/>
          </a:stretch>
        </p:blipFill>
        <p:spPr>
          <a:xfrm>
            <a:off x="8190596" y="4684625"/>
            <a:ext cx="804200" cy="3137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2"/>
          <p:cNvSpPr txBox="1"/>
          <p:nvPr>
            <p:ph type="ctrTitle"/>
          </p:nvPr>
        </p:nvSpPr>
        <p:spPr>
          <a:xfrm>
            <a:off x="512700" y="1893300"/>
            <a:ext cx="8118600" cy="15228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Right vs Right: </a:t>
            </a:r>
            <a:endParaRPr/>
          </a:p>
          <a:p>
            <a:pPr indent="0" lvl="0" marL="0" rtl="0" algn="l">
              <a:spcBef>
                <a:spcPts val="0"/>
              </a:spcBef>
              <a:spcAft>
                <a:spcPts val="0"/>
              </a:spcAft>
              <a:buNone/>
            </a:pPr>
            <a:r>
              <a:rPr lang="en"/>
              <a:t>The Pentagon Papers Case (1971)</a:t>
            </a:r>
            <a:endParaRPr/>
          </a:p>
        </p:txBody>
      </p:sp>
      <p:sp>
        <p:nvSpPr>
          <p:cNvPr id="118" name="Google Shape;118;p22"/>
          <p:cNvSpPr txBox="1"/>
          <p:nvPr>
            <p:ph idx="1" type="subTitle"/>
          </p:nvPr>
        </p:nvSpPr>
        <p:spPr>
          <a:xfrm>
            <a:off x="512700" y="3840639"/>
            <a:ext cx="8118600" cy="787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i="1" lang="en"/>
              <a:t>New York Times Company v. United States</a:t>
            </a:r>
            <a:r>
              <a:rPr lang="en"/>
              <a:t> - Whose Right?</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3"/>
          <p:cNvSpPr txBox="1"/>
          <p:nvPr>
            <p:ph type="title"/>
          </p:nvPr>
        </p:nvSpPr>
        <p:spPr>
          <a:xfrm>
            <a:off x="311700" y="290150"/>
            <a:ext cx="8520600" cy="613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i="1" lang="en"/>
              <a:t>The Pentagon Papers Case (1971)</a:t>
            </a:r>
            <a:endParaRPr i="1"/>
          </a:p>
        </p:txBody>
      </p:sp>
      <p:sp>
        <p:nvSpPr>
          <p:cNvPr id="124" name="Google Shape;124;p23"/>
          <p:cNvSpPr txBox="1"/>
          <p:nvPr/>
        </p:nvSpPr>
        <p:spPr>
          <a:xfrm>
            <a:off x="311700" y="903350"/>
            <a:ext cx="8520600" cy="172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solidFill>
                  <a:schemeClr val="dk1"/>
                </a:solidFill>
                <a:latin typeface="Old Standard TT"/>
                <a:ea typeface="Old Standard TT"/>
                <a:cs typeface="Old Standard TT"/>
                <a:sym typeface="Old Standard TT"/>
              </a:rPr>
              <a:t>Form a consensus - </a:t>
            </a:r>
            <a:r>
              <a:rPr lang="en" sz="2000">
                <a:solidFill>
                  <a:schemeClr val="dk1"/>
                </a:solidFill>
                <a:latin typeface="Old Standard TT"/>
                <a:ea typeface="Old Standard TT"/>
                <a:cs typeface="Old Standard TT"/>
                <a:sym typeface="Old Standard TT"/>
              </a:rPr>
              <a:t>Together, determine one answer as a group. </a:t>
            </a:r>
            <a:endParaRPr sz="2000">
              <a:solidFill>
                <a:schemeClr val="dk1"/>
              </a:solidFill>
              <a:latin typeface="Old Standard TT"/>
              <a:ea typeface="Old Standard TT"/>
              <a:cs typeface="Old Standard TT"/>
              <a:sym typeface="Old Standard TT"/>
            </a:endParaRPr>
          </a:p>
          <a:p>
            <a:pPr indent="0" lvl="0" marL="0" rtl="0" algn="l">
              <a:spcBef>
                <a:spcPts val="0"/>
              </a:spcBef>
              <a:spcAft>
                <a:spcPts val="0"/>
              </a:spcAft>
              <a:buNone/>
            </a:pPr>
            <a:r>
              <a:t/>
            </a:r>
            <a:endParaRPr sz="2000">
              <a:solidFill>
                <a:schemeClr val="dk1"/>
              </a:solidFill>
              <a:latin typeface="Old Standard TT"/>
              <a:ea typeface="Old Standard TT"/>
              <a:cs typeface="Old Standard TT"/>
              <a:sym typeface="Old Standard TT"/>
            </a:endParaRPr>
          </a:p>
          <a:p>
            <a:pPr indent="0" lvl="0" marL="0" rtl="0" algn="l">
              <a:spcBef>
                <a:spcPts val="0"/>
              </a:spcBef>
              <a:spcAft>
                <a:spcPts val="0"/>
              </a:spcAft>
              <a:buNone/>
            </a:pPr>
            <a:r>
              <a:rPr b="1" lang="en" sz="2000">
                <a:solidFill>
                  <a:schemeClr val="dk1"/>
                </a:solidFill>
                <a:latin typeface="Old Standard TT"/>
                <a:ea typeface="Old Standard TT"/>
                <a:cs typeface="Old Standard TT"/>
                <a:sym typeface="Old Standard TT"/>
              </a:rPr>
              <a:t>Then</a:t>
            </a:r>
            <a:r>
              <a:rPr b="1" lang="en" sz="2000">
                <a:solidFill>
                  <a:schemeClr val="dk1"/>
                </a:solidFill>
                <a:latin typeface="Old Standard TT"/>
                <a:ea typeface="Old Standard TT"/>
                <a:cs typeface="Old Standard TT"/>
                <a:sym typeface="Old Standard TT"/>
              </a:rPr>
              <a:t> sustain your argument, choose a side together and justify your stance. </a:t>
            </a:r>
            <a:r>
              <a:rPr i="1" lang="en" sz="2000">
                <a:solidFill>
                  <a:schemeClr val="dk1"/>
                </a:solidFill>
                <a:latin typeface="Old Standard TT"/>
                <a:ea typeface="Old Standard TT"/>
                <a:cs typeface="Old Standard TT"/>
                <a:sym typeface="Old Standard TT"/>
              </a:rPr>
              <a:t>Did the government’s attempt to censor the press violate the First Amendment</a:t>
            </a:r>
            <a:r>
              <a:rPr i="1" lang="en" sz="2000">
                <a:solidFill>
                  <a:schemeClr val="dk1"/>
                </a:solidFill>
                <a:latin typeface="Old Standard TT"/>
                <a:ea typeface="Old Standard TT"/>
                <a:cs typeface="Old Standard TT"/>
                <a:sym typeface="Old Standard TT"/>
              </a:rPr>
              <a:t>? Why, or why not? </a:t>
            </a:r>
            <a:endParaRPr sz="2400"/>
          </a:p>
        </p:txBody>
      </p:sp>
      <p:pic>
        <p:nvPicPr>
          <p:cNvPr id="125" name="Google Shape;125;p23"/>
          <p:cNvPicPr preferRelativeResize="0"/>
          <p:nvPr/>
        </p:nvPicPr>
        <p:blipFill>
          <a:blip r:embed="rId3">
            <a:alphaModFix/>
          </a:blip>
          <a:stretch>
            <a:fillRect/>
          </a:stretch>
        </p:blipFill>
        <p:spPr>
          <a:xfrm>
            <a:off x="561975" y="2779550"/>
            <a:ext cx="8020050" cy="20764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4"/>
          <p:cNvSpPr txBox="1"/>
          <p:nvPr>
            <p:ph type="title"/>
          </p:nvPr>
        </p:nvSpPr>
        <p:spPr>
          <a:xfrm>
            <a:off x="311700" y="290150"/>
            <a:ext cx="8520600" cy="613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i="1" lang="en"/>
              <a:t>The Pentagon Papers Case (1971)</a:t>
            </a:r>
            <a:endParaRPr i="1"/>
          </a:p>
        </p:txBody>
      </p:sp>
      <p:sp>
        <p:nvSpPr>
          <p:cNvPr id="131" name="Google Shape;131;p24"/>
          <p:cNvSpPr txBox="1"/>
          <p:nvPr/>
        </p:nvSpPr>
        <p:spPr>
          <a:xfrm>
            <a:off x="311700" y="1202000"/>
            <a:ext cx="8520600" cy="2493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500">
                <a:solidFill>
                  <a:schemeClr val="dk1"/>
                </a:solidFill>
                <a:latin typeface="Times New Roman"/>
                <a:ea typeface="Times New Roman"/>
                <a:cs typeface="Times New Roman"/>
                <a:sym typeface="Times New Roman"/>
              </a:rPr>
              <a:t>In the end, the Court ruled 6-3 in favor of the New York Times. The Court safeguarded the right of freedom of the press against the argument of prior restraint to protect national security. The opinion argued that freedom of the press is a </a:t>
            </a:r>
            <a:r>
              <a:rPr lang="en" sz="2500">
                <a:solidFill>
                  <a:schemeClr val="dk1"/>
                </a:solidFill>
                <a:latin typeface="Times New Roman"/>
                <a:ea typeface="Times New Roman"/>
                <a:cs typeface="Times New Roman"/>
                <a:sym typeface="Times New Roman"/>
              </a:rPr>
              <a:t>crucial</a:t>
            </a:r>
            <a:r>
              <a:rPr lang="en" sz="2500">
                <a:solidFill>
                  <a:schemeClr val="dk1"/>
                </a:solidFill>
                <a:latin typeface="Times New Roman"/>
                <a:ea typeface="Times New Roman"/>
                <a:cs typeface="Times New Roman"/>
                <a:sym typeface="Times New Roman"/>
              </a:rPr>
              <a:t> check on the government which is supposed to operate </a:t>
            </a:r>
            <a:r>
              <a:rPr lang="en" sz="2500">
                <a:solidFill>
                  <a:schemeClr val="dk1"/>
                </a:solidFill>
                <a:latin typeface="Times New Roman"/>
                <a:ea typeface="Times New Roman"/>
                <a:cs typeface="Times New Roman"/>
                <a:sym typeface="Times New Roman"/>
              </a:rPr>
              <a:t>transparently</a:t>
            </a:r>
            <a:r>
              <a:rPr lang="en" sz="2500">
                <a:solidFill>
                  <a:schemeClr val="dk1"/>
                </a:solidFill>
                <a:latin typeface="Times New Roman"/>
                <a:ea typeface="Times New Roman"/>
                <a:cs typeface="Times New Roman"/>
                <a:sym typeface="Times New Roman"/>
              </a:rPr>
              <a:t>, or “function in the daylight”. </a:t>
            </a:r>
            <a:endParaRPr sz="3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4"/>
          <p:cNvSpPr txBox="1"/>
          <p:nvPr>
            <p:ph type="title"/>
          </p:nvPr>
        </p:nvSpPr>
        <p:spPr>
          <a:xfrm>
            <a:off x="0" y="498175"/>
            <a:ext cx="9144000" cy="613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4800"/>
              <a:t>Is That Right?</a:t>
            </a:r>
            <a:endParaRPr sz="5300"/>
          </a:p>
        </p:txBody>
      </p:sp>
      <p:sp>
        <p:nvSpPr>
          <p:cNvPr id="68" name="Google Shape;68;p14"/>
          <p:cNvSpPr txBox="1"/>
          <p:nvPr>
            <p:ph idx="1" type="body"/>
          </p:nvPr>
        </p:nvSpPr>
        <p:spPr>
          <a:xfrm>
            <a:off x="283825" y="1845425"/>
            <a:ext cx="8466300" cy="2787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accent3"/>
                </a:solidFill>
              </a:rPr>
              <a:t>187 students were arrested during a peaceful protest at the South Carolina State Government. They ignored orders by police to disperse.</a:t>
            </a:r>
            <a:endParaRPr sz="3000">
              <a:solidFill>
                <a:schemeClr val="accent3"/>
              </a:solidFill>
            </a:endParaRPr>
          </a:p>
          <a:p>
            <a:pPr indent="0" lvl="0" marL="0" rtl="0" algn="l">
              <a:spcBef>
                <a:spcPts val="1200"/>
              </a:spcBef>
              <a:spcAft>
                <a:spcPts val="1200"/>
              </a:spcAft>
              <a:buNone/>
            </a:pPr>
            <a:r>
              <a:t/>
            </a:r>
            <a:endParaRPr sz="3000">
              <a:solidFill>
                <a:schemeClr val="accent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5"/>
          <p:cNvSpPr txBox="1"/>
          <p:nvPr>
            <p:ph type="title"/>
          </p:nvPr>
        </p:nvSpPr>
        <p:spPr>
          <a:xfrm>
            <a:off x="0" y="498175"/>
            <a:ext cx="9144000" cy="613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4800"/>
              <a:t>Is That Right?</a:t>
            </a:r>
            <a:endParaRPr sz="5300"/>
          </a:p>
        </p:txBody>
      </p:sp>
      <p:sp>
        <p:nvSpPr>
          <p:cNvPr id="74" name="Google Shape;74;p15"/>
          <p:cNvSpPr txBox="1"/>
          <p:nvPr>
            <p:ph idx="1" type="body"/>
          </p:nvPr>
        </p:nvSpPr>
        <p:spPr>
          <a:xfrm>
            <a:off x="283825" y="1845425"/>
            <a:ext cx="8466300" cy="2787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3000">
                <a:solidFill>
                  <a:schemeClr val="dk2"/>
                </a:solidFill>
              </a:rPr>
              <a:t>A Mexican-American is on trial for murder. All potential jurors that were Mexican-American were excluded from serving on the jury for his trial.</a:t>
            </a:r>
            <a:endParaRPr sz="3000">
              <a:solidFill>
                <a:schemeClr val="accent3"/>
              </a:solidFill>
            </a:endParaRPr>
          </a:p>
          <a:p>
            <a:pPr indent="0" lvl="0" marL="0" rtl="0" algn="l">
              <a:spcBef>
                <a:spcPts val="1200"/>
              </a:spcBef>
              <a:spcAft>
                <a:spcPts val="1200"/>
              </a:spcAft>
              <a:buNone/>
            </a:pPr>
            <a:r>
              <a:t/>
            </a:r>
            <a:endParaRPr sz="3000">
              <a:solidFill>
                <a:schemeClr val="accent3"/>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6"/>
          <p:cNvSpPr txBox="1"/>
          <p:nvPr>
            <p:ph type="title"/>
          </p:nvPr>
        </p:nvSpPr>
        <p:spPr>
          <a:xfrm>
            <a:off x="0" y="498175"/>
            <a:ext cx="9144000" cy="613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4800"/>
              <a:t>Is That Right?</a:t>
            </a:r>
            <a:endParaRPr sz="5300"/>
          </a:p>
        </p:txBody>
      </p:sp>
      <p:sp>
        <p:nvSpPr>
          <p:cNvPr id="80" name="Google Shape;80;p16"/>
          <p:cNvSpPr txBox="1"/>
          <p:nvPr>
            <p:ph idx="1" type="body"/>
          </p:nvPr>
        </p:nvSpPr>
        <p:spPr>
          <a:xfrm>
            <a:off x="283825" y="1845425"/>
            <a:ext cx="8466300" cy="2787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accent3"/>
                </a:solidFill>
              </a:rPr>
              <a:t>Paddling a student’s buttocks with a wooden paddle as a form of discipline is cruel and unusual </a:t>
            </a:r>
            <a:r>
              <a:rPr lang="en" sz="3000">
                <a:solidFill>
                  <a:schemeClr val="accent3"/>
                </a:solidFill>
              </a:rPr>
              <a:t>punishment.</a:t>
            </a:r>
            <a:endParaRPr sz="3000">
              <a:solidFill>
                <a:schemeClr val="accent3"/>
              </a:solidFill>
            </a:endParaRPr>
          </a:p>
          <a:p>
            <a:pPr indent="0" lvl="0" marL="0" rtl="0" algn="l">
              <a:spcBef>
                <a:spcPts val="1200"/>
              </a:spcBef>
              <a:spcAft>
                <a:spcPts val="1200"/>
              </a:spcAft>
              <a:buNone/>
            </a:pPr>
            <a:r>
              <a:t/>
            </a:r>
            <a:endParaRPr sz="3000">
              <a:solidFill>
                <a:schemeClr val="accent3"/>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7"/>
          <p:cNvSpPr txBox="1"/>
          <p:nvPr>
            <p:ph type="title"/>
          </p:nvPr>
        </p:nvSpPr>
        <p:spPr>
          <a:xfrm>
            <a:off x="0" y="498175"/>
            <a:ext cx="9144000" cy="613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4800"/>
              <a:t>Is That Right?</a:t>
            </a:r>
            <a:endParaRPr sz="5300"/>
          </a:p>
        </p:txBody>
      </p:sp>
      <p:sp>
        <p:nvSpPr>
          <p:cNvPr id="86" name="Google Shape;86;p17"/>
          <p:cNvSpPr txBox="1"/>
          <p:nvPr>
            <p:ph idx="1" type="body"/>
          </p:nvPr>
        </p:nvSpPr>
        <p:spPr>
          <a:xfrm>
            <a:off x="283825" y="1845425"/>
            <a:ext cx="8466300" cy="27873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sz="3000">
                <a:solidFill>
                  <a:schemeClr val="dk2"/>
                </a:solidFill>
              </a:rPr>
              <a:t>The leader of the Ku Klux Klan (KKK) is arrested after making a very hateful speech.</a:t>
            </a:r>
            <a:endParaRPr sz="3000">
              <a:solidFill>
                <a:schemeClr val="accent3"/>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8"/>
          <p:cNvSpPr txBox="1"/>
          <p:nvPr>
            <p:ph type="title"/>
          </p:nvPr>
        </p:nvSpPr>
        <p:spPr>
          <a:xfrm>
            <a:off x="0" y="498175"/>
            <a:ext cx="9144000" cy="613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4800"/>
              <a:t>Is That Right?</a:t>
            </a:r>
            <a:endParaRPr sz="5300"/>
          </a:p>
        </p:txBody>
      </p:sp>
      <p:sp>
        <p:nvSpPr>
          <p:cNvPr id="92" name="Google Shape;92;p18"/>
          <p:cNvSpPr txBox="1"/>
          <p:nvPr>
            <p:ph idx="1" type="body"/>
          </p:nvPr>
        </p:nvSpPr>
        <p:spPr>
          <a:xfrm>
            <a:off x="283825" y="1845425"/>
            <a:ext cx="8466300" cy="27873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sz="3000">
                <a:solidFill>
                  <a:schemeClr val="accent3"/>
                </a:solidFill>
              </a:rPr>
              <a:t>Burning the American flag during a protest is protected speech.</a:t>
            </a:r>
            <a:endParaRPr sz="3000">
              <a:solidFill>
                <a:schemeClr val="accent3"/>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9"/>
          <p:cNvSpPr txBox="1"/>
          <p:nvPr>
            <p:ph type="title"/>
          </p:nvPr>
        </p:nvSpPr>
        <p:spPr>
          <a:xfrm>
            <a:off x="0" y="498175"/>
            <a:ext cx="9144000" cy="613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4800"/>
              <a:t>Is That Right?</a:t>
            </a:r>
            <a:endParaRPr sz="5300"/>
          </a:p>
        </p:txBody>
      </p:sp>
      <p:sp>
        <p:nvSpPr>
          <p:cNvPr id="98" name="Google Shape;98;p19"/>
          <p:cNvSpPr txBox="1"/>
          <p:nvPr>
            <p:ph idx="1" type="body"/>
          </p:nvPr>
        </p:nvSpPr>
        <p:spPr>
          <a:xfrm>
            <a:off x="283825" y="1845425"/>
            <a:ext cx="8466300" cy="27873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sz="3000">
                <a:solidFill>
                  <a:schemeClr val="dk2"/>
                </a:solidFill>
              </a:rPr>
              <a:t>A football coach wants to kneel and pray at mid-field after a game. Students voluntarily start to join him.</a:t>
            </a:r>
            <a:endParaRPr sz="3000">
              <a:solidFill>
                <a:schemeClr val="accent3"/>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0"/>
          <p:cNvSpPr txBox="1"/>
          <p:nvPr>
            <p:ph type="title"/>
          </p:nvPr>
        </p:nvSpPr>
        <p:spPr>
          <a:xfrm>
            <a:off x="0" y="498175"/>
            <a:ext cx="9144000" cy="613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4800"/>
              <a:t>Is That Right?</a:t>
            </a:r>
            <a:endParaRPr sz="5300"/>
          </a:p>
        </p:txBody>
      </p:sp>
      <p:sp>
        <p:nvSpPr>
          <p:cNvPr id="104" name="Google Shape;104;p20"/>
          <p:cNvSpPr txBox="1"/>
          <p:nvPr>
            <p:ph idx="1" type="body"/>
          </p:nvPr>
        </p:nvSpPr>
        <p:spPr>
          <a:xfrm>
            <a:off x="283825" y="1845425"/>
            <a:ext cx="8466300" cy="27873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sz="3000">
                <a:solidFill>
                  <a:schemeClr val="accent3"/>
                </a:solidFill>
              </a:rPr>
              <a:t>A city government can take private property and turn it over to private developers if the new development would result in greater revenue and benefits to the city.</a:t>
            </a:r>
            <a:endParaRPr sz="3000">
              <a:solidFill>
                <a:schemeClr val="accent3"/>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1"/>
          <p:cNvSpPr txBox="1"/>
          <p:nvPr>
            <p:ph type="title"/>
          </p:nvPr>
        </p:nvSpPr>
        <p:spPr>
          <a:xfrm>
            <a:off x="265500" y="214500"/>
            <a:ext cx="4045200" cy="13332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Supreme Court Review</a:t>
            </a:r>
            <a:endParaRPr/>
          </a:p>
        </p:txBody>
      </p:sp>
      <p:sp>
        <p:nvSpPr>
          <p:cNvPr id="110" name="Google Shape;110;p21"/>
          <p:cNvSpPr txBox="1"/>
          <p:nvPr>
            <p:ph idx="1" type="subTitle"/>
          </p:nvPr>
        </p:nvSpPr>
        <p:spPr>
          <a:xfrm>
            <a:off x="265500" y="1547701"/>
            <a:ext cx="4045200" cy="1345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What are the </a:t>
            </a:r>
            <a:r>
              <a:rPr lang="en"/>
              <a:t>responsibilities</a:t>
            </a:r>
            <a:r>
              <a:rPr lang="en"/>
              <a:t> and powers of the Supreme Court?</a:t>
            </a:r>
            <a:endParaRPr/>
          </a:p>
        </p:txBody>
      </p:sp>
      <p:sp>
        <p:nvSpPr>
          <p:cNvPr id="111" name="Google Shape;111;p21"/>
          <p:cNvSpPr txBox="1"/>
          <p:nvPr>
            <p:ph idx="2" type="body"/>
          </p:nvPr>
        </p:nvSpPr>
        <p:spPr>
          <a:xfrm>
            <a:off x="4902225" y="65425"/>
            <a:ext cx="3837000" cy="4426500"/>
          </a:xfrm>
          <a:prstGeom prst="rect">
            <a:avLst/>
          </a:prstGeom>
        </p:spPr>
        <p:txBody>
          <a:bodyPr anchorCtr="0" anchor="ctr" bIns="91425" lIns="91425" spcFirstLastPara="1" rIns="91425" wrap="square" tIns="91425">
            <a:normAutofit/>
          </a:bodyPr>
          <a:lstStyle/>
          <a:p>
            <a:pPr indent="-342900" lvl="0" marL="457200" rtl="0" algn="l">
              <a:spcBef>
                <a:spcPts val="0"/>
              </a:spcBef>
              <a:spcAft>
                <a:spcPts val="0"/>
              </a:spcAft>
              <a:buSzPts val="1800"/>
              <a:buChar char="●"/>
            </a:pPr>
            <a:r>
              <a:rPr lang="en"/>
              <a:t>Article III, Section I establishes the Supreme Court</a:t>
            </a:r>
            <a:endParaRPr/>
          </a:p>
          <a:p>
            <a:pPr indent="-342900" lvl="0" marL="457200" rtl="0" algn="l">
              <a:spcBef>
                <a:spcPts val="0"/>
              </a:spcBef>
              <a:spcAft>
                <a:spcPts val="0"/>
              </a:spcAft>
              <a:buSzPts val="1800"/>
              <a:buChar char="●"/>
            </a:pPr>
            <a:r>
              <a:rPr i="1" lang="en"/>
              <a:t>Marbury v. Madison</a:t>
            </a:r>
            <a:r>
              <a:rPr lang="en"/>
              <a:t> (1803) grants the Supreme Court the power of “judicial review”</a:t>
            </a:r>
            <a:endParaRPr/>
          </a:p>
          <a:p>
            <a:pPr indent="-342900" lvl="0" marL="457200" rtl="0" algn="l">
              <a:spcBef>
                <a:spcPts val="0"/>
              </a:spcBef>
              <a:spcAft>
                <a:spcPts val="0"/>
              </a:spcAft>
              <a:buSzPts val="1800"/>
              <a:buChar char="●"/>
            </a:pPr>
            <a:r>
              <a:rPr lang="en"/>
              <a:t>Supreme Court determines constitutionality of laws and actions</a:t>
            </a:r>
            <a:endParaRPr/>
          </a:p>
          <a:p>
            <a:pPr indent="-317500" lvl="1" marL="914400" rtl="0" algn="l">
              <a:spcBef>
                <a:spcPts val="0"/>
              </a:spcBef>
              <a:spcAft>
                <a:spcPts val="0"/>
              </a:spcAft>
              <a:buSzPts val="1400"/>
              <a:buChar char="○"/>
            </a:pPr>
            <a:r>
              <a:rPr lang="en"/>
              <a:t>State and national laws</a:t>
            </a:r>
            <a:endParaRPr/>
          </a:p>
          <a:p>
            <a:pPr indent="-317500" lvl="1" marL="914400" rtl="0" algn="l">
              <a:spcBef>
                <a:spcPts val="0"/>
              </a:spcBef>
              <a:spcAft>
                <a:spcPts val="0"/>
              </a:spcAft>
              <a:buSzPts val="1400"/>
              <a:buChar char="○"/>
            </a:pPr>
            <a:r>
              <a:rPr lang="en"/>
              <a:t>14th Amendment provided for </a:t>
            </a:r>
            <a:r>
              <a:rPr lang="en"/>
              <a:t>selective</a:t>
            </a:r>
            <a:r>
              <a:rPr lang="en"/>
              <a:t> incorporation of the Bill of Rights to the states</a:t>
            </a:r>
            <a:endParaRPr/>
          </a:p>
        </p:txBody>
      </p:sp>
      <p:pic>
        <p:nvPicPr>
          <p:cNvPr id="112" name="Google Shape;112;p21"/>
          <p:cNvPicPr preferRelativeResize="0"/>
          <p:nvPr/>
        </p:nvPicPr>
        <p:blipFill>
          <a:blip r:embed="rId3">
            <a:alphaModFix/>
          </a:blip>
          <a:stretch>
            <a:fillRect/>
          </a:stretch>
        </p:blipFill>
        <p:spPr>
          <a:xfrm>
            <a:off x="726475" y="3162725"/>
            <a:ext cx="3123250" cy="18356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