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Roboto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Roboto-italic.fntdata"/><Relationship Id="rId10" Type="http://schemas.openxmlformats.org/officeDocument/2006/relationships/font" Target="fonts/Roboto-bold.fntdata"/><Relationship Id="rId12" Type="http://schemas.openxmlformats.org/officeDocument/2006/relationships/font" Target="fonts/Roboto-boldItalic.fntdata"/><Relationship Id="rId9" Type="http://schemas.openxmlformats.org/officeDocument/2006/relationships/font" Target="fonts/Robot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e7bba69e7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e7bba69e7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e7bba69e7b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e7bba69e7b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7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0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400"/>
              <a:t>Defective</a:t>
            </a:r>
            <a:r>
              <a:rPr b="1" lang="en" sz="4400"/>
              <a:t> Forms of Government</a:t>
            </a:r>
            <a:endParaRPr b="1" sz="4400"/>
          </a:p>
        </p:txBody>
      </p:sp>
      <p:sp>
        <p:nvSpPr>
          <p:cNvPr id="68" name="Google Shape;68;p13"/>
          <p:cNvSpPr txBox="1"/>
          <p:nvPr>
            <p:ph idx="1" type="body"/>
          </p:nvPr>
        </p:nvSpPr>
        <p:spPr>
          <a:xfrm>
            <a:off x="471900" y="1828650"/>
            <a:ext cx="8222100" cy="294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accent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Authoritarian:</a:t>
            </a:r>
            <a:r>
              <a:rPr lang="en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form of government that forces</a:t>
            </a:r>
            <a:r>
              <a:rPr lang="en" sz="2400">
                <a:solidFill>
                  <a:srgbClr val="20212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strict obedience to authority, especially that of the government, at the expense of personal freedom</a:t>
            </a:r>
            <a:endParaRPr b="1" sz="2400">
              <a:solidFill>
                <a:schemeClr val="accent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chemeClr val="accent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accent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Totalitarian: </a:t>
            </a:r>
            <a:r>
              <a:rPr lang="en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form </a:t>
            </a:r>
            <a:r>
              <a:rPr lang="en" sz="2400">
                <a:solidFill>
                  <a:srgbClr val="20212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of government in which power is centralized with one individual or group and requires complete subservience to the state</a:t>
            </a:r>
            <a:endParaRPr b="1" sz="2400">
              <a:solidFill>
                <a:schemeClr val="accent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9" name="Google Shape;6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81975" y="4772025"/>
            <a:ext cx="962025" cy="37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0725" y="152400"/>
            <a:ext cx="6382540" cy="483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81975" y="4772025"/>
            <a:ext cx="962025" cy="37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/>
          <p:nvPr/>
        </p:nvSpPr>
        <p:spPr>
          <a:xfrm>
            <a:off x="450875" y="2131525"/>
            <a:ext cx="8336400" cy="10809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Google Shape;81;p15"/>
          <p:cNvSpPr txBox="1"/>
          <p:nvPr/>
        </p:nvSpPr>
        <p:spPr>
          <a:xfrm>
            <a:off x="252075" y="1075500"/>
            <a:ext cx="2211600" cy="7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U.S. Constitutional Republic</a:t>
            </a:r>
            <a:endParaRPr b="1" sz="2000">
              <a:solidFill>
                <a:srgbClr val="0000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Google Shape;82;p15"/>
          <p:cNvSpPr txBox="1"/>
          <p:nvPr/>
        </p:nvSpPr>
        <p:spPr>
          <a:xfrm>
            <a:off x="7060375" y="1075500"/>
            <a:ext cx="2431500" cy="7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80000"/>
                </a:solidFill>
                <a:latin typeface="Roboto"/>
                <a:ea typeface="Roboto"/>
                <a:cs typeface="Roboto"/>
                <a:sym typeface="Roboto"/>
              </a:rPr>
              <a:t>Authoritarian &amp; </a:t>
            </a:r>
            <a:r>
              <a:rPr b="1" lang="en" sz="2000">
                <a:solidFill>
                  <a:srgbClr val="980000"/>
                </a:solidFill>
                <a:latin typeface="Roboto"/>
                <a:ea typeface="Roboto"/>
                <a:cs typeface="Roboto"/>
                <a:sym typeface="Roboto"/>
              </a:rPr>
              <a:t>Totalit</a:t>
            </a:r>
            <a:r>
              <a:rPr b="1" lang="en" sz="2000">
                <a:solidFill>
                  <a:srgbClr val="980000"/>
                </a:solidFill>
                <a:latin typeface="Roboto"/>
                <a:ea typeface="Roboto"/>
                <a:cs typeface="Roboto"/>
                <a:sym typeface="Roboto"/>
              </a:rPr>
              <a:t>arian Regimes</a:t>
            </a:r>
            <a:endParaRPr b="1" sz="2000">
              <a:solidFill>
                <a:srgbClr val="98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3" name="Google Shape;8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81975" y="4772025"/>
            <a:ext cx="962025" cy="37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