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B4C0D67-9713-4454-A06B-E54974BA55AA}">
  <a:tblStyle styleId="{6B4C0D67-9713-4454-A06B-E54974BA55A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e7d1d95ec7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1e7d1d95ec7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e4e4ee356a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e4e4ee356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e7d426f8aa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1e7d426f8aa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e51230b24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1e51230b24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e7d426f8a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1e7d426f8a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Teacher Note: </a:t>
            </a:r>
            <a:r>
              <a:rPr lang="en"/>
              <a:t>The Kennedy/Nixon Debate is over an hour long, feel free to watch a few short minutes of it so students can see the first televised debate.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e7d426f8aa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e7d426f8aa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e7d426f8aa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e7d426f8a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e52ce6848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1e52ce684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e7d1d95ec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e7d1d95e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e7d1d95ec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1e7d1d95ec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e7d1d95ec7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e7d1d95ec7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e7d1d95ec7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1e7d1d95ec7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1e7d1d95ec7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1e7d1d95ec7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e52ce68486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1e52ce68486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e52ce6848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e52ce6848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e7d1d95ec7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1e7d1d95ec7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e7d426f8a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e7d426f8a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1e7d426f8a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1e7d426f8a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1e52ce6848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1e52ce6848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1e4e4ee356a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1e4e4ee356a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1e7d426f8aa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1e7d426f8aa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e7d426f8aa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e7d426f8aa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Teacher Note:</a:t>
            </a:r>
            <a:r>
              <a:rPr lang="en">
                <a:solidFill>
                  <a:schemeClr val="dk1"/>
                </a:solidFill>
              </a:rPr>
              <a:t> Florida currently has </a:t>
            </a:r>
            <a:r>
              <a:rPr lang="en">
                <a:solidFill>
                  <a:schemeClr val="dk1"/>
                </a:solidFill>
              </a:rPr>
              <a:t>14,074,530 registered voters as of 2023</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e7d1d95ec7_0_4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Teacher Note: </a:t>
            </a:r>
            <a:r>
              <a:rPr lang="en"/>
              <a:t>The main three primaries are listed above, others (labeled blue and gray on the map above) may be addressed and included based on class need/interest. </a:t>
            </a:r>
            <a:endParaRPr/>
          </a:p>
          <a:p>
            <a:pPr indent="0" lvl="0" marL="0" rtl="0" algn="l">
              <a:spcBef>
                <a:spcPts val="0"/>
              </a:spcBef>
              <a:spcAft>
                <a:spcPts val="0"/>
              </a:spcAft>
              <a:buNone/>
            </a:pPr>
            <a:r>
              <a:rPr lang="en"/>
              <a:t>Congressional Primary Map as of 2023</a:t>
            </a:r>
            <a:endParaRPr/>
          </a:p>
        </p:txBody>
      </p:sp>
      <p:sp>
        <p:nvSpPr>
          <p:cNvPr id="119" name="Google Shape;119;g1e7d1d95ec7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With Border - Yellow">
  <p:cSld name="Content - With Border - Yellow">
    <p:spTree>
      <p:nvGrpSpPr>
        <p:cNvPr id="50" name="Shape 50"/>
        <p:cNvGrpSpPr/>
        <p:nvPr/>
      </p:nvGrpSpPr>
      <p:grpSpPr>
        <a:xfrm>
          <a:off x="0" y="0"/>
          <a:ext cx="0" cy="0"/>
          <a:chOff x="0" y="0"/>
          <a:chExt cx="0" cy="0"/>
        </a:xfrm>
      </p:grpSpPr>
      <p:sp>
        <p:nvSpPr>
          <p:cNvPr id="51" name="Google Shape;51;p13"/>
          <p:cNvSpPr/>
          <p:nvPr/>
        </p:nvSpPr>
        <p:spPr>
          <a:xfrm>
            <a:off x="0" y="0"/>
            <a:ext cx="9144000" cy="5143500"/>
          </a:xfrm>
          <a:prstGeom prst="rect">
            <a:avLst/>
          </a:prstGeom>
          <a:solidFill>
            <a:srgbClr val="F9C42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2" name="Google Shape;52;p13"/>
          <p:cNvSpPr/>
          <p:nvPr/>
        </p:nvSpPr>
        <p:spPr>
          <a:xfrm>
            <a:off x="546786" y="546787"/>
            <a:ext cx="8050500" cy="4037100"/>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3" name="Google Shape;53;p13"/>
          <p:cNvSpPr txBox="1"/>
          <p:nvPr>
            <p:ph type="title"/>
          </p:nvPr>
        </p:nvSpPr>
        <p:spPr>
          <a:xfrm>
            <a:off x="828676" y="843713"/>
            <a:ext cx="7486500" cy="736500"/>
          </a:xfrm>
          <a:prstGeom prst="rect">
            <a:avLst/>
          </a:prstGeom>
          <a:noFill/>
          <a:ln>
            <a:noFill/>
          </a:ln>
        </p:spPr>
        <p:txBody>
          <a:bodyPr anchorCtr="0" anchor="b"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4" name="Google Shape;54;p13"/>
          <p:cNvSpPr txBox="1"/>
          <p:nvPr>
            <p:ph idx="1" type="body"/>
          </p:nvPr>
        </p:nvSpPr>
        <p:spPr>
          <a:xfrm>
            <a:off x="828679" y="1904078"/>
            <a:ext cx="7486500" cy="2410800"/>
          </a:xfrm>
          <a:prstGeom prst="rect">
            <a:avLst/>
          </a:prstGeom>
          <a:noFill/>
          <a:ln>
            <a:noFill/>
          </a:ln>
        </p:spPr>
        <p:txBody>
          <a:bodyPr anchorCtr="0" anchor="t" bIns="0" lIns="0" spcFirstLastPara="1" rIns="0" wrap="square" tIns="0">
            <a:noAutofit/>
          </a:bodyPr>
          <a:lstStyle>
            <a:lvl1pPr indent="-317500" lvl="0" marL="457200" rtl="0" algn="l">
              <a:lnSpc>
                <a:spcPct val="150000"/>
              </a:lnSpc>
              <a:spcBef>
                <a:spcPts val="0"/>
              </a:spcBef>
              <a:spcAft>
                <a:spcPts val="0"/>
              </a:spcAft>
              <a:buClr>
                <a:schemeClr val="dk1"/>
              </a:buClr>
              <a:buSzPts val="1400"/>
              <a:buChar char="●"/>
              <a:defRPr>
                <a:solidFill>
                  <a:schemeClr val="dk1"/>
                </a:solidFill>
              </a:defRPr>
            </a:lvl1pPr>
            <a:lvl2pPr indent="-317500" lvl="1" marL="914400" rtl="0" algn="l">
              <a:lnSpc>
                <a:spcPct val="150000"/>
              </a:lnSpc>
              <a:spcBef>
                <a:spcPts val="800"/>
              </a:spcBef>
              <a:spcAft>
                <a:spcPts val="0"/>
              </a:spcAft>
              <a:buClr>
                <a:schemeClr val="dk1"/>
              </a:buClr>
              <a:buSzPts val="1400"/>
              <a:buChar char="○"/>
              <a:defRPr>
                <a:solidFill>
                  <a:schemeClr val="dk1"/>
                </a:solidFill>
              </a:defRPr>
            </a:lvl2pPr>
            <a:lvl3pPr indent="-317500" lvl="2" marL="1371600" rtl="0" algn="l">
              <a:lnSpc>
                <a:spcPct val="150000"/>
              </a:lnSpc>
              <a:spcBef>
                <a:spcPts val="800"/>
              </a:spcBef>
              <a:spcAft>
                <a:spcPts val="0"/>
              </a:spcAft>
              <a:buClr>
                <a:schemeClr val="dk1"/>
              </a:buClr>
              <a:buSzPts val="1400"/>
              <a:buChar char="■"/>
              <a:defRPr>
                <a:solidFill>
                  <a:schemeClr val="dk1"/>
                </a:solidFill>
              </a:defRPr>
            </a:lvl3pPr>
            <a:lvl4pPr indent="-317500" lvl="3" marL="1828800" rtl="0" algn="l">
              <a:lnSpc>
                <a:spcPct val="150000"/>
              </a:lnSpc>
              <a:spcBef>
                <a:spcPts val="800"/>
              </a:spcBef>
              <a:spcAft>
                <a:spcPts val="0"/>
              </a:spcAft>
              <a:buClr>
                <a:schemeClr val="dk1"/>
              </a:buClr>
              <a:buSzPts val="1400"/>
              <a:buChar char="●"/>
              <a:defRPr>
                <a:solidFill>
                  <a:schemeClr val="dk1"/>
                </a:solidFill>
              </a:defRPr>
            </a:lvl4pPr>
            <a:lvl5pPr indent="-317500" lvl="4" marL="2286000" rtl="0" algn="l">
              <a:lnSpc>
                <a:spcPct val="150000"/>
              </a:lnSpc>
              <a:spcBef>
                <a:spcPts val="800"/>
              </a:spcBef>
              <a:spcAft>
                <a:spcPts val="0"/>
              </a:spcAft>
              <a:buClr>
                <a:schemeClr val="dk1"/>
              </a:buClr>
              <a:buSzPts val="1400"/>
              <a:buChar char="○"/>
              <a:defRPr>
                <a:solidFill>
                  <a:schemeClr val="dk1"/>
                </a:solidFill>
              </a:defRPr>
            </a:lvl5pPr>
            <a:lvl6pPr indent="-317500" lvl="5" marL="2743200" rtl="0" algn="l">
              <a:lnSpc>
                <a:spcPct val="90000"/>
              </a:lnSpc>
              <a:spcBef>
                <a:spcPts val="8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cxnSp>
        <p:nvCxnSpPr>
          <p:cNvPr id="55" name="Google Shape;55;p13"/>
          <p:cNvCxnSpPr/>
          <p:nvPr/>
        </p:nvCxnSpPr>
        <p:spPr>
          <a:xfrm>
            <a:off x="828677" y="1758549"/>
            <a:ext cx="417300" cy="0"/>
          </a:xfrm>
          <a:prstGeom prst="straightConnector1">
            <a:avLst/>
          </a:prstGeom>
          <a:noFill/>
          <a:ln cap="flat" cmpd="sng" w="50800">
            <a:solidFill>
              <a:schemeClr val="lt1"/>
            </a:solidFill>
            <a:prstDash val="solid"/>
            <a:miter lim="800000"/>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jp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safesha.re/3tcg" TargetMode="External"/><Relationship Id="rId4" Type="http://schemas.openxmlformats.org/officeDocument/2006/relationships/hyperlink" Target="https://www.jfklibrary.org/asset-viewer/archives/TNC/TNC-172/TNC-172"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2.jp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2.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9.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0.jp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11" Type="http://schemas.openxmlformats.org/officeDocument/2006/relationships/hyperlink" Target="https://problemsolverscaucus.house.gov/sites/problemsolverscaucus.house.gov/files/styles/congress_featured_image/public/featured_image/BTG%20only%20image.PNG?itok=t9nYIcx3" TargetMode="External"/><Relationship Id="rId10" Type="http://schemas.openxmlformats.org/officeDocument/2006/relationships/hyperlink" Target="https://lh4.googleusercontent.com/Na7a6HwFqnVNHDENwzKDG4Bqiw6MoOuYmaiKYUGQfuIBM6WvlQNoKD06ir9C6IIamNTBBSIdMIoV3hkh9qRaHan__eRyFAC63LUdD4x2gmI4ch-F3NSwBqtz5u1kcY-FpYl_xCpyduGte8zcsa5ymhU" TargetMode="External"/><Relationship Id="rId13" Type="http://schemas.openxmlformats.org/officeDocument/2006/relationships/hyperlink" Target="https://www.youtube.com/watch?v=CkdpzRDxTXU" TargetMode="External"/><Relationship Id="rId12" Type="http://schemas.openxmlformats.org/officeDocument/2006/relationships/hyperlink" Target="https://insight.kellogg.northwestern.edu/content/uploads/_1200x630_fit_center-center_82_none/1121_full_still_political_ads.jpg?mtime=1635533775" TargetMode="External"/><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i0.wp.com/prologue.blogs.archives.gov/wp-content/uploads/sites/9/2020/08/C-043_7-24-1947_a.jpg?w=1200&amp;ssl=1" TargetMode="External"/><Relationship Id="rId4" Type="http://schemas.openxmlformats.org/officeDocument/2006/relationships/hyperlink" Target="https://www.archives.gov/files/founding-docs/constitution_2_of_4_630.jpg" TargetMode="External"/><Relationship Id="rId9" Type="http://schemas.openxmlformats.org/officeDocument/2006/relationships/hyperlink" Target="https://npr.brightspotcdn.com/dims4/default/ac61b2c/2147483647/strip/true/crop/1200x630+0+85/resize/1200x630!/quality/90/?url=http%3A%2F%2Fnpr-brightspot.s3.amazonaws.com%2Flegacy%2Fsites%2Fmichigan%2Ffiles%2F202006%2Fpetition_signature.jpg.png" TargetMode="External"/><Relationship Id="rId15" Type="http://schemas.openxmlformats.org/officeDocument/2006/relationships/hyperlink" Target="https://www.tallahassee.com/gcdn/presto/2022/11/08/NSHT/38e88852-7b41-4093-aac4-312fddef7b9a-SAR_ELECTION_DAY_005.jpg?width=1200&amp;disable=upscale&amp;format=pjpg&amp;auto=webp" TargetMode="External"/><Relationship Id="rId14" Type="http://schemas.openxmlformats.org/officeDocument/2006/relationships/hyperlink" Target="https://www.jfklibrary.org/asset-viewer/archives/TNC/TNC-172/TNC-172" TargetMode="External"/><Relationship Id="rId17" Type="http://schemas.openxmlformats.org/officeDocument/2006/relationships/image" Target="../media/image2.png"/><Relationship Id="rId16" Type="http://schemas.openxmlformats.org/officeDocument/2006/relationships/hyperlink" Target="https://can2-prod.s3.amazonaws.com/petitions/photos/000/083/134/original/NPV_Map__OR_(1).png" TargetMode="External"/><Relationship Id="rId5" Type="http://schemas.openxmlformats.org/officeDocument/2006/relationships/hyperlink" Target="https://www-media.floridabar.org/uploads/2021/07/Florida-Constitution.jpg" TargetMode="External"/><Relationship Id="rId6" Type="http://schemas.openxmlformats.org/officeDocument/2006/relationships/hyperlink" Target="https://www.politico.com/dims4/default/df81e0e/2147483647/strip/true/crop/3000x2000+0+0/resize/630x420!/quality/90/?url=https%3A%2F%2Fstatic.politico.com%2F96%2Fa2%2F912a5c05455e92b66db467e73f4c%2Fgettyimages-1244612621.jpg" TargetMode="External"/><Relationship Id="rId7" Type="http://schemas.openxmlformats.org/officeDocument/2006/relationships/hyperlink" Target="https://www.wuft.org/news/files/2019/01/AP19008616745040-1024x689.jpg" TargetMode="External"/><Relationship Id="rId8" Type="http://schemas.openxmlformats.org/officeDocument/2006/relationships/hyperlink" Target="https://artsci.wustl.edu/sites/artsci.wustl.edu/files/Ampersand/campaign-5644594_1920.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www.leg.state.fl.us/statutes/index.cfm?App_mode=Display_Statute&amp;Search_String=&amp;URL=0000-0099/0099/Sections/0099.095.html"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www.leg.state.fl.us/statutes/index.cfm?App_mode=Display_Statute&amp;Search_String=&amp;URL=0100-0199/0106/Sections/0106.021.html"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CCCC"/>
        </a:solidFill>
      </p:bgPr>
    </p:bg>
    <p:spTree>
      <p:nvGrpSpPr>
        <p:cNvPr id="59" name="Shape 59"/>
        <p:cNvGrpSpPr/>
        <p:nvPr/>
      </p:nvGrpSpPr>
      <p:grpSpPr>
        <a:xfrm>
          <a:off x="0" y="0"/>
          <a:ext cx="0" cy="0"/>
          <a:chOff x="0" y="0"/>
          <a:chExt cx="0" cy="0"/>
        </a:xfrm>
      </p:grpSpPr>
      <p:sp>
        <p:nvSpPr>
          <p:cNvPr id="60" name="Google Shape;60;p14"/>
          <p:cNvSpPr txBox="1"/>
          <p:nvPr>
            <p:ph type="ctrTitle"/>
          </p:nvPr>
        </p:nvSpPr>
        <p:spPr>
          <a:xfrm>
            <a:off x="0" y="744575"/>
            <a:ext cx="9144000" cy="17388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Elections at the State and National Levels</a:t>
            </a:r>
            <a:endParaRPr/>
          </a:p>
        </p:txBody>
      </p:sp>
      <p:pic>
        <p:nvPicPr>
          <p:cNvPr id="61" name="Google Shape;61;p14"/>
          <p:cNvPicPr preferRelativeResize="0"/>
          <p:nvPr/>
        </p:nvPicPr>
        <p:blipFill>
          <a:blip r:embed="rId3">
            <a:alphaModFix/>
          </a:blip>
          <a:stretch>
            <a:fillRect/>
          </a:stretch>
        </p:blipFill>
        <p:spPr>
          <a:xfrm>
            <a:off x="3119275" y="2332450"/>
            <a:ext cx="2905425" cy="2742875"/>
          </a:xfrm>
          <a:prstGeom prst="rect">
            <a:avLst/>
          </a:prstGeom>
          <a:noFill/>
          <a:ln>
            <a:noFill/>
          </a:ln>
        </p:spPr>
      </p:pic>
      <p:pic>
        <p:nvPicPr>
          <p:cNvPr id="62" name="Google Shape;62;p14"/>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3"/>
          <p:cNvSpPr txBox="1"/>
          <p:nvPr>
            <p:ph type="title"/>
          </p:nvPr>
        </p:nvSpPr>
        <p:spPr>
          <a:xfrm>
            <a:off x="311700" y="445025"/>
            <a:ext cx="8520600" cy="572700"/>
          </a:xfrm>
          <a:prstGeom prst="rect">
            <a:avLst/>
          </a:prstGeom>
          <a:solidFill>
            <a:srgbClr val="F9C423"/>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Change-Up</a:t>
            </a:r>
            <a:endParaRPr/>
          </a:p>
        </p:txBody>
      </p:sp>
      <p:sp>
        <p:nvSpPr>
          <p:cNvPr id="132" name="Google Shape;132;p23"/>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sz="2300">
                <a:solidFill>
                  <a:schemeClr val="dk1"/>
                </a:solidFill>
              </a:rPr>
              <a:t>Think-Pair-Share</a:t>
            </a:r>
            <a:endParaRPr b="1" sz="2300">
              <a:solidFill>
                <a:schemeClr val="dk1"/>
              </a:solidFill>
            </a:endParaRPr>
          </a:p>
          <a:p>
            <a:pPr indent="0" lvl="0" marL="0" rtl="0" algn="ctr">
              <a:spcBef>
                <a:spcPts val="1200"/>
              </a:spcBef>
              <a:spcAft>
                <a:spcPts val="1200"/>
              </a:spcAft>
              <a:buNone/>
            </a:pPr>
            <a:r>
              <a:rPr lang="en" sz="2300">
                <a:solidFill>
                  <a:schemeClr val="dk1"/>
                </a:solidFill>
              </a:rPr>
              <a:t>Do you like that Florida is a closed primary state? If so, why? If not, which type of primary would you prefer and why?</a:t>
            </a:r>
            <a:endParaRPr sz="2300">
              <a:solidFill>
                <a:schemeClr val="dk1"/>
              </a:solidFill>
            </a:endParaRPr>
          </a:p>
        </p:txBody>
      </p:sp>
      <p:pic>
        <p:nvPicPr>
          <p:cNvPr id="133" name="Google Shape;133;p23"/>
          <p:cNvPicPr preferRelativeResize="0"/>
          <p:nvPr/>
        </p:nvPicPr>
        <p:blipFill>
          <a:blip r:embed="rId3">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4"/>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Caucus</a:t>
            </a:r>
            <a:endParaRPr/>
          </a:p>
        </p:txBody>
      </p:sp>
      <p:sp>
        <p:nvSpPr>
          <p:cNvPr id="139" name="Google Shape;139;p24"/>
          <p:cNvSpPr txBox="1"/>
          <p:nvPr>
            <p:ph idx="1" type="body"/>
          </p:nvPr>
        </p:nvSpPr>
        <p:spPr>
          <a:xfrm>
            <a:off x="4277400" y="1152475"/>
            <a:ext cx="4554900" cy="3831900"/>
          </a:xfrm>
          <a:prstGeom prst="rect">
            <a:avLst/>
          </a:prstGeom>
        </p:spPr>
        <p:txBody>
          <a:bodyPr anchorCtr="0" anchor="t" bIns="91425" lIns="91425" spcFirstLastPara="1" rIns="91425" wrap="square" tIns="91425">
            <a:normAutofit fontScale="70000" lnSpcReduction="20000"/>
          </a:bodyPr>
          <a:lstStyle/>
          <a:p>
            <a:pPr indent="-326390" lvl="0" marL="457200" rtl="0" algn="l">
              <a:spcBef>
                <a:spcPts val="0"/>
              </a:spcBef>
              <a:spcAft>
                <a:spcPts val="0"/>
              </a:spcAft>
              <a:buClr>
                <a:schemeClr val="dk1"/>
              </a:buClr>
              <a:buSzPct val="100000"/>
              <a:buChar char="●"/>
            </a:pPr>
            <a:r>
              <a:rPr lang="en" sz="2200">
                <a:solidFill>
                  <a:schemeClr val="dk1"/>
                </a:solidFill>
              </a:rPr>
              <a:t>A type of contest in the primary process, but one that looks very different from a typical election</a:t>
            </a:r>
            <a:endParaRPr sz="2200">
              <a:solidFill>
                <a:schemeClr val="dk1"/>
              </a:solidFill>
            </a:endParaRPr>
          </a:p>
          <a:p>
            <a:pPr indent="-326390" lvl="0" marL="457200" rtl="0" algn="l">
              <a:spcBef>
                <a:spcPts val="0"/>
              </a:spcBef>
              <a:spcAft>
                <a:spcPts val="0"/>
              </a:spcAft>
              <a:buClr>
                <a:schemeClr val="dk1"/>
              </a:buClr>
              <a:buSzPct val="100000"/>
              <a:buChar char="●"/>
            </a:pPr>
            <a:r>
              <a:rPr lang="en" sz="2200">
                <a:solidFill>
                  <a:schemeClr val="dk1"/>
                </a:solidFill>
              </a:rPr>
              <a:t>Instead of filling out a private ballot, voters meet in a designated area (community center, school gymnasium, etc.) and publicly support the candidate of their choice</a:t>
            </a:r>
            <a:endParaRPr sz="2200">
              <a:solidFill>
                <a:schemeClr val="dk1"/>
              </a:solidFill>
            </a:endParaRPr>
          </a:p>
          <a:p>
            <a:pPr indent="-326390" lvl="0" marL="457200" rtl="0" algn="l">
              <a:spcBef>
                <a:spcPts val="0"/>
              </a:spcBef>
              <a:spcAft>
                <a:spcPts val="0"/>
              </a:spcAft>
              <a:buClr>
                <a:schemeClr val="dk1"/>
              </a:buClr>
              <a:buSzPct val="100000"/>
              <a:buChar char="●"/>
            </a:pPr>
            <a:r>
              <a:rPr lang="en" sz="2200">
                <a:solidFill>
                  <a:schemeClr val="dk1"/>
                </a:solidFill>
              </a:rPr>
              <a:t>Voters openly try to persuade other voters to support their candidate before making their decision; typically lasting for a prescribed amount of time, which could be a few hours</a:t>
            </a:r>
            <a:endParaRPr sz="2200">
              <a:solidFill>
                <a:schemeClr val="dk1"/>
              </a:solidFill>
            </a:endParaRPr>
          </a:p>
          <a:p>
            <a:pPr indent="-326390" lvl="0" marL="457200" rtl="0" algn="l">
              <a:spcBef>
                <a:spcPts val="0"/>
              </a:spcBef>
              <a:spcAft>
                <a:spcPts val="0"/>
              </a:spcAft>
              <a:buClr>
                <a:schemeClr val="dk1"/>
              </a:buClr>
              <a:buSzPct val="100000"/>
              <a:buChar char="●"/>
            </a:pPr>
            <a:r>
              <a:rPr lang="en" sz="2200">
                <a:solidFill>
                  <a:schemeClr val="dk1"/>
                </a:solidFill>
              </a:rPr>
              <a:t>Tends to attract the more dedicated members of the party, since it is less private and more time consuming</a:t>
            </a:r>
            <a:endParaRPr sz="2200">
              <a:solidFill>
                <a:schemeClr val="dk1"/>
              </a:solidFill>
            </a:endParaRPr>
          </a:p>
        </p:txBody>
      </p:sp>
      <p:pic>
        <p:nvPicPr>
          <p:cNvPr id="140" name="Google Shape;140;p24"/>
          <p:cNvPicPr preferRelativeResize="0"/>
          <p:nvPr/>
        </p:nvPicPr>
        <p:blipFill>
          <a:blip r:embed="rId3">
            <a:alphaModFix/>
          </a:blip>
          <a:stretch>
            <a:fillRect/>
          </a:stretch>
        </p:blipFill>
        <p:spPr>
          <a:xfrm>
            <a:off x="161250" y="1576650"/>
            <a:ext cx="3972600" cy="2234588"/>
          </a:xfrm>
          <a:prstGeom prst="rect">
            <a:avLst/>
          </a:prstGeom>
          <a:noFill/>
          <a:ln>
            <a:noFill/>
          </a:ln>
        </p:spPr>
      </p:pic>
      <p:pic>
        <p:nvPicPr>
          <p:cNvPr id="141" name="Google Shape;141;p24"/>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5"/>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Step 3: The Campaign Trail</a:t>
            </a:r>
            <a:endParaRPr/>
          </a:p>
        </p:txBody>
      </p:sp>
      <p:sp>
        <p:nvSpPr>
          <p:cNvPr id="147" name="Google Shape;147;p25"/>
          <p:cNvSpPr txBox="1"/>
          <p:nvPr>
            <p:ph idx="1" type="body"/>
          </p:nvPr>
        </p:nvSpPr>
        <p:spPr>
          <a:xfrm>
            <a:off x="311700" y="1152475"/>
            <a:ext cx="47487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Candidates try and engage with and persuade voters leading up to the election by using a variety of tactics:</a:t>
            </a:r>
            <a:endParaRPr>
              <a:solidFill>
                <a:schemeClr val="dk1"/>
              </a:solidFill>
            </a:endParaRPr>
          </a:p>
          <a:p>
            <a:pPr indent="-342900" lvl="0" marL="457200" rtl="0" algn="l">
              <a:spcBef>
                <a:spcPts val="1200"/>
              </a:spcBef>
              <a:spcAft>
                <a:spcPts val="0"/>
              </a:spcAft>
              <a:buClr>
                <a:schemeClr val="dk1"/>
              </a:buClr>
              <a:buSzPts val="1800"/>
              <a:buChar char="●"/>
            </a:pPr>
            <a:r>
              <a:rPr lang="en">
                <a:solidFill>
                  <a:schemeClr val="dk1"/>
                </a:solidFill>
              </a:rPr>
              <a:t>Events/Appearances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Flyers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Commercials</a:t>
            </a:r>
            <a:r>
              <a:rPr lang="en">
                <a:solidFill>
                  <a:schemeClr val="dk1"/>
                </a:solidFill>
              </a:rPr>
              <a:t>/Ads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Phone Calls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Campaign Swag</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Debates</a:t>
            </a:r>
            <a:endParaRPr>
              <a:solidFill>
                <a:schemeClr val="dk1"/>
              </a:solidFill>
            </a:endParaRPr>
          </a:p>
        </p:txBody>
      </p:sp>
      <p:pic>
        <p:nvPicPr>
          <p:cNvPr id="148" name="Google Shape;148;p25"/>
          <p:cNvPicPr preferRelativeResize="0"/>
          <p:nvPr/>
        </p:nvPicPr>
        <p:blipFill>
          <a:blip r:embed="rId3">
            <a:alphaModFix/>
          </a:blip>
          <a:stretch>
            <a:fillRect/>
          </a:stretch>
        </p:blipFill>
        <p:spPr>
          <a:xfrm>
            <a:off x="5192025" y="1903925"/>
            <a:ext cx="3778800" cy="226944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6"/>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Role of Debates</a:t>
            </a:r>
            <a:endParaRPr/>
          </a:p>
        </p:txBody>
      </p:sp>
      <p:sp>
        <p:nvSpPr>
          <p:cNvPr id="154" name="Google Shape;154;p26"/>
          <p:cNvSpPr txBox="1"/>
          <p:nvPr>
            <p:ph idx="1" type="body"/>
          </p:nvPr>
        </p:nvSpPr>
        <p:spPr>
          <a:xfrm>
            <a:off x="311700" y="1152475"/>
            <a:ext cx="4260300" cy="3796500"/>
          </a:xfrm>
          <a:prstGeom prst="rect">
            <a:avLst/>
          </a:prstGeom>
        </p:spPr>
        <p:txBody>
          <a:bodyPr anchorCtr="0" anchor="t" bIns="91425" lIns="91425" spcFirstLastPara="1" rIns="91425" wrap="square" tIns="91425">
            <a:normAutofit fontScale="77500" lnSpcReduction="20000"/>
          </a:bodyPr>
          <a:lstStyle/>
          <a:p>
            <a:pPr indent="-336867" lvl="0" marL="457200" rtl="0" algn="l">
              <a:spcBef>
                <a:spcPts val="0"/>
              </a:spcBef>
              <a:spcAft>
                <a:spcPts val="0"/>
              </a:spcAft>
              <a:buClr>
                <a:schemeClr val="dk1"/>
              </a:buClr>
              <a:buSzPct val="100000"/>
              <a:buChar char="●"/>
            </a:pPr>
            <a:r>
              <a:rPr lang="en" sz="2200">
                <a:solidFill>
                  <a:schemeClr val="dk1"/>
                </a:solidFill>
              </a:rPr>
              <a:t>A debate is when two or more opposing candidates have a formal and public meeting to discuss their positions</a:t>
            </a:r>
            <a:endParaRPr sz="2200">
              <a:solidFill>
                <a:schemeClr val="dk1"/>
              </a:solidFill>
            </a:endParaRPr>
          </a:p>
          <a:p>
            <a:pPr indent="-336867" lvl="0" marL="457200" rtl="0" algn="l">
              <a:spcBef>
                <a:spcPts val="0"/>
              </a:spcBef>
              <a:spcAft>
                <a:spcPts val="0"/>
              </a:spcAft>
              <a:buClr>
                <a:schemeClr val="dk1"/>
              </a:buClr>
              <a:buSzPct val="100000"/>
              <a:buChar char="●"/>
            </a:pPr>
            <a:r>
              <a:rPr lang="en" sz="2200">
                <a:solidFill>
                  <a:schemeClr val="dk1"/>
                </a:solidFill>
              </a:rPr>
              <a:t>Can occur during the primary process between members of the same party, and can also occur leading up to the general election between candidates of opposing parties</a:t>
            </a:r>
            <a:endParaRPr sz="2200">
              <a:solidFill>
                <a:schemeClr val="dk1"/>
              </a:solidFill>
            </a:endParaRPr>
          </a:p>
          <a:p>
            <a:pPr indent="-336867" lvl="0" marL="457200" rtl="0" algn="l">
              <a:spcBef>
                <a:spcPts val="0"/>
              </a:spcBef>
              <a:spcAft>
                <a:spcPts val="0"/>
              </a:spcAft>
              <a:buClr>
                <a:schemeClr val="dk1"/>
              </a:buClr>
              <a:buSzPct val="100000"/>
              <a:buChar char="●"/>
            </a:pPr>
            <a:r>
              <a:rPr lang="en" sz="2200">
                <a:solidFill>
                  <a:schemeClr val="dk1"/>
                </a:solidFill>
              </a:rPr>
              <a:t>Offers candidates a chance to persuade voters by stating their positions on various topics while also criticizing the views of their opponent</a:t>
            </a:r>
            <a:endParaRPr sz="2200">
              <a:solidFill>
                <a:schemeClr val="dk1"/>
              </a:solidFill>
            </a:endParaRPr>
          </a:p>
        </p:txBody>
      </p:sp>
      <p:pic>
        <p:nvPicPr>
          <p:cNvPr id="155" name="Google Shape;155;p26"/>
          <p:cNvPicPr preferRelativeResize="0"/>
          <p:nvPr/>
        </p:nvPicPr>
        <p:blipFill>
          <a:blip r:embed="rId3">
            <a:alphaModFix/>
          </a:blip>
          <a:stretch>
            <a:fillRect/>
          </a:stretch>
        </p:blipFill>
        <p:spPr>
          <a:xfrm>
            <a:off x="4724400" y="1170125"/>
            <a:ext cx="3546949" cy="3546950"/>
          </a:xfrm>
          <a:prstGeom prst="rect">
            <a:avLst/>
          </a:prstGeom>
          <a:noFill/>
          <a:ln>
            <a:noFill/>
          </a:ln>
        </p:spPr>
      </p:pic>
      <p:pic>
        <p:nvPicPr>
          <p:cNvPr id="156" name="Google Shape;156;p26"/>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7"/>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Debates</a:t>
            </a:r>
            <a:endParaRPr/>
          </a:p>
        </p:txBody>
      </p:sp>
      <p:sp>
        <p:nvSpPr>
          <p:cNvPr id="162" name="Google Shape;162;p27"/>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000" u="sng">
                <a:solidFill>
                  <a:schemeClr val="hlink"/>
                </a:solidFill>
                <a:hlinkClick r:id="rId3"/>
              </a:rPr>
              <a:t>https://safesha.re/3tcg</a:t>
            </a:r>
            <a:r>
              <a:rPr lang="en" sz="2000"/>
              <a:t> </a:t>
            </a:r>
            <a:r>
              <a:rPr lang="en" sz="2000">
                <a:solidFill>
                  <a:schemeClr val="dk1"/>
                </a:solidFill>
              </a:rPr>
              <a:t>Marco Rubio and Chris Christie Debate clip</a:t>
            </a:r>
            <a:endParaRPr sz="2000">
              <a:solidFill>
                <a:schemeClr val="dk1"/>
              </a:solidFill>
            </a:endParaRPr>
          </a:p>
          <a:p>
            <a:pPr indent="0" lvl="0" marL="0" rtl="0" algn="l">
              <a:spcBef>
                <a:spcPts val="1200"/>
              </a:spcBef>
              <a:spcAft>
                <a:spcPts val="0"/>
              </a:spcAft>
              <a:buNone/>
            </a:pPr>
            <a:r>
              <a:t/>
            </a:r>
            <a:endParaRPr sz="2000"/>
          </a:p>
          <a:p>
            <a:pPr indent="0" lvl="0" marL="0" rtl="0" algn="l">
              <a:spcBef>
                <a:spcPts val="1200"/>
              </a:spcBef>
              <a:spcAft>
                <a:spcPts val="1200"/>
              </a:spcAft>
              <a:buNone/>
            </a:pPr>
            <a:r>
              <a:rPr lang="en" sz="2000" u="sng">
                <a:solidFill>
                  <a:schemeClr val="hlink"/>
                </a:solidFill>
                <a:hlinkClick r:id="rId4"/>
              </a:rPr>
              <a:t>https://www.jfklibrary.org/asset-viewer/archives/TNC/TNC-172/TNC-172</a:t>
            </a:r>
            <a:r>
              <a:rPr lang="en" sz="2000"/>
              <a:t> </a:t>
            </a:r>
            <a:r>
              <a:rPr lang="en" sz="2000">
                <a:solidFill>
                  <a:schemeClr val="dk1"/>
                </a:solidFill>
              </a:rPr>
              <a:t>John F. Kennedy and Richard Nixon Debate video  </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8"/>
          <p:cNvSpPr txBox="1"/>
          <p:nvPr>
            <p:ph type="title"/>
          </p:nvPr>
        </p:nvSpPr>
        <p:spPr>
          <a:xfrm>
            <a:off x="311700" y="445025"/>
            <a:ext cx="8520600" cy="572700"/>
          </a:xfrm>
          <a:prstGeom prst="rect">
            <a:avLst/>
          </a:prstGeom>
          <a:solidFill>
            <a:srgbClr val="F9C423"/>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Change-Up</a:t>
            </a:r>
            <a:endParaRPr/>
          </a:p>
        </p:txBody>
      </p:sp>
      <p:sp>
        <p:nvSpPr>
          <p:cNvPr id="168" name="Google Shape;168;p28"/>
          <p:cNvSpPr txBox="1"/>
          <p:nvPr>
            <p:ph idx="1" type="body"/>
          </p:nvPr>
        </p:nvSpPr>
        <p:spPr>
          <a:xfrm>
            <a:off x="311700" y="1152475"/>
            <a:ext cx="8520600" cy="34164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b="1" lang="en" sz="2300">
                <a:solidFill>
                  <a:schemeClr val="dk1"/>
                </a:solidFill>
              </a:rPr>
              <a:t>Quickwrite</a:t>
            </a:r>
            <a:endParaRPr b="1" sz="2300">
              <a:solidFill>
                <a:schemeClr val="dk1"/>
              </a:solidFill>
            </a:endParaRPr>
          </a:p>
          <a:p>
            <a:pPr indent="0" lvl="0" marL="0" rtl="0" algn="ctr">
              <a:spcBef>
                <a:spcPts val="1200"/>
              </a:spcBef>
              <a:spcAft>
                <a:spcPts val="1200"/>
              </a:spcAft>
              <a:buNone/>
            </a:pPr>
            <a:r>
              <a:rPr lang="en" sz="2300">
                <a:solidFill>
                  <a:schemeClr val="dk1"/>
                </a:solidFill>
              </a:rPr>
              <a:t>In evaluating the role of debates, craft two possible tweets that demonstrate how a voter may have reacted to the debates shown.</a:t>
            </a:r>
            <a:endParaRPr sz="2300">
              <a:solidFill>
                <a:schemeClr val="dk1"/>
              </a:solidFill>
            </a:endParaRPr>
          </a:p>
        </p:txBody>
      </p:sp>
      <p:pic>
        <p:nvPicPr>
          <p:cNvPr id="169" name="Google Shape;169;p28"/>
          <p:cNvPicPr preferRelativeResize="0"/>
          <p:nvPr/>
        </p:nvPicPr>
        <p:blipFill>
          <a:blip r:embed="rId3">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9"/>
          <p:cNvPicPr preferRelativeResize="0"/>
          <p:nvPr/>
        </p:nvPicPr>
        <p:blipFill>
          <a:blip r:embed="rId3">
            <a:alphaModFix/>
          </a:blip>
          <a:stretch>
            <a:fillRect/>
          </a:stretch>
        </p:blipFill>
        <p:spPr>
          <a:xfrm>
            <a:off x="0" y="0"/>
            <a:ext cx="9144000" cy="1959200"/>
          </a:xfrm>
          <a:prstGeom prst="rect">
            <a:avLst/>
          </a:prstGeom>
          <a:noFill/>
          <a:ln>
            <a:noFill/>
          </a:ln>
        </p:spPr>
      </p:pic>
      <p:sp>
        <p:nvSpPr>
          <p:cNvPr id="175" name="Google Shape;175;p29"/>
          <p:cNvSpPr txBox="1"/>
          <p:nvPr>
            <p:ph type="title"/>
          </p:nvPr>
        </p:nvSpPr>
        <p:spPr>
          <a:xfrm>
            <a:off x="540075" y="195920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Step 4: General Election Voting Day</a:t>
            </a:r>
            <a:endParaRPr b="1"/>
          </a:p>
        </p:txBody>
      </p:sp>
      <p:pic>
        <p:nvPicPr>
          <p:cNvPr id="176" name="Google Shape;176;p29"/>
          <p:cNvPicPr preferRelativeResize="0"/>
          <p:nvPr/>
        </p:nvPicPr>
        <p:blipFill>
          <a:blip r:embed="rId4">
            <a:alphaModFix/>
          </a:blip>
          <a:stretch>
            <a:fillRect/>
          </a:stretch>
        </p:blipFill>
        <p:spPr>
          <a:xfrm>
            <a:off x="2914525" y="2513000"/>
            <a:ext cx="3461199" cy="24372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0"/>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Methods: Fill-In Ballots</a:t>
            </a:r>
            <a:endParaRPr/>
          </a:p>
        </p:txBody>
      </p:sp>
      <p:sp>
        <p:nvSpPr>
          <p:cNvPr id="182" name="Google Shape;182;p30"/>
          <p:cNvSpPr txBox="1"/>
          <p:nvPr>
            <p:ph idx="1" type="body"/>
          </p:nvPr>
        </p:nvSpPr>
        <p:spPr>
          <a:xfrm>
            <a:off x="5567700" y="1429000"/>
            <a:ext cx="3264600" cy="3451800"/>
          </a:xfrm>
          <a:prstGeom prst="rect">
            <a:avLst/>
          </a:prstGeom>
        </p:spPr>
        <p:txBody>
          <a:bodyPr anchorCtr="0" anchor="t" bIns="91425" lIns="91425" spcFirstLastPara="1" rIns="91425" wrap="square" tIns="91425">
            <a:noAutofit/>
          </a:bodyPr>
          <a:lstStyle/>
          <a:p>
            <a:pPr indent="0" lvl="0" marL="0" rtl="0" algn="ctr">
              <a:lnSpc>
                <a:spcPct val="95000"/>
              </a:lnSpc>
              <a:spcBef>
                <a:spcPts val="0"/>
              </a:spcBef>
              <a:spcAft>
                <a:spcPts val="1200"/>
              </a:spcAft>
              <a:buNone/>
            </a:pPr>
            <a:r>
              <a:rPr lang="en" sz="2004">
                <a:solidFill>
                  <a:schemeClr val="dk1"/>
                </a:solidFill>
              </a:rPr>
              <a:t>Fill-in Ballots - voters fill out a traditional paper ballot with a pen; takes time to tabulate results but viewed as trusted since it allows for physical ballots that could be recounted if needed</a:t>
            </a:r>
            <a:endParaRPr sz="2004">
              <a:solidFill>
                <a:schemeClr val="dk1"/>
              </a:solidFill>
            </a:endParaRPr>
          </a:p>
        </p:txBody>
      </p:sp>
      <p:pic>
        <p:nvPicPr>
          <p:cNvPr descr="A person filling out a ballot" id="183" name="Google Shape;183;p30"/>
          <p:cNvPicPr preferRelativeResize="0"/>
          <p:nvPr/>
        </p:nvPicPr>
        <p:blipFill rotWithShape="1">
          <a:blip r:embed="rId3">
            <a:alphaModFix/>
          </a:blip>
          <a:srcRect b="0" l="0" r="0" t="0"/>
          <a:stretch/>
        </p:blipFill>
        <p:spPr>
          <a:xfrm>
            <a:off x="226275" y="1429000"/>
            <a:ext cx="5153325" cy="3254951"/>
          </a:xfrm>
          <a:prstGeom prst="rect">
            <a:avLst/>
          </a:prstGeom>
          <a:noFill/>
          <a:ln>
            <a:noFill/>
          </a:ln>
        </p:spPr>
      </p:pic>
      <p:pic>
        <p:nvPicPr>
          <p:cNvPr id="184" name="Google Shape;184;p30"/>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1"/>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Electronic Voting</a:t>
            </a:r>
            <a:endParaRPr/>
          </a:p>
        </p:txBody>
      </p:sp>
      <p:sp>
        <p:nvSpPr>
          <p:cNvPr id="190" name="Google Shape;190;p31"/>
          <p:cNvSpPr txBox="1"/>
          <p:nvPr>
            <p:ph idx="1" type="body"/>
          </p:nvPr>
        </p:nvSpPr>
        <p:spPr>
          <a:xfrm>
            <a:off x="311700" y="1152475"/>
            <a:ext cx="3382500" cy="2709600"/>
          </a:xfrm>
          <a:prstGeom prst="rect">
            <a:avLst/>
          </a:prstGeom>
        </p:spPr>
        <p:txBody>
          <a:bodyPr anchorCtr="0" anchor="t" bIns="91425" lIns="91425" spcFirstLastPara="1" rIns="91425" wrap="square" tIns="91425">
            <a:normAutofit/>
          </a:bodyPr>
          <a:lstStyle/>
          <a:p>
            <a:pPr indent="0" lvl="0" marL="0" rtl="0" algn="ctr">
              <a:lnSpc>
                <a:spcPct val="95000"/>
              </a:lnSpc>
              <a:spcBef>
                <a:spcPts val="0"/>
              </a:spcBef>
              <a:spcAft>
                <a:spcPts val="1200"/>
              </a:spcAft>
              <a:buNone/>
            </a:pPr>
            <a:r>
              <a:rPr lang="en" sz="2004">
                <a:solidFill>
                  <a:schemeClr val="dk1"/>
                </a:solidFill>
              </a:rPr>
              <a:t>V</a:t>
            </a:r>
            <a:r>
              <a:rPr lang="en" sz="2004">
                <a:solidFill>
                  <a:schemeClr val="dk1"/>
                </a:solidFill>
              </a:rPr>
              <a:t>oters use a prescribed electronic device, such as a touchscreen, to cast their vote; fast &amp; efficient to tabulate results, but raises concerns about security &amp; transparency of election outcomes</a:t>
            </a:r>
            <a:endParaRPr sz="2000">
              <a:solidFill>
                <a:schemeClr val="dk1"/>
              </a:solidFill>
            </a:endParaRPr>
          </a:p>
        </p:txBody>
      </p:sp>
      <p:pic>
        <p:nvPicPr>
          <p:cNvPr descr="A hand pointing at a screen" id="191" name="Google Shape;191;p31"/>
          <p:cNvPicPr preferRelativeResize="0"/>
          <p:nvPr/>
        </p:nvPicPr>
        <p:blipFill rotWithShape="1">
          <a:blip r:embed="rId3">
            <a:alphaModFix/>
          </a:blip>
          <a:srcRect b="0" l="0" r="0" t="0"/>
          <a:stretch/>
        </p:blipFill>
        <p:spPr>
          <a:xfrm>
            <a:off x="4900001" y="1152473"/>
            <a:ext cx="2983176" cy="3743401"/>
          </a:xfrm>
          <a:prstGeom prst="rect">
            <a:avLst/>
          </a:prstGeom>
          <a:noFill/>
          <a:ln>
            <a:noFill/>
          </a:ln>
        </p:spPr>
      </p:pic>
      <p:pic>
        <p:nvPicPr>
          <p:cNvPr id="192" name="Google Shape;192;p31"/>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2"/>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Punch Cards</a:t>
            </a:r>
            <a:endParaRPr/>
          </a:p>
        </p:txBody>
      </p:sp>
      <p:sp>
        <p:nvSpPr>
          <p:cNvPr id="198" name="Google Shape;198;p32"/>
          <p:cNvSpPr txBox="1"/>
          <p:nvPr>
            <p:ph idx="1" type="body"/>
          </p:nvPr>
        </p:nvSpPr>
        <p:spPr>
          <a:xfrm>
            <a:off x="6592875" y="1152475"/>
            <a:ext cx="2239500" cy="3743700"/>
          </a:xfrm>
          <a:prstGeom prst="rect">
            <a:avLst/>
          </a:prstGeom>
        </p:spPr>
        <p:txBody>
          <a:bodyPr anchorCtr="0" anchor="t" bIns="91425" lIns="91425" spcFirstLastPara="1" rIns="91425" wrap="square" tIns="91425">
            <a:normAutofit lnSpcReduction="10000"/>
          </a:bodyPr>
          <a:lstStyle/>
          <a:p>
            <a:pPr indent="0" lvl="0" marL="0" rtl="0" algn="ctr">
              <a:lnSpc>
                <a:spcPct val="95000"/>
              </a:lnSpc>
              <a:spcBef>
                <a:spcPts val="0"/>
              </a:spcBef>
              <a:spcAft>
                <a:spcPts val="1200"/>
              </a:spcAft>
              <a:buNone/>
            </a:pPr>
            <a:r>
              <a:rPr lang="en" sz="1804">
                <a:solidFill>
                  <a:schemeClr val="dk1"/>
                </a:solidFill>
              </a:rPr>
              <a:t>V</a:t>
            </a:r>
            <a:r>
              <a:rPr lang="en" sz="1804">
                <a:solidFill>
                  <a:schemeClr val="dk1"/>
                </a:solidFill>
              </a:rPr>
              <a:t>oters use a stylus to physically punch a hole in a paper ballot next to the candidate they wish to vote for; created confusion in 2000 presidential election as voters had trouble reading ballots and some holes not fully punched through, making counting ballots difficult</a:t>
            </a:r>
            <a:endParaRPr>
              <a:solidFill>
                <a:schemeClr val="dk1"/>
              </a:solidFill>
            </a:endParaRPr>
          </a:p>
        </p:txBody>
      </p:sp>
      <p:pic>
        <p:nvPicPr>
          <p:cNvPr id="199" name="Google Shape;199;p32"/>
          <p:cNvPicPr preferRelativeResize="0"/>
          <p:nvPr/>
        </p:nvPicPr>
        <p:blipFill rotWithShape="1">
          <a:blip r:embed="rId3">
            <a:alphaModFix/>
          </a:blip>
          <a:srcRect b="0" l="0" r="0" t="0"/>
          <a:stretch/>
        </p:blipFill>
        <p:spPr>
          <a:xfrm>
            <a:off x="150225" y="1079600"/>
            <a:ext cx="6257050" cy="4020251"/>
          </a:xfrm>
          <a:prstGeom prst="rect">
            <a:avLst/>
          </a:prstGeom>
          <a:noFill/>
          <a:ln>
            <a:noFill/>
          </a:ln>
        </p:spPr>
      </p:pic>
      <p:pic>
        <p:nvPicPr>
          <p:cNvPr id="200" name="Google Shape;200;p32"/>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194425"/>
            <a:ext cx="8520600" cy="645300"/>
          </a:xfrm>
          <a:prstGeom prst="rect">
            <a:avLst/>
          </a:prstGeom>
          <a:solidFill>
            <a:srgbClr val="C9DAF8"/>
          </a:solidFill>
        </p:spPr>
        <p:txBody>
          <a:bodyPr anchorCtr="0" anchor="t" bIns="91425" lIns="91425" spcFirstLastPara="1" rIns="91425" wrap="square" tIns="91425">
            <a:noAutofit/>
          </a:bodyPr>
          <a:lstStyle/>
          <a:p>
            <a:pPr indent="0" lvl="0" marL="0" rtl="0" algn="ctr">
              <a:lnSpc>
                <a:spcPct val="150000"/>
              </a:lnSpc>
              <a:spcBef>
                <a:spcPts val="0"/>
              </a:spcBef>
              <a:spcAft>
                <a:spcPts val="0"/>
              </a:spcAft>
              <a:buClr>
                <a:schemeClr val="dk1"/>
              </a:buClr>
              <a:buSzPts val="990"/>
              <a:buFont typeface="Arial"/>
              <a:buNone/>
            </a:pPr>
            <a:r>
              <a:rPr lang="en" sz="2560"/>
              <a:t>Article I, Section 4, U.S. Constitution </a:t>
            </a:r>
            <a:endParaRPr sz="2920"/>
          </a:p>
        </p:txBody>
      </p:sp>
      <p:sp>
        <p:nvSpPr>
          <p:cNvPr id="68" name="Google Shape;68;p15"/>
          <p:cNvSpPr txBox="1"/>
          <p:nvPr>
            <p:ph idx="1" type="body"/>
          </p:nvPr>
        </p:nvSpPr>
        <p:spPr>
          <a:xfrm>
            <a:off x="311700" y="980975"/>
            <a:ext cx="5362200" cy="2881200"/>
          </a:xfrm>
          <a:prstGeom prst="rect">
            <a:avLst/>
          </a:prstGeom>
        </p:spPr>
        <p:txBody>
          <a:bodyPr anchorCtr="0" anchor="t" bIns="91425" lIns="91425" spcFirstLastPara="1" rIns="91425" wrap="square" tIns="91425">
            <a:noAutofit/>
          </a:bodyPr>
          <a:lstStyle/>
          <a:p>
            <a:pPr indent="0" lvl="0" marL="0" rtl="0" algn="ctr">
              <a:lnSpc>
                <a:spcPct val="140000"/>
              </a:lnSpc>
              <a:spcBef>
                <a:spcPts val="1000"/>
              </a:spcBef>
              <a:spcAft>
                <a:spcPts val="0"/>
              </a:spcAft>
              <a:buClr>
                <a:schemeClr val="dk1"/>
              </a:buClr>
              <a:buSzPts val="2400"/>
              <a:buFont typeface="Arial"/>
              <a:buNone/>
            </a:pPr>
            <a:r>
              <a:rPr lang="en" sz="2300">
                <a:solidFill>
                  <a:schemeClr val="dk1"/>
                </a:solidFill>
              </a:rPr>
              <a:t>The Times, Places and Manner of holding Elections for Senators and Representatives, shall be prescribed in each State by the Legislature thereof; but the Congress may at any time by Law make or alter such Regulations, except as to the Places of chusing Senators.</a:t>
            </a:r>
            <a:endParaRPr sz="2000"/>
          </a:p>
        </p:txBody>
      </p:sp>
      <p:pic>
        <p:nvPicPr>
          <p:cNvPr id="69" name="Google Shape;69;p15"/>
          <p:cNvPicPr preferRelativeResize="0"/>
          <p:nvPr/>
        </p:nvPicPr>
        <p:blipFill>
          <a:blip r:embed="rId3">
            <a:alphaModFix/>
          </a:blip>
          <a:stretch>
            <a:fillRect/>
          </a:stretch>
        </p:blipFill>
        <p:spPr>
          <a:xfrm>
            <a:off x="5673900" y="873500"/>
            <a:ext cx="3165300" cy="3843578"/>
          </a:xfrm>
          <a:prstGeom prst="rect">
            <a:avLst/>
          </a:prstGeom>
          <a:noFill/>
          <a:ln cap="flat" cmpd="sng" w="9525">
            <a:solidFill>
              <a:schemeClr val="dk2"/>
            </a:solidFill>
            <a:prstDash val="solid"/>
            <a:round/>
            <a:headEnd len="sm" w="sm" type="none"/>
            <a:tailEnd len="sm" w="sm" type="none"/>
          </a:ln>
        </p:spPr>
      </p:pic>
      <p:pic>
        <p:nvPicPr>
          <p:cNvPr id="70" name="Google Shape;70;p15"/>
          <p:cNvPicPr preferRelativeResize="0"/>
          <p:nvPr/>
        </p:nvPicPr>
        <p:blipFill>
          <a:blip r:embed="rId4">
            <a:alphaModFix/>
          </a:blip>
          <a:stretch>
            <a:fillRect/>
          </a:stretch>
        </p:blipFill>
        <p:spPr>
          <a:xfrm>
            <a:off x="8227050" y="4750850"/>
            <a:ext cx="916950" cy="3582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id="205" name="Google Shape;205;p33"/>
          <p:cNvPicPr preferRelativeResize="0"/>
          <p:nvPr/>
        </p:nvPicPr>
        <p:blipFill rotWithShape="1">
          <a:blip r:embed="rId3">
            <a:alphaModFix/>
          </a:blip>
          <a:srcRect b="0" l="0" r="0" t="0"/>
          <a:stretch/>
        </p:blipFill>
        <p:spPr>
          <a:xfrm>
            <a:off x="441873" y="908399"/>
            <a:ext cx="7799501" cy="3908525"/>
          </a:xfrm>
          <a:prstGeom prst="rect">
            <a:avLst/>
          </a:prstGeom>
          <a:noFill/>
          <a:ln>
            <a:noFill/>
          </a:ln>
        </p:spPr>
      </p:pic>
      <p:pic>
        <p:nvPicPr>
          <p:cNvPr id="206" name="Google Shape;206;p33"/>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4"/>
          <p:cNvSpPr txBox="1"/>
          <p:nvPr>
            <p:ph type="title"/>
          </p:nvPr>
        </p:nvSpPr>
        <p:spPr>
          <a:xfrm>
            <a:off x="311700" y="445025"/>
            <a:ext cx="8520600" cy="572700"/>
          </a:xfrm>
          <a:prstGeom prst="rect">
            <a:avLst/>
          </a:prstGeom>
          <a:solidFill>
            <a:srgbClr val="F9C423"/>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Change-Up</a:t>
            </a:r>
            <a:endParaRPr/>
          </a:p>
        </p:txBody>
      </p:sp>
      <p:sp>
        <p:nvSpPr>
          <p:cNvPr id="212" name="Google Shape;212;p34"/>
          <p:cNvSpPr txBox="1"/>
          <p:nvPr>
            <p:ph idx="1" type="body"/>
          </p:nvPr>
        </p:nvSpPr>
        <p:spPr>
          <a:xfrm>
            <a:off x="311700" y="1561375"/>
            <a:ext cx="8520600" cy="30042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b="1" lang="en" sz="2200">
                <a:solidFill>
                  <a:schemeClr val="dk1"/>
                </a:solidFill>
              </a:rPr>
              <a:t>Partner Debate</a:t>
            </a:r>
            <a:endParaRPr b="1" sz="2200">
              <a:solidFill>
                <a:schemeClr val="dk1"/>
              </a:solidFill>
            </a:endParaRPr>
          </a:p>
          <a:p>
            <a:pPr indent="0" lvl="0" marL="0" rtl="0" algn="ctr">
              <a:spcBef>
                <a:spcPts val="1200"/>
              </a:spcBef>
              <a:spcAft>
                <a:spcPts val="0"/>
              </a:spcAft>
              <a:buNone/>
            </a:pPr>
            <a:r>
              <a:rPr lang="en" sz="2200">
                <a:solidFill>
                  <a:schemeClr val="dk1"/>
                </a:solidFill>
              </a:rPr>
              <a:t>Find a partner</a:t>
            </a:r>
            <a:endParaRPr sz="2200">
              <a:solidFill>
                <a:schemeClr val="dk1"/>
              </a:solidFill>
            </a:endParaRPr>
          </a:p>
          <a:p>
            <a:pPr indent="0" lvl="0" marL="0" rtl="0" algn="ctr">
              <a:spcBef>
                <a:spcPts val="1200"/>
              </a:spcBef>
              <a:spcAft>
                <a:spcPts val="0"/>
              </a:spcAft>
              <a:buNone/>
            </a:pPr>
            <a:r>
              <a:rPr lang="en" sz="2200">
                <a:solidFill>
                  <a:schemeClr val="dk1"/>
                </a:solidFill>
              </a:rPr>
              <a:t>For 30 seconds, one of you needs to make an argument for the benefits of allowing technology to advance voting methods (i.e. citizens could vote on an app, role of AI, etc.)</a:t>
            </a:r>
            <a:endParaRPr sz="2200">
              <a:solidFill>
                <a:schemeClr val="dk1"/>
              </a:solidFill>
            </a:endParaRPr>
          </a:p>
          <a:p>
            <a:pPr indent="0" lvl="0" marL="0" rtl="0" algn="ctr">
              <a:spcBef>
                <a:spcPts val="1200"/>
              </a:spcBef>
              <a:spcAft>
                <a:spcPts val="0"/>
              </a:spcAft>
              <a:buNone/>
            </a:pPr>
            <a:r>
              <a:rPr lang="en" sz="2200">
                <a:solidFill>
                  <a:schemeClr val="dk1"/>
                </a:solidFill>
              </a:rPr>
              <a:t>For 30 seconds, the other student needs to make an argument for the dangers/downsides of using technology in the election process </a:t>
            </a:r>
            <a:endParaRPr sz="2200">
              <a:solidFill>
                <a:schemeClr val="dk1"/>
              </a:solidFill>
            </a:endParaRPr>
          </a:p>
          <a:p>
            <a:pPr indent="0" lvl="0" marL="0" rtl="0" algn="ctr">
              <a:spcBef>
                <a:spcPts val="1200"/>
              </a:spcBef>
              <a:spcAft>
                <a:spcPts val="1200"/>
              </a:spcAft>
              <a:buNone/>
            </a:pPr>
            <a:r>
              <a:t/>
            </a:r>
            <a:endParaRPr sz="2200"/>
          </a:p>
        </p:txBody>
      </p:sp>
      <p:pic>
        <p:nvPicPr>
          <p:cNvPr id="213" name="Google Shape;213;p34"/>
          <p:cNvPicPr preferRelativeResize="0"/>
          <p:nvPr/>
        </p:nvPicPr>
        <p:blipFill>
          <a:blip r:embed="rId3">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5"/>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Different Ways Elections are Decided</a:t>
            </a:r>
            <a:endParaRPr/>
          </a:p>
        </p:txBody>
      </p:sp>
      <p:sp>
        <p:nvSpPr>
          <p:cNvPr id="219" name="Google Shape;219;p35"/>
          <p:cNvSpPr txBox="1"/>
          <p:nvPr>
            <p:ph idx="1" type="body"/>
          </p:nvPr>
        </p:nvSpPr>
        <p:spPr>
          <a:xfrm>
            <a:off x="3809025" y="1108275"/>
            <a:ext cx="5143500" cy="37437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b="1" lang="en" sz="2200" u="sng">
                <a:solidFill>
                  <a:schemeClr val="dk1"/>
                </a:solidFill>
              </a:rPr>
              <a:t>Popular Vote</a:t>
            </a:r>
            <a:endParaRPr b="1" sz="2200" u="sng">
              <a:solidFill>
                <a:schemeClr val="dk1"/>
              </a:solidFill>
            </a:endParaRPr>
          </a:p>
          <a:p>
            <a:pPr indent="-347344" lvl="1" marL="914400" rtl="0" algn="l">
              <a:spcBef>
                <a:spcPts val="1200"/>
              </a:spcBef>
              <a:spcAft>
                <a:spcPts val="0"/>
              </a:spcAft>
              <a:buClr>
                <a:schemeClr val="dk1"/>
              </a:buClr>
              <a:buSzPct val="100000"/>
              <a:buChar char="○"/>
            </a:pPr>
            <a:r>
              <a:rPr lang="en" sz="2200">
                <a:solidFill>
                  <a:schemeClr val="dk1"/>
                </a:solidFill>
              </a:rPr>
              <a:t>The vote that is cast directly by the electorate</a:t>
            </a:r>
            <a:endParaRPr sz="2200">
              <a:solidFill>
                <a:schemeClr val="dk1"/>
              </a:solidFill>
            </a:endParaRPr>
          </a:p>
          <a:p>
            <a:pPr indent="-347344" lvl="1" marL="914400" rtl="0" algn="l">
              <a:spcBef>
                <a:spcPts val="0"/>
              </a:spcBef>
              <a:spcAft>
                <a:spcPts val="0"/>
              </a:spcAft>
              <a:buClr>
                <a:schemeClr val="dk1"/>
              </a:buClr>
              <a:buSzPct val="100000"/>
              <a:buChar char="○"/>
            </a:pPr>
            <a:r>
              <a:rPr lang="en" sz="2200">
                <a:solidFill>
                  <a:schemeClr val="dk1"/>
                </a:solidFill>
              </a:rPr>
              <a:t>Initially, the U.S. Constitution only allowed for the direct popular vote at the national level for members of the House of Representatives</a:t>
            </a:r>
            <a:endParaRPr sz="2200">
              <a:solidFill>
                <a:schemeClr val="dk1"/>
              </a:solidFill>
            </a:endParaRPr>
          </a:p>
          <a:p>
            <a:pPr indent="-347344" lvl="1" marL="914400" rtl="0" algn="l">
              <a:spcBef>
                <a:spcPts val="0"/>
              </a:spcBef>
              <a:spcAft>
                <a:spcPts val="0"/>
              </a:spcAft>
              <a:buClr>
                <a:schemeClr val="dk1"/>
              </a:buClr>
              <a:buSzPct val="100000"/>
              <a:buChar char="○"/>
            </a:pPr>
            <a:r>
              <a:rPr lang="en" sz="2200">
                <a:solidFill>
                  <a:schemeClr val="dk1"/>
                </a:solidFill>
              </a:rPr>
              <a:t>Most elections in the U.S. (national, &amp; state) use a direct popular vote to decide the winner, with the exception of the election of the president</a:t>
            </a:r>
            <a:endParaRPr sz="2200">
              <a:solidFill>
                <a:schemeClr val="dk1"/>
              </a:solidFill>
            </a:endParaRPr>
          </a:p>
        </p:txBody>
      </p:sp>
      <p:pic>
        <p:nvPicPr>
          <p:cNvPr id="220" name="Google Shape;220;p35"/>
          <p:cNvPicPr preferRelativeResize="0"/>
          <p:nvPr/>
        </p:nvPicPr>
        <p:blipFill rotWithShape="1">
          <a:blip r:embed="rId3">
            <a:alphaModFix/>
          </a:blip>
          <a:srcRect b="8122" l="0" r="12334" t="0"/>
          <a:stretch/>
        </p:blipFill>
        <p:spPr>
          <a:xfrm>
            <a:off x="311700" y="1691550"/>
            <a:ext cx="3450675" cy="2465074"/>
          </a:xfrm>
          <a:prstGeom prst="rect">
            <a:avLst/>
          </a:prstGeom>
          <a:noFill/>
          <a:ln>
            <a:noFill/>
          </a:ln>
        </p:spPr>
      </p:pic>
      <p:pic>
        <p:nvPicPr>
          <p:cNvPr id="221" name="Google Shape;221;p35"/>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6"/>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Different Ways Elections are Decided</a:t>
            </a:r>
            <a:endParaRPr/>
          </a:p>
        </p:txBody>
      </p:sp>
      <p:sp>
        <p:nvSpPr>
          <p:cNvPr id="227" name="Google Shape;227;p36"/>
          <p:cNvSpPr txBox="1"/>
          <p:nvPr>
            <p:ph idx="1" type="body"/>
          </p:nvPr>
        </p:nvSpPr>
        <p:spPr>
          <a:xfrm>
            <a:off x="311700" y="1152475"/>
            <a:ext cx="5326800" cy="3416400"/>
          </a:xfrm>
          <a:prstGeom prst="rect">
            <a:avLst/>
          </a:prstGeom>
        </p:spPr>
        <p:txBody>
          <a:bodyPr anchorCtr="0" anchor="t" bIns="91425" lIns="91425" spcFirstLastPara="1" rIns="91425" wrap="square" tIns="91425">
            <a:normAutofit fontScale="85000" lnSpcReduction="10000"/>
          </a:bodyPr>
          <a:lstStyle/>
          <a:p>
            <a:pPr indent="0" lvl="0" marL="0" rtl="0" algn="l">
              <a:spcBef>
                <a:spcPts val="0"/>
              </a:spcBef>
              <a:spcAft>
                <a:spcPts val="0"/>
              </a:spcAft>
              <a:buNone/>
            </a:pPr>
            <a:r>
              <a:rPr b="1" lang="en" sz="2200" u="sng">
                <a:solidFill>
                  <a:schemeClr val="dk1"/>
                </a:solidFill>
              </a:rPr>
              <a:t>Winner-Take-All</a:t>
            </a:r>
            <a:endParaRPr b="1" sz="2200" u="sng">
              <a:solidFill>
                <a:schemeClr val="dk1"/>
              </a:solidFill>
            </a:endParaRPr>
          </a:p>
          <a:p>
            <a:pPr indent="-347344" lvl="1" marL="914400" rtl="0" algn="l">
              <a:spcBef>
                <a:spcPts val="1200"/>
              </a:spcBef>
              <a:spcAft>
                <a:spcPts val="0"/>
              </a:spcAft>
              <a:buClr>
                <a:schemeClr val="dk1"/>
              </a:buClr>
              <a:buSzPct val="100000"/>
              <a:buChar char="○"/>
            </a:pPr>
            <a:r>
              <a:rPr lang="en" sz="2200">
                <a:solidFill>
                  <a:schemeClr val="dk1"/>
                </a:solidFill>
              </a:rPr>
              <a:t>As the term suggests, the winning candidate gets all of the reward, such as the seat in the House of Representatives for a particular district</a:t>
            </a:r>
            <a:endParaRPr sz="2200">
              <a:solidFill>
                <a:schemeClr val="dk1"/>
              </a:solidFill>
            </a:endParaRPr>
          </a:p>
          <a:p>
            <a:pPr indent="-347344" lvl="1" marL="914400" rtl="0" algn="l">
              <a:spcBef>
                <a:spcPts val="0"/>
              </a:spcBef>
              <a:spcAft>
                <a:spcPts val="0"/>
              </a:spcAft>
              <a:buClr>
                <a:schemeClr val="dk1"/>
              </a:buClr>
              <a:buSzPct val="100000"/>
              <a:buChar char="○"/>
            </a:pPr>
            <a:r>
              <a:rPr lang="en" sz="2200">
                <a:solidFill>
                  <a:schemeClr val="dk1"/>
                </a:solidFill>
              </a:rPr>
              <a:t>The losing candidate, and their party, get nothing as a result of the election</a:t>
            </a:r>
            <a:endParaRPr sz="2200">
              <a:solidFill>
                <a:schemeClr val="dk1"/>
              </a:solidFill>
            </a:endParaRPr>
          </a:p>
          <a:p>
            <a:pPr indent="-347344" lvl="1" marL="914400" rtl="0" algn="l">
              <a:spcBef>
                <a:spcPts val="0"/>
              </a:spcBef>
              <a:spcAft>
                <a:spcPts val="0"/>
              </a:spcAft>
              <a:buClr>
                <a:schemeClr val="dk1"/>
              </a:buClr>
              <a:buSzPct val="100000"/>
              <a:buChar char="○"/>
            </a:pPr>
            <a:r>
              <a:rPr lang="en" sz="2200">
                <a:solidFill>
                  <a:schemeClr val="dk1"/>
                </a:solidFill>
              </a:rPr>
              <a:t>Only has to be a plurality</a:t>
            </a:r>
            <a:endParaRPr sz="2200">
              <a:solidFill>
                <a:schemeClr val="dk1"/>
              </a:solidFill>
            </a:endParaRPr>
          </a:p>
          <a:p>
            <a:pPr indent="-347344" lvl="1" marL="914400" rtl="0" algn="l">
              <a:spcBef>
                <a:spcPts val="0"/>
              </a:spcBef>
              <a:spcAft>
                <a:spcPts val="0"/>
              </a:spcAft>
              <a:buClr>
                <a:schemeClr val="dk1"/>
              </a:buClr>
              <a:buSzPct val="100000"/>
              <a:buChar char="○"/>
            </a:pPr>
            <a:r>
              <a:rPr lang="en" sz="2200">
                <a:solidFill>
                  <a:schemeClr val="dk1"/>
                </a:solidFill>
              </a:rPr>
              <a:t>This is the method for how most elections are decided in the U.S. </a:t>
            </a:r>
            <a:endParaRPr sz="2200">
              <a:solidFill>
                <a:schemeClr val="dk1"/>
              </a:solidFill>
            </a:endParaRPr>
          </a:p>
        </p:txBody>
      </p:sp>
      <p:pic>
        <p:nvPicPr>
          <p:cNvPr id="228" name="Google Shape;228;p36"/>
          <p:cNvPicPr preferRelativeResize="0"/>
          <p:nvPr/>
        </p:nvPicPr>
        <p:blipFill>
          <a:blip r:embed="rId3">
            <a:alphaModFix/>
          </a:blip>
          <a:stretch>
            <a:fillRect/>
          </a:stretch>
        </p:blipFill>
        <p:spPr>
          <a:xfrm>
            <a:off x="5534625" y="1267050"/>
            <a:ext cx="3200699" cy="3200699"/>
          </a:xfrm>
          <a:prstGeom prst="rect">
            <a:avLst/>
          </a:prstGeom>
          <a:noFill/>
          <a:ln>
            <a:noFill/>
          </a:ln>
        </p:spPr>
      </p:pic>
      <p:pic>
        <p:nvPicPr>
          <p:cNvPr id="229" name="Google Shape;229;p36"/>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235" name="Google Shape;235;p37"/>
          <p:cNvSpPr txBox="1"/>
          <p:nvPr>
            <p:ph idx="1" type="body"/>
          </p:nvPr>
        </p:nvSpPr>
        <p:spPr>
          <a:xfrm>
            <a:off x="311700" y="2633625"/>
            <a:ext cx="8520600" cy="1935300"/>
          </a:xfrm>
          <a:prstGeom prst="rect">
            <a:avLst/>
          </a:prstGeom>
        </p:spPr>
        <p:txBody>
          <a:bodyPr anchorCtr="0" anchor="t" bIns="91425" lIns="91425" spcFirstLastPara="1" rIns="91425" wrap="square" tIns="91425">
            <a:normAutofit fontScale="70000" lnSpcReduction="20000"/>
          </a:bodyPr>
          <a:lstStyle/>
          <a:p>
            <a:pPr indent="0" lvl="0" marL="0" rtl="0" algn="l">
              <a:lnSpc>
                <a:spcPct val="100000"/>
              </a:lnSpc>
              <a:spcBef>
                <a:spcPts val="0"/>
              </a:spcBef>
              <a:spcAft>
                <a:spcPts val="0"/>
              </a:spcAft>
              <a:buNone/>
            </a:pPr>
            <a:r>
              <a:rPr lang="en" sz="1200"/>
              <a:t>Taft Cartoon: </a:t>
            </a:r>
            <a:r>
              <a:rPr lang="en" sz="1200" u="sng">
                <a:solidFill>
                  <a:schemeClr val="hlink"/>
                </a:solidFill>
                <a:hlinkClick r:id="rId3"/>
              </a:rPr>
              <a:t>C-043_7-24-1947_a.jpg</a:t>
            </a:r>
            <a:endParaRPr sz="1200"/>
          </a:p>
          <a:p>
            <a:pPr indent="0" lvl="0" marL="0" rtl="0" algn="l">
              <a:lnSpc>
                <a:spcPct val="100000"/>
              </a:lnSpc>
              <a:spcBef>
                <a:spcPts val="0"/>
              </a:spcBef>
              <a:spcAft>
                <a:spcPts val="0"/>
              </a:spcAft>
              <a:buNone/>
            </a:pPr>
            <a:r>
              <a:rPr lang="en" sz="1200"/>
              <a:t>U.S. Constitution: </a:t>
            </a:r>
            <a:r>
              <a:rPr lang="en" sz="1200" u="sng">
                <a:solidFill>
                  <a:schemeClr val="hlink"/>
                </a:solidFill>
                <a:hlinkClick r:id="rId4"/>
              </a:rPr>
              <a:t>Constitution_2_of_4_630.jpg</a:t>
            </a:r>
            <a:endParaRPr sz="1200"/>
          </a:p>
          <a:p>
            <a:pPr indent="0" lvl="0" marL="0" rtl="0" algn="l">
              <a:lnSpc>
                <a:spcPct val="100000"/>
              </a:lnSpc>
              <a:spcBef>
                <a:spcPts val="0"/>
              </a:spcBef>
              <a:spcAft>
                <a:spcPts val="0"/>
              </a:spcAft>
              <a:buNone/>
            </a:pPr>
            <a:r>
              <a:rPr lang="en" sz="1200"/>
              <a:t>FL Constitution: </a:t>
            </a:r>
            <a:r>
              <a:rPr lang="en" sz="1200" u="sng">
                <a:solidFill>
                  <a:schemeClr val="hlink"/>
                </a:solidFill>
                <a:hlinkClick r:id="rId5"/>
              </a:rPr>
              <a:t>Florida-Constitution.jpg</a:t>
            </a:r>
            <a:endParaRPr sz="1200"/>
          </a:p>
          <a:p>
            <a:pPr indent="0" lvl="0" marL="0" rtl="0" algn="l">
              <a:lnSpc>
                <a:spcPct val="100000"/>
              </a:lnSpc>
              <a:spcBef>
                <a:spcPts val="0"/>
              </a:spcBef>
              <a:spcAft>
                <a:spcPts val="0"/>
              </a:spcAft>
              <a:buNone/>
            </a:pPr>
            <a:r>
              <a:rPr lang="en" sz="1200"/>
              <a:t>Desantis Yard Sign:</a:t>
            </a:r>
            <a:r>
              <a:rPr lang="en" sz="1200" u="sng">
                <a:solidFill>
                  <a:schemeClr val="hlink"/>
                </a:solidFill>
                <a:hlinkClick r:id="rId6"/>
              </a:rPr>
              <a:t>90</a:t>
            </a:r>
            <a:endParaRPr sz="1200"/>
          </a:p>
          <a:p>
            <a:pPr indent="0" lvl="0" marL="0" rtl="0" algn="l">
              <a:lnSpc>
                <a:spcPct val="100000"/>
              </a:lnSpc>
              <a:spcBef>
                <a:spcPts val="0"/>
              </a:spcBef>
              <a:spcAft>
                <a:spcPts val="0"/>
              </a:spcAft>
              <a:buNone/>
            </a:pPr>
            <a:r>
              <a:rPr lang="en" sz="1200"/>
              <a:t>Desantis Sworn In: </a:t>
            </a:r>
            <a:r>
              <a:rPr lang="en" sz="1200" u="sng">
                <a:solidFill>
                  <a:schemeClr val="hlink"/>
                </a:solidFill>
                <a:hlinkClick r:id="rId7"/>
              </a:rPr>
              <a:t>https://www.wuft.org/news/files/2019/01/AP19008616745040-1024x689.jpg</a:t>
            </a:r>
            <a:r>
              <a:rPr lang="en" sz="1200"/>
              <a:t> </a:t>
            </a:r>
            <a:endParaRPr sz="1200"/>
          </a:p>
          <a:p>
            <a:pPr indent="0" lvl="0" marL="0" rtl="0" algn="l">
              <a:lnSpc>
                <a:spcPct val="100000"/>
              </a:lnSpc>
              <a:spcBef>
                <a:spcPts val="0"/>
              </a:spcBef>
              <a:spcAft>
                <a:spcPts val="0"/>
              </a:spcAft>
              <a:buNone/>
            </a:pPr>
            <a:r>
              <a:rPr lang="en" sz="1200"/>
              <a:t>Campaign Pix: </a:t>
            </a:r>
            <a:r>
              <a:rPr lang="en" sz="1200" u="sng">
                <a:solidFill>
                  <a:schemeClr val="hlink"/>
                </a:solidFill>
                <a:hlinkClick r:id="rId8"/>
              </a:rPr>
              <a:t>Campaign-5644594_1920.jpg</a:t>
            </a:r>
            <a:endParaRPr sz="1200"/>
          </a:p>
          <a:p>
            <a:pPr indent="0" lvl="0" marL="0" rtl="0" algn="l">
              <a:lnSpc>
                <a:spcPct val="100000"/>
              </a:lnSpc>
              <a:spcBef>
                <a:spcPts val="0"/>
              </a:spcBef>
              <a:spcAft>
                <a:spcPts val="0"/>
              </a:spcAft>
              <a:buNone/>
            </a:pPr>
            <a:r>
              <a:rPr lang="en" sz="1200"/>
              <a:t>S</a:t>
            </a:r>
            <a:r>
              <a:rPr lang="en" sz="1200"/>
              <a:t>ignatures: </a:t>
            </a:r>
            <a:r>
              <a:rPr lang="en" sz="1200" u="sng">
                <a:solidFill>
                  <a:schemeClr val="hlink"/>
                </a:solidFill>
                <a:hlinkClick r:id="rId9"/>
              </a:rPr>
              <a:t>90</a:t>
            </a:r>
            <a:endParaRPr sz="1200"/>
          </a:p>
          <a:p>
            <a:pPr indent="0" lvl="0" marL="0" rtl="0" algn="l">
              <a:lnSpc>
                <a:spcPct val="100000"/>
              </a:lnSpc>
              <a:spcBef>
                <a:spcPts val="0"/>
              </a:spcBef>
              <a:spcAft>
                <a:spcPts val="0"/>
              </a:spcAft>
              <a:buNone/>
            </a:pPr>
            <a:r>
              <a:rPr lang="en" sz="1200"/>
              <a:t>Congressional Primary Map: </a:t>
            </a:r>
            <a:r>
              <a:rPr lang="en" sz="1200" u="sng">
                <a:solidFill>
                  <a:schemeClr val="hlink"/>
                </a:solidFill>
                <a:hlinkClick r:id="rId10"/>
              </a:rPr>
              <a:t>Na7a6HwFqnVNHDENwzKDG4Bqiw6MoOuYmaiKYUGQfuIBM6WvlQNoKD06ir9C6IIamNTBBSIdMIoV3hkh9qRaHan__eRyFAC63LUdD4x2gmI4ch-F3NSwBqtz5u1kcY-FpYl_xCpyduGte8zcsa5ymhU</a:t>
            </a:r>
            <a:endParaRPr sz="1200"/>
          </a:p>
          <a:p>
            <a:pPr indent="0" lvl="0" marL="0" rtl="0" algn="l">
              <a:lnSpc>
                <a:spcPct val="100000"/>
              </a:lnSpc>
              <a:spcBef>
                <a:spcPts val="0"/>
              </a:spcBef>
              <a:spcAft>
                <a:spcPts val="0"/>
              </a:spcAft>
              <a:buNone/>
            </a:pPr>
            <a:r>
              <a:rPr lang="en" sz="1200"/>
              <a:t>Caucus: </a:t>
            </a:r>
            <a:r>
              <a:rPr lang="en" sz="1200" u="sng">
                <a:solidFill>
                  <a:schemeClr val="hlink"/>
                </a:solidFill>
                <a:hlinkClick r:id="rId11"/>
              </a:rPr>
              <a:t>BTG only image.PNG</a:t>
            </a:r>
            <a:endParaRPr sz="1200"/>
          </a:p>
          <a:p>
            <a:pPr indent="0" lvl="0" marL="0" rtl="0" algn="l">
              <a:lnSpc>
                <a:spcPct val="100000"/>
              </a:lnSpc>
              <a:spcBef>
                <a:spcPts val="0"/>
              </a:spcBef>
              <a:spcAft>
                <a:spcPts val="0"/>
              </a:spcAft>
              <a:buNone/>
            </a:pPr>
            <a:r>
              <a:rPr lang="en" sz="1200"/>
              <a:t>Campaign Commercial: </a:t>
            </a:r>
            <a:r>
              <a:rPr lang="en" sz="1200" u="sng">
                <a:solidFill>
                  <a:schemeClr val="hlink"/>
                </a:solidFill>
                <a:hlinkClick r:id="rId12"/>
              </a:rPr>
              <a:t>1121_full_still_political_ads.jpg</a:t>
            </a:r>
            <a:endParaRPr sz="1200"/>
          </a:p>
          <a:p>
            <a:pPr indent="0" lvl="0" marL="0" rtl="0" algn="l">
              <a:lnSpc>
                <a:spcPct val="100000"/>
              </a:lnSpc>
              <a:spcBef>
                <a:spcPts val="0"/>
              </a:spcBef>
              <a:spcAft>
                <a:spcPts val="0"/>
              </a:spcAft>
              <a:buNone/>
            </a:pPr>
            <a:r>
              <a:rPr lang="en" sz="1200"/>
              <a:t>Rubio Christie Debate: </a:t>
            </a:r>
            <a:r>
              <a:rPr lang="en" sz="1200" u="sng">
                <a:solidFill>
                  <a:schemeClr val="accent5"/>
                </a:solidFill>
                <a:hlinkClick r:id="rId13">
                  <a:extLst>
                    <a:ext uri="{A12FA001-AC4F-418D-AE19-62706E023703}">
                      <ahyp:hlinkClr val="tx"/>
                    </a:ext>
                  </a:extLst>
                </a:hlinkClick>
              </a:rPr>
              <a:t>https://www.youtube.com/watch?v=CkdpzRDxTXU</a:t>
            </a:r>
            <a:r>
              <a:rPr lang="en" sz="1200"/>
              <a:t> </a:t>
            </a:r>
            <a:endParaRPr sz="1200"/>
          </a:p>
          <a:p>
            <a:pPr indent="0" lvl="0" marL="0" rtl="0" algn="l">
              <a:lnSpc>
                <a:spcPct val="100000"/>
              </a:lnSpc>
              <a:spcBef>
                <a:spcPts val="0"/>
              </a:spcBef>
              <a:spcAft>
                <a:spcPts val="0"/>
              </a:spcAft>
              <a:buNone/>
            </a:pPr>
            <a:r>
              <a:rPr lang="en" sz="1200"/>
              <a:t>Kennedy/Nixon Debate: </a:t>
            </a:r>
            <a:r>
              <a:rPr lang="en" sz="1100" u="sng">
                <a:solidFill>
                  <a:schemeClr val="hlink"/>
                </a:solidFill>
                <a:hlinkClick r:id="rId14"/>
              </a:rPr>
              <a:t>https://www.jfklibrary.org/asset-viewer/archives/TNC/TNC-172/TNC-172</a:t>
            </a:r>
            <a:endParaRPr sz="1200"/>
          </a:p>
          <a:p>
            <a:pPr indent="0" lvl="0" marL="0" rtl="0" algn="l">
              <a:lnSpc>
                <a:spcPct val="100000"/>
              </a:lnSpc>
              <a:spcBef>
                <a:spcPts val="0"/>
              </a:spcBef>
              <a:spcAft>
                <a:spcPts val="0"/>
              </a:spcAft>
              <a:buNone/>
            </a:pPr>
            <a:r>
              <a:rPr lang="en" sz="1200"/>
              <a:t>Election Day:</a:t>
            </a:r>
            <a:r>
              <a:rPr lang="en" sz="1100" u="sng">
                <a:solidFill>
                  <a:schemeClr val="hlink"/>
                </a:solidFill>
                <a:hlinkClick r:id="rId15"/>
              </a:rPr>
              <a:t>38e88852-7b41-4093-aac4-312fddef7b9a-SAR_ELECTION_DAY_005.jpg</a:t>
            </a:r>
            <a:endParaRPr sz="1200"/>
          </a:p>
          <a:p>
            <a:pPr indent="0" lvl="0" marL="0" rtl="0" algn="l">
              <a:lnSpc>
                <a:spcPct val="100000"/>
              </a:lnSpc>
              <a:spcBef>
                <a:spcPts val="0"/>
              </a:spcBef>
              <a:spcAft>
                <a:spcPts val="0"/>
              </a:spcAft>
              <a:buNone/>
            </a:pPr>
            <a:r>
              <a:rPr lang="en" sz="1200"/>
              <a:t>Popular Vote: </a:t>
            </a:r>
            <a:r>
              <a:rPr lang="en" sz="1200" u="sng">
                <a:solidFill>
                  <a:schemeClr val="hlink"/>
                </a:solidFill>
                <a:hlinkClick r:id="rId16"/>
              </a:rPr>
              <a:t>NPV_Map__OR_(1).png</a:t>
            </a:r>
            <a:endParaRPr sz="1200"/>
          </a:p>
          <a:p>
            <a:pPr indent="0" lvl="0" marL="0" rtl="0" algn="l">
              <a:lnSpc>
                <a:spcPct val="100000"/>
              </a:lnSpc>
              <a:spcBef>
                <a:spcPts val="0"/>
              </a:spcBef>
              <a:spcAft>
                <a:spcPts val="0"/>
              </a:spcAft>
              <a:buNone/>
            </a:pPr>
            <a:r>
              <a:t/>
            </a:r>
            <a:endParaRPr sz="1000"/>
          </a:p>
        </p:txBody>
      </p:sp>
      <p:pic>
        <p:nvPicPr>
          <p:cNvPr id="236" name="Google Shape;236;p37"/>
          <p:cNvPicPr preferRelativeResize="0"/>
          <p:nvPr/>
        </p:nvPicPr>
        <p:blipFill>
          <a:blip r:embed="rId17">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Article VI, Section 1, Florida Constitution</a:t>
            </a:r>
            <a:endParaRPr/>
          </a:p>
        </p:txBody>
      </p:sp>
      <p:sp>
        <p:nvSpPr>
          <p:cNvPr id="76" name="Google Shape;76;p16"/>
          <p:cNvSpPr txBox="1"/>
          <p:nvPr>
            <p:ph idx="1" type="body"/>
          </p:nvPr>
        </p:nvSpPr>
        <p:spPr>
          <a:xfrm>
            <a:off x="3606850" y="1166325"/>
            <a:ext cx="53511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1200"/>
              </a:spcAft>
              <a:buNone/>
            </a:pPr>
            <a:r>
              <a:rPr lang="en" sz="1900">
                <a:solidFill>
                  <a:schemeClr val="dk1"/>
                </a:solidFill>
                <a:highlight>
                  <a:srgbClr val="FFFFFF"/>
                </a:highlight>
              </a:rPr>
              <a:t>All elections by the people shall be by direct and secret vote. General elections shall be determined by a plurality of votes cast. Registration and elections shall, and political party functions may, be regulated by law; however, the requirements for a candidate with no party affiliation or for a candidate of a minor party for placement of the candidate’s name on the ballot shall be no greater than the requirements for a candidate of the party having the largest number of registered voters.</a:t>
            </a:r>
            <a:endParaRPr sz="2700">
              <a:solidFill>
                <a:schemeClr val="dk1"/>
              </a:solidFill>
            </a:endParaRPr>
          </a:p>
        </p:txBody>
      </p:sp>
      <p:pic>
        <p:nvPicPr>
          <p:cNvPr id="77" name="Google Shape;77;p16"/>
          <p:cNvPicPr preferRelativeResize="0"/>
          <p:nvPr/>
        </p:nvPicPr>
        <p:blipFill>
          <a:blip r:embed="rId3">
            <a:alphaModFix/>
          </a:blip>
          <a:stretch>
            <a:fillRect/>
          </a:stretch>
        </p:blipFill>
        <p:spPr>
          <a:xfrm>
            <a:off x="664675" y="1516250"/>
            <a:ext cx="2284350" cy="2956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From Candidate to Elected Official</a:t>
            </a:r>
            <a:endParaRPr/>
          </a:p>
        </p:txBody>
      </p:sp>
      <p:pic>
        <p:nvPicPr>
          <p:cNvPr id="83" name="Google Shape;83;p17"/>
          <p:cNvPicPr preferRelativeResize="0"/>
          <p:nvPr/>
        </p:nvPicPr>
        <p:blipFill>
          <a:blip r:embed="rId3">
            <a:alphaModFix/>
          </a:blip>
          <a:stretch>
            <a:fillRect/>
          </a:stretch>
        </p:blipFill>
        <p:spPr>
          <a:xfrm>
            <a:off x="422450" y="1841450"/>
            <a:ext cx="3592800" cy="2395200"/>
          </a:xfrm>
          <a:prstGeom prst="rect">
            <a:avLst/>
          </a:prstGeom>
          <a:noFill/>
          <a:ln>
            <a:noFill/>
          </a:ln>
        </p:spPr>
      </p:pic>
      <p:cxnSp>
        <p:nvCxnSpPr>
          <p:cNvPr id="84" name="Google Shape;84;p17"/>
          <p:cNvCxnSpPr/>
          <p:nvPr/>
        </p:nvCxnSpPr>
        <p:spPr>
          <a:xfrm flipH="1" rot="10800000">
            <a:off x="4196463" y="2916000"/>
            <a:ext cx="1675200" cy="13800"/>
          </a:xfrm>
          <a:prstGeom prst="straightConnector1">
            <a:avLst/>
          </a:prstGeom>
          <a:noFill/>
          <a:ln cap="flat" cmpd="sng" w="152400">
            <a:solidFill>
              <a:schemeClr val="dk2"/>
            </a:solidFill>
            <a:prstDash val="solid"/>
            <a:round/>
            <a:headEnd len="med" w="med" type="none"/>
            <a:tailEnd len="med" w="med" type="triangle"/>
          </a:ln>
        </p:spPr>
      </p:cxnSp>
      <p:pic>
        <p:nvPicPr>
          <p:cNvPr id="85" name="Google Shape;85;p17"/>
          <p:cNvPicPr preferRelativeResize="0"/>
          <p:nvPr/>
        </p:nvPicPr>
        <p:blipFill>
          <a:blip r:embed="rId4">
            <a:alphaModFix/>
          </a:blip>
          <a:stretch>
            <a:fillRect/>
          </a:stretch>
        </p:blipFill>
        <p:spPr>
          <a:xfrm>
            <a:off x="6052876" y="1936525"/>
            <a:ext cx="2931924" cy="1972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Our Constitutional Republic At Work</a:t>
            </a:r>
            <a:endParaRPr/>
          </a:p>
        </p:txBody>
      </p:sp>
      <p:sp>
        <p:nvSpPr>
          <p:cNvPr id="91" name="Google Shape;91;p18"/>
          <p:cNvSpPr txBox="1"/>
          <p:nvPr>
            <p:ph idx="1" type="body"/>
          </p:nvPr>
        </p:nvSpPr>
        <p:spPr>
          <a:xfrm>
            <a:off x="484775" y="1333175"/>
            <a:ext cx="4444200" cy="3217500"/>
          </a:xfrm>
          <a:prstGeom prst="rect">
            <a:avLst/>
          </a:prstGeom>
        </p:spPr>
        <p:txBody>
          <a:bodyPr anchorCtr="0" anchor="t" bIns="91425" lIns="91425" spcFirstLastPara="1" rIns="91425" wrap="square" tIns="91425">
            <a:normAutofit fontScale="85000" lnSpcReduction="20000"/>
          </a:bodyPr>
          <a:lstStyle/>
          <a:p>
            <a:pPr indent="-353180" lvl="0" marL="457200" rtl="0" algn="l">
              <a:spcBef>
                <a:spcPts val="0"/>
              </a:spcBef>
              <a:spcAft>
                <a:spcPts val="0"/>
              </a:spcAft>
              <a:buClr>
                <a:schemeClr val="dk1"/>
              </a:buClr>
              <a:buSzPct val="100000"/>
              <a:buChar char="●"/>
            </a:pPr>
            <a:r>
              <a:rPr lang="en" sz="2308">
                <a:solidFill>
                  <a:schemeClr val="dk1"/>
                </a:solidFill>
              </a:rPr>
              <a:t>Our constitutional republic allows for citizens to select their leaders so that their views are reflected in government policies</a:t>
            </a:r>
            <a:endParaRPr sz="2308">
              <a:solidFill>
                <a:schemeClr val="dk1"/>
              </a:solidFill>
            </a:endParaRPr>
          </a:p>
          <a:p>
            <a:pPr indent="-353180" lvl="0" marL="457200" rtl="0" algn="l">
              <a:spcBef>
                <a:spcPts val="0"/>
              </a:spcBef>
              <a:spcAft>
                <a:spcPts val="0"/>
              </a:spcAft>
              <a:buClr>
                <a:schemeClr val="dk1"/>
              </a:buClr>
              <a:buSzPct val="100000"/>
              <a:buChar char="●"/>
            </a:pPr>
            <a:r>
              <a:rPr lang="en" sz="2308">
                <a:solidFill>
                  <a:schemeClr val="dk1"/>
                </a:solidFill>
              </a:rPr>
              <a:t>At the national level, voters elect officials such as president, representatives, and senators</a:t>
            </a:r>
            <a:endParaRPr sz="2308">
              <a:solidFill>
                <a:schemeClr val="dk1"/>
              </a:solidFill>
            </a:endParaRPr>
          </a:p>
          <a:p>
            <a:pPr indent="-353180" lvl="0" marL="457200" rtl="0" algn="l">
              <a:spcBef>
                <a:spcPts val="0"/>
              </a:spcBef>
              <a:spcAft>
                <a:spcPts val="0"/>
              </a:spcAft>
              <a:buClr>
                <a:schemeClr val="dk1"/>
              </a:buClr>
              <a:buSzPct val="100000"/>
              <a:buChar char="●"/>
            </a:pPr>
            <a:r>
              <a:rPr lang="en" sz="2308">
                <a:solidFill>
                  <a:schemeClr val="dk1"/>
                </a:solidFill>
              </a:rPr>
              <a:t>At the state level, voters elect a governor, state legislators, and many others</a:t>
            </a:r>
            <a:endParaRPr sz="2308">
              <a:solidFill>
                <a:schemeClr val="dk1"/>
              </a:solidFill>
            </a:endParaRPr>
          </a:p>
        </p:txBody>
      </p:sp>
      <p:pic>
        <p:nvPicPr>
          <p:cNvPr id="92" name="Google Shape;92;p18"/>
          <p:cNvPicPr preferRelativeResize="0"/>
          <p:nvPr/>
        </p:nvPicPr>
        <p:blipFill rotWithShape="1">
          <a:blip r:embed="rId3">
            <a:alphaModFix/>
          </a:blip>
          <a:srcRect b="0" l="-3269" r="3269" t="0"/>
          <a:stretch/>
        </p:blipFill>
        <p:spPr>
          <a:xfrm>
            <a:off x="5275700" y="1283350"/>
            <a:ext cx="3386401" cy="3386401"/>
          </a:xfrm>
          <a:prstGeom prst="rect">
            <a:avLst/>
          </a:prstGeom>
          <a:noFill/>
          <a:ln>
            <a:noFill/>
          </a:ln>
        </p:spPr>
      </p:pic>
      <p:pic>
        <p:nvPicPr>
          <p:cNvPr id="93" name="Google Shape;93;p18"/>
          <p:cNvPicPr preferRelativeResize="0"/>
          <p:nvPr/>
        </p:nvPicPr>
        <p:blipFill>
          <a:blip r:embed="rId4">
            <a:alphaModFix/>
          </a:blip>
          <a:stretch>
            <a:fillRect/>
          </a:stretch>
        </p:blipFill>
        <p:spPr>
          <a:xfrm>
            <a:off x="8185800" y="4760825"/>
            <a:ext cx="916950" cy="358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1357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Step 1: Registering</a:t>
            </a:r>
            <a:endParaRPr/>
          </a:p>
        </p:txBody>
      </p:sp>
      <p:sp>
        <p:nvSpPr>
          <p:cNvPr id="99" name="Google Shape;99;p19"/>
          <p:cNvSpPr txBox="1"/>
          <p:nvPr>
            <p:ph idx="1" type="body"/>
          </p:nvPr>
        </p:nvSpPr>
        <p:spPr>
          <a:xfrm>
            <a:off x="4686625" y="820475"/>
            <a:ext cx="3798900" cy="3360900"/>
          </a:xfrm>
          <a:prstGeom prst="rect">
            <a:avLst/>
          </a:prstGeom>
        </p:spPr>
        <p:txBody>
          <a:bodyPr anchorCtr="0" anchor="t" bIns="91425" lIns="91425" spcFirstLastPara="1" rIns="91425" wrap="square" tIns="91425">
            <a:normAutofit fontScale="85000"/>
          </a:bodyPr>
          <a:lstStyle/>
          <a:p>
            <a:pPr indent="-347345" lvl="0" marL="457200" rtl="0" algn="l">
              <a:spcBef>
                <a:spcPts val="0"/>
              </a:spcBef>
              <a:spcAft>
                <a:spcPts val="0"/>
              </a:spcAft>
              <a:buClr>
                <a:schemeClr val="dk1"/>
              </a:buClr>
              <a:buSzPct val="100000"/>
              <a:buChar char="●"/>
            </a:pPr>
            <a:r>
              <a:rPr lang="en" sz="2200">
                <a:solidFill>
                  <a:schemeClr val="dk1"/>
                </a:solidFill>
              </a:rPr>
              <a:t>Candidates must meet legal qualifications to run for office (citizenship, age, residency)</a:t>
            </a:r>
            <a:endParaRPr sz="2200">
              <a:solidFill>
                <a:schemeClr val="dk1"/>
              </a:solidFill>
            </a:endParaRPr>
          </a:p>
          <a:p>
            <a:pPr indent="-347345" lvl="0" marL="457200" rtl="0" algn="l">
              <a:spcBef>
                <a:spcPts val="0"/>
              </a:spcBef>
              <a:spcAft>
                <a:spcPts val="0"/>
              </a:spcAft>
              <a:buClr>
                <a:schemeClr val="dk1"/>
              </a:buClr>
              <a:buSzPct val="100000"/>
              <a:buChar char="●"/>
            </a:pPr>
            <a:r>
              <a:rPr lang="en" sz="2200">
                <a:solidFill>
                  <a:schemeClr val="dk1"/>
                </a:solidFill>
              </a:rPr>
              <a:t>Need to file the proper forms and pay fees</a:t>
            </a:r>
            <a:endParaRPr sz="2200">
              <a:solidFill>
                <a:schemeClr val="dk1"/>
              </a:solidFill>
            </a:endParaRPr>
          </a:p>
          <a:p>
            <a:pPr indent="-347345" lvl="0" marL="457200" rtl="0" algn="l">
              <a:spcBef>
                <a:spcPts val="0"/>
              </a:spcBef>
              <a:spcAft>
                <a:spcPts val="0"/>
              </a:spcAft>
              <a:buClr>
                <a:schemeClr val="dk1"/>
              </a:buClr>
              <a:buSzPct val="100000"/>
              <a:buChar char="●"/>
            </a:pPr>
            <a:r>
              <a:rPr lang="en" sz="2200">
                <a:solidFill>
                  <a:schemeClr val="dk1"/>
                </a:solidFill>
              </a:rPr>
              <a:t>An option to collect signatures may be used instead of paying some fees</a:t>
            </a:r>
            <a:endParaRPr sz="2200">
              <a:solidFill>
                <a:schemeClr val="dk1"/>
              </a:solidFill>
            </a:endParaRPr>
          </a:p>
          <a:p>
            <a:pPr indent="-347345" lvl="0" marL="457200" rtl="0" algn="l">
              <a:spcBef>
                <a:spcPts val="0"/>
              </a:spcBef>
              <a:spcAft>
                <a:spcPts val="0"/>
              </a:spcAft>
              <a:buClr>
                <a:schemeClr val="dk1"/>
              </a:buClr>
              <a:buSzPct val="100000"/>
              <a:buChar char="●"/>
            </a:pPr>
            <a:r>
              <a:rPr lang="en" sz="2200">
                <a:solidFill>
                  <a:schemeClr val="dk1"/>
                </a:solidFill>
              </a:rPr>
              <a:t>Meet registration deadlines</a:t>
            </a:r>
            <a:endParaRPr sz="2200">
              <a:solidFill>
                <a:schemeClr val="dk1"/>
              </a:solidFill>
            </a:endParaRPr>
          </a:p>
        </p:txBody>
      </p:sp>
      <p:pic>
        <p:nvPicPr>
          <p:cNvPr id="100" name="Google Shape;100;p19"/>
          <p:cNvPicPr preferRelativeResize="0"/>
          <p:nvPr/>
        </p:nvPicPr>
        <p:blipFill>
          <a:blip r:embed="rId3">
            <a:alphaModFix/>
          </a:blip>
          <a:stretch>
            <a:fillRect/>
          </a:stretch>
        </p:blipFill>
        <p:spPr>
          <a:xfrm>
            <a:off x="167775" y="1576675"/>
            <a:ext cx="3651653" cy="2434435"/>
          </a:xfrm>
          <a:prstGeom prst="rect">
            <a:avLst/>
          </a:prstGeom>
          <a:noFill/>
          <a:ln>
            <a:noFill/>
          </a:ln>
        </p:spPr>
      </p:pic>
      <p:pic>
        <p:nvPicPr>
          <p:cNvPr id="101" name="Google Shape;101;p19"/>
          <p:cNvPicPr preferRelativeResize="0"/>
          <p:nvPr/>
        </p:nvPicPr>
        <p:blipFill>
          <a:blip r:embed="rId4">
            <a:alphaModFix/>
          </a:blip>
          <a:stretch>
            <a:fillRect/>
          </a:stretch>
        </p:blipFill>
        <p:spPr>
          <a:xfrm>
            <a:off x="8185800" y="4717075"/>
            <a:ext cx="916950" cy="358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0"/>
          <p:cNvSpPr txBox="1"/>
          <p:nvPr>
            <p:ph idx="1" type="body"/>
          </p:nvPr>
        </p:nvSpPr>
        <p:spPr>
          <a:xfrm>
            <a:off x="311700" y="1131700"/>
            <a:ext cx="4741800" cy="3645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1100">
                <a:solidFill>
                  <a:schemeClr val="dk1"/>
                </a:solidFill>
                <a:highlight>
                  <a:srgbClr val="FFFFFF"/>
                </a:highlight>
              </a:rPr>
              <a:t>(1) The provisions of any special act to the contrary notwithstanding, each person seeking to qualify for nomination or election to a federal, state, or multicounty district office, other than election to a judicial office as defined in chapter 105 or the office of school board member, shall file his or her qualification papers with, and pay the qualifying fee, which shall consist of the filing fee and election assessment, and party assessment, if any has been levied, to, the Department of State, or qualify by the petition process pursuant to s. </a:t>
            </a:r>
            <a:r>
              <a:rPr lang="en" sz="1100" u="sng">
                <a:solidFill>
                  <a:schemeClr val="dk1"/>
                </a:solidFill>
                <a:highlight>
                  <a:srgbClr val="FFFFFF"/>
                </a:highlight>
                <a:hlinkClick r:id="rId3">
                  <a:extLst>
                    <a:ext uri="{A12FA001-AC4F-418D-AE19-62706E023703}">
                      <ahyp:hlinkClr val="tx"/>
                    </a:ext>
                  </a:extLst>
                </a:hlinkClick>
              </a:rPr>
              <a:t>99.095</a:t>
            </a:r>
            <a:r>
              <a:rPr lang="en" sz="1100">
                <a:solidFill>
                  <a:schemeClr val="dk1"/>
                </a:solidFill>
                <a:highlight>
                  <a:srgbClr val="FFFFFF"/>
                </a:highlight>
              </a:rPr>
              <a:t> with the Department of State, at any time after noon of the 1st day for qualifying, which shall be as follows: the 120th day prior to the primary election, but not later than noon of the 116th day prior to the date of the primary election, for persons seeking to qualify for nomination or election to federal office or to the office of the state attorney or the public defender; and noon of the 71st day prior to the primary election, but not later than noon of the 67th day prior to the date of the primary election, for persons seeking to qualify for nomination or election to a state or multicounty district office, other than the office of the state attorney or the public defender.</a:t>
            </a:r>
            <a:endParaRPr sz="1900">
              <a:solidFill>
                <a:schemeClr val="dk1"/>
              </a:solidFill>
            </a:endParaRPr>
          </a:p>
        </p:txBody>
      </p:sp>
      <p:sp>
        <p:nvSpPr>
          <p:cNvPr id="107" name="Google Shape;107;p20"/>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FL State Statute on Candidate Qualifications   </a:t>
            </a:r>
            <a:endParaRPr/>
          </a:p>
        </p:txBody>
      </p:sp>
      <p:pic>
        <p:nvPicPr>
          <p:cNvPr id="108" name="Google Shape;108;p20"/>
          <p:cNvPicPr preferRelativeResize="0"/>
          <p:nvPr/>
        </p:nvPicPr>
        <p:blipFill>
          <a:blip r:embed="rId4">
            <a:alphaModFix/>
          </a:blip>
          <a:stretch>
            <a:fillRect/>
          </a:stretch>
        </p:blipFill>
        <p:spPr>
          <a:xfrm>
            <a:off x="5884325" y="1737575"/>
            <a:ext cx="2269850" cy="2269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000">
                <a:solidFill>
                  <a:srgbClr val="000080"/>
                </a:solidFill>
                <a:highlight>
                  <a:srgbClr val="FFFFFF"/>
                </a:highlight>
                <a:latin typeface="Trebuchet MS"/>
                <a:ea typeface="Trebuchet MS"/>
                <a:cs typeface="Trebuchet MS"/>
                <a:sym typeface="Trebuchet MS"/>
              </a:rPr>
              <a:t>Florida State Statute 99.095 Petition process in lieu of a qualifying fee and party assessment.</a:t>
            </a:r>
            <a:r>
              <a:rPr lang="en" sz="1000">
                <a:solidFill>
                  <a:srgbClr val="000080"/>
                </a:solidFill>
                <a:highlight>
                  <a:srgbClr val="FFFFFF"/>
                </a:highlight>
                <a:latin typeface="Trebuchet MS"/>
                <a:ea typeface="Trebuchet MS"/>
                <a:cs typeface="Trebuchet MS"/>
                <a:sym typeface="Trebuchet MS"/>
              </a:rPr>
              <a:t>—</a:t>
            </a:r>
            <a:endParaRPr/>
          </a:p>
        </p:txBody>
      </p:sp>
      <p:sp>
        <p:nvSpPr>
          <p:cNvPr id="114" name="Google Shape;114;p21"/>
          <p:cNvSpPr txBox="1"/>
          <p:nvPr>
            <p:ph idx="1" type="body"/>
          </p:nvPr>
        </p:nvSpPr>
        <p:spPr>
          <a:xfrm>
            <a:off x="4036075" y="1671650"/>
            <a:ext cx="4741800" cy="2634300"/>
          </a:xfrm>
          <a:prstGeom prst="rect">
            <a:avLst/>
          </a:prstGeom>
        </p:spPr>
        <p:txBody>
          <a:bodyPr anchorCtr="0" anchor="t" bIns="91425" lIns="91425" spcFirstLastPara="1" rIns="91425" wrap="square" tIns="91425">
            <a:noAutofit/>
          </a:bodyPr>
          <a:lstStyle/>
          <a:p>
            <a:pPr indent="127000" lvl="0" marL="0" rtl="0" algn="l">
              <a:lnSpc>
                <a:spcPct val="150000"/>
              </a:lnSpc>
              <a:spcBef>
                <a:spcPts val="0"/>
              </a:spcBef>
              <a:spcAft>
                <a:spcPts val="0"/>
              </a:spcAft>
              <a:buClr>
                <a:schemeClr val="dk1"/>
              </a:buClr>
              <a:buSzPts val="1100"/>
              <a:buFont typeface="Arial"/>
              <a:buNone/>
            </a:pPr>
            <a:r>
              <a:rPr lang="en" sz="1000">
                <a:solidFill>
                  <a:schemeClr val="dk1"/>
                </a:solidFill>
                <a:highlight>
                  <a:srgbClr val="FFFFFF"/>
                </a:highlight>
              </a:rPr>
              <a:t>(1) A person who seeks to qualify as a candidate for any office and who meets the petition requirements of this section is not required to pay the qualifying fee or party assessment required by this chapter.</a:t>
            </a:r>
            <a:endParaRPr sz="1000">
              <a:solidFill>
                <a:schemeClr val="dk1"/>
              </a:solidFill>
              <a:highlight>
                <a:srgbClr val="FFFFFF"/>
              </a:highlight>
            </a:endParaRPr>
          </a:p>
          <a:p>
            <a:pPr indent="127000" lvl="0" marL="0" rtl="0" algn="l">
              <a:lnSpc>
                <a:spcPct val="150000"/>
              </a:lnSpc>
              <a:spcBef>
                <a:spcPts val="0"/>
              </a:spcBef>
              <a:spcAft>
                <a:spcPts val="0"/>
              </a:spcAft>
              <a:buClr>
                <a:schemeClr val="dk1"/>
              </a:buClr>
              <a:buSzPts val="1100"/>
              <a:buFont typeface="Arial"/>
              <a:buNone/>
            </a:pPr>
            <a:r>
              <a:rPr lang="en" sz="1000">
                <a:solidFill>
                  <a:schemeClr val="dk1"/>
                </a:solidFill>
                <a:highlight>
                  <a:srgbClr val="FFFFFF"/>
                </a:highlight>
              </a:rPr>
              <a:t>(2)(a) Except as provided in paragraph (b), a candidate must obtain the number of signatures of voters in the geographical area represented by the office sought equal to at least 1 percent of the total number of registered voters of that geographical area, as shown by the compilation by the department for the immediately preceding general election. Signatures may not be obtained until the candidate has filed the appointment of campaign treasurer and designation of campaign depository pursuant to s. </a:t>
            </a:r>
            <a:r>
              <a:rPr lang="en" sz="1000" u="sng">
                <a:solidFill>
                  <a:schemeClr val="dk1"/>
                </a:solidFill>
                <a:highlight>
                  <a:srgbClr val="FFFFFF"/>
                </a:highlight>
                <a:hlinkClick r:id="rId3">
                  <a:extLst>
                    <a:ext uri="{A12FA001-AC4F-418D-AE19-62706E023703}">
                      <ahyp:hlinkClr val="tx"/>
                    </a:ext>
                  </a:extLst>
                </a:hlinkClick>
              </a:rPr>
              <a:t>106.021</a:t>
            </a:r>
            <a:r>
              <a:rPr lang="en" sz="1000">
                <a:solidFill>
                  <a:schemeClr val="dk1"/>
                </a:solidFill>
                <a:highlight>
                  <a:srgbClr val="FFFFFF"/>
                </a:highlight>
              </a:rPr>
              <a:t> and are valid only for the qualifying period immediately following such filings.</a:t>
            </a:r>
            <a:endParaRPr sz="1000">
              <a:solidFill>
                <a:schemeClr val="dk1"/>
              </a:solidFill>
              <a:highlight>
                <a:srgbClr val="FFFFFF"/>
              </a:highlight>
            </a:endParaRPr>
          </a:p>
          <a:p>
            <a:pPr indent="0" lvl="0" marL="0" rtl="0" algn="l">
              <a:spcBef>
                <a:spcPts val="0"/>
              </a:spcBef>
              <a:spcAft>
                <a:spcPts val="1200"/>
              </a:spcAft>
              <a:buNone/>
            </a:pPr>
            <a:r>
              <a:t/>
            </a:r>
            <a:endParaRPr sz="1100">
              <a:highlight>
                <a:srgbClr val="FFFFFF"/>
              </a:highlight>
            </a:endParaRPr>
          </a:p>
        </p:txBody>
      </p:sp>
      <p:sp>
        <p:nvSpPr>
          <p:cNvPr id="115" name="Google Shape;115;p21"/>
          <p:cNvSpPr txBox="1"/>
          <p:nvPr>
            <p:ph type="title"/>
          </p:nvPr>
        </p:nvSpPr>
        <p:spPr>
          <a:xfrm>
            <a:off x="311700" y="445025"/>
            <a:ext cx="8520600" cy="572700"/>
          </a:xfrm>
          <a:prstGeom prst="rect">
            <a:avLst/>
          </a:prstGeom>
          <a:solidFill>
            <a:srgbClr val="C9DAF8"/>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FL State Statute on Petition Process  </a:t>
            </a:r>
            <a:endParaRPr/>
          </a:p>
        </p:txBody>
      </p:sp>
      <p:pic>
        <p:nvPicPr>
          <p:cNvPr id="116" name="Google Shape;116;p21"/>
          <p:cNvPicPr preferRelativeResize="0"/>
          <p:nvPr/>
        </p:nvPicPr>
        <p:blipFill>
          <a:blip r:embed="rId4">
            <a:alphaModFix/>
          </a:blip>
          <a:stretch>
            <a:fillRect/>
          </a:stretch>
        </p:blipFill>
        <p:spPr>
          <a:xfrm>
            <a:off x="173150" y="2049300"/>
            <a:ext cx="3731274" cy="195891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0" name="Shape 120"/>
        <p:cNvGrpSpPr/>
        <p:nvPr/>
      </p:nvGrpSpPr>
      <p:grpSpPr>
        <a:xfrm>
          <a:off x="0" y="0"/>
          <a:ext cx="0" cy="0"/>
          <a:chOff x="0" y="0"/>
          <a:chExt cx="0" cy="0"/>
        </a:xfrm>
      </p:grpSpPr>
      <p:graphicFrame>
        <p:nvGraphicFramePr>
          <p:cNvPr id="121" name="Google Shape;121;p22"/>
          <p:cNvGraphicFramePr/>
          <p:nvPr/>
        </p:nvGraphicFramePr>
        <p:xfrm>
          <a:off x="324381" y="1838857"/>
          <a:ext cx="3000000" cy="3000000"/>
        </p:xfrm>
        <a:graphic>
          <a:graphicData uri="http://schemas.openxmlformats.org/drawingml/2006/table">
            <a:tbl>
              <a:tblPr>
                <a:noFill/>
                <a:tableStyleId>{6B4C0D67-9713-4454-A06B-E54974BA55AA}</a:tableStyleId>
              </a:tblPr>
              <a:tblGrid>
                <a:gridCol w="3589675"/>
              </a:tblGrid>
              <a:tr h="1021575">
                <a:tc>
                  <a:txBody>
                    <a:bodyPr/>
                    <a:lstStyle/>
                    <a:p>
                      <a:pPr indent="0" lvl="0" marL="0" marR="0" rtl="0" algn="ctr">
                        <a:spcBef>
                          <a:spcPts val="0"/>
                        </a:spcBef>
                        <a:spcAft>
                          <a:spcPts val="0"/>
                        </a:spcAft>
                        <a:buNone/>
                      </a:pPr>
                      <a:r>
                        <a:rPr b="1" lang="en" sz="1300" u="none" cap="none" strike="noStrike">
                          <a:highlight>
                            <a:srgbClr val="FFBA6D"/>
                          </a:highlight>
                        </a:rPr>
                        <a:t>Closed Primary: </a:t>
                      </a:r>
                      <a:endParaRPr b="1" sz="1300" u="none" cap="none" strike="noStrike">
                        <a:highlight>
                          <a:srgbClr val="FFBA6D"/>
                        </a:highlight>
                      </a:endParaRPr>
                    </a:p>
                    <a:p>
                      <a:pPr indent="0" lvl="0" marL="0" marR="0" rtl="0" algn="ctr">
                        <a:spcBef>
                          <a:spcPts val="0"/>
                        </a:spcBef>
                        <a:spcAft>
                          <a:spcPts val="0"/>
                        </a:spcAft>
                        <a:buNone/>
                      </a:pPr>
                      <a:r>
                        <a:rPr lang="en" sz="1300" u="none" cap="none" strike="noStrike">
                          <a:latin typeface="Arial"/>
                          <a:ea typeface="Arial"/>
                          <a:cs typeface="Arial"/>
                          <a:sym typeface="Arial"/>
                        </a:rPr>
                        <a:t>Individuals registered to vote, and registered with a political party, may select the candidate who will represent that party in the upcoming election</a:t>
                      </a:r>
                      <a:endParaRPr sz="1000"/>
                    </a:p>
                  </a:txBody>
                  <a:tcPr marT="0" marB="0" marR="47000" marL="470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927100">
                <a:tc>
                  <a:txBody>
                    <a:bodyPr/>
                    <a:lstStyle/>
                    <a:p>
                      <a:pPr indent="0" lvl="0" marL="0" marR="0" rtl="0" algn="ctr">
                        <a:spcBef>
                          <a:spcPts val="0"/>
                        </a:spcBef>
                        <a:spcAft>
                          <a:spcPts val="0"/>
                        </a:spcAft>
                        <a:buNone/>
                      </a:pPr>
                      <a:r>
                        <a:rPr b="1" lang="en" sz="1300" u="none" cap="none" strike="noStrike">
                          <a:highlight>
                            <a:srgbClr val="90A45A"/>
                          </a:highlight>
                        </a:rPr>
                        <a:t>Semi-Closed: </a:t>
                      </a:r>
                      <a:endParaRPr b="1" sz="1300" u="none" cap="none" strike="noStrike">
                        <a:highlight>
                          <a:srgbClr val="90A45A"/>
                        </a:highlight>
                      </a:endParaRPr>
                    </a:p>
                    <a:p>
                      <a:pPr indent="0" lvl="0" marL="0" marR="0" rtl="0" algn="ctr">
                        <a:spcBef>
                          <a:spcPts val="0"/>
                        </a:spcBef>
                        <a:spcAft>
                          <a:spcPts val="0"/>
                        </a:spcAft>
                        <a:buNone/>
                      </a:pPr>
                      <a:r>
                        <a:rPr lang="en" sz="1300" u="none" cap="none" strike="noStrike">
                          <a:latin typeface="Arial"/>
                          <a:ea typeface="Arial"/>
                          <a:cs typeface="Arial"/>
                          <a:sym typeface="Arial"/>
                        </a:rPr>
                        <a:t>Individuals registered to vote, and registered as independents, may select the candidate who will represent one party in the upcoming election. </a:t>
                      </a:r>
                      <a:endParaRPr sz="1000"/>
                    </a:p>
                  </a:txBody>
                  <a:tcPr marT="0" marB="0" marR="47000" marL="470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927100">
                <a:tc>
                  <a:txBody>
                    <a:bodyPr/>
                    <a:lstStyle/>
                    <a:p>
                      <a:pPr indent="0" lvl="0" marL="0" marR="0" rtl="0" algn="ctr">
                        <a:spcBef>
                          <a:spcPts val="0"/>
                        </a:spcBef>
                        <a:spcAft>
                          <a:spcPts val="0"/>
                        </a:spcAft>
                        <a:buNone/>
                      </a:pPr>
                      <a:r>
                        <a:rPr b="1" lang="en" sz="1300" u="none" cap="none" strike="noStrike">
                          <a:solidFill>
                            <a:schemeClr val="dk1"/>
                          </a:solidFill>
                          <a:highlight>
                            <a:srgbClr val="387F65"/>
                          </a:highlight>
                        </a:rPr>
                        <a:t>Open Primary:</a:t>
                      </a:r>
                      <a:r>
                        <a:rPr lang="en" sz="1300" u="none" cap="none" strike="noStrike">
                          <a:solidFill>
                            <a:schemeClr val="dk1"/>
                          </a:solidFill>
                          <a:highlight>
                            <a:srgbClr val="387F65"/>
                          </a:highlight>
                          <a:latin typeface="Arial"/>
                          <a:ea typeface="Arial"/>
                          <a:cs typeface="Arial"/>
                          <a:sym typeface="Arial"/>
                        </a:rPr>
                        <a:t> </a:t>
                      </a:r>
                      <a:endParaRPr sz="1300" u="none" cap="none" strike="noStrike">
                        <a:solidFill>
                          <a:schemeClr val="dk1"/>
                        </a:solidFill>
                        <a:highlight>
                          <a:srgbClr val="387F65"/>
                        </a:highlight>
                        <a:latin typeface="Arial"/>
                        <a:ea typeface="Arial"/>
                        <a:cs typeface="Arial"/>
                        <a:sym typeface="Arial"/>
                      </a:endParaRPr>
                    </a:p>
                    <a:p>
                      <a:pPr indent="0" lvl="0" marL="0" marR="0" rtl="0" algn="ctr">
                        <a:spcBef>
                          <a:spcPts val="0"/>
                        </a:spcBef>
                        <a:spcAft>
                          <a:spcPts val="0"/>
                        </a:spcAft>
                        <a:buNone/>
                      </a:pPr>
                      <a:r>
                        <a:rPr lang="en" sz="1300" u="none" cap="none" strike="noStrike">
                          <a:latin typeface="Arial"/>
                          <a:ea typeface="Arial"/>
                          <a:cs typeface="Arial"/>
                          <a:sym typeface="Arial"/>
                        </a:rPr>
                        <a:t>Individuals registered to vote may select a candidate from one political party who will represent that party in the upcoming election.</a:t>
                      </a:r>
                      <a:endParaRPr sz="1000"/>
                    </a:p>
                  </a:txBody>
                  <a:tcPr marT="0" marB="0" marR="47000" marL="470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22" name="Google Shape;122;p22"/>
          <p:cNvSpPr txBox="1"/>
          <p:nvPr>
            <p:ph type="title"/>
          </p:nvPr>
        </p:nvSpPr>
        <p:spPr>
          <a:xfrm>
            <a:off x="258650" y="204400"/>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Step 2: Primary Elections</a:t>
            </a:r>
            <a:endParaRPr/>
          </a:p>
        </p:txBody>
      </p:sp>
      <p:pic>
        <p:nvPicPr>
          <p:cNvPr id="123" name="Google Shape;123;p22"/>
          <p:cNvPicPr preferRelativeResize="0"/>
          <p:nvPr/>
        </p:nvPicPr>
        <p:blipFill>
          <a:blip r:embed="rId3">
            <a:alphaModFix/>
          </a:blip>
          <a:stretch>
            <a:fillRect/>
          </a:stretch>
        </p:blipFill>
        <p:spPr>
          <a:xfrm>
            <a:off x="8185800" y="4717075"/>
            <a:ext cx="916950" cy="358250"/>
          </a:xfrm>
          <a:prstGeom prst="rect">
            <a:avLst/>
          </a:prstGeom>
          <a:noFill/>
          <a:ln>
            <a:noFill/>
          </a:ln>
        </p:spPr>
      </p:pic>
      <p:sp>
        <p:nvSpPr>
          <p:cNvPr id="124" name="Google Shape;124;p22"/>
          <p:cNvSpPr txBox="1"/>
          <p:nvPr/>
        </p:nvSpPr>
        <p:spPr>
          <a:xfrm>
            <a:off x="387675" y="768750"/>
            <a:ext cx="8439900" cy="78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t>A </a:t>
            </a:r>
            <a:r>
              <a:rPr b="1" lang="en" sz="1800"/>
              <a:t>primary</a:t>
            </a:r>
            <a:r>
              <a:rPr lang="en" sz="1800"/>
              <a:t> is the </a:t>
            </a:r>
            <a:r>
              <a:rPr lang="en" sz="1800"/>
              <a:t>nominating election held to choose party candidates who will run in the general election</a:t>
            </a:r>
            <a:endParaRPr sz="2000"/>
          </a:p>
        </p:txBody>
      </p:sp>
      <p:pic>
        <p:nvPicPr>
          <p:cNvPr id="125" name="Google Shape;125;p22"/>
          <p:cNvPicPr preferRelativeResize="0"/>
          <p:nvPr/>
        </p:nvPicPr>
        <p:blipFill>
          <a:blip r:embed="rId4">
            <a:alphaModFix/>
          </a:blip>
          <a:stretch>
            <a:fillRect/>
          </a:stretch>
        </p:blipFill>
        <p:spPr>
          <a:xfrm>
            <a:off x="4658900" y="1557450"/>
            <a:ext cx="3322875" cy="3501799"/>
          </a:xfrm>
          <a:prstGeom prst="rect">
            <a:avLst/>
          </a:prstGeom>
          <a:noFill/>
          <a:ln>
            <a:noFill/>
          </a:ln>
        </p:spPr>
      </p:pic>
      <p:sp>
        <p:nvSpPr>
          <p:cNvPr id="126" name="Google Shape;126;p22"/>
          <p:cNvSpPr txBox="1"/>
          <p:nvPr/>
        </p:nvSpPr>
        <p:spPr>
          <a:xfrm>
            <a:off x="614700" y="1491225"/>
            <a:ext cx="3002100" cy="17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Types of Primaries</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