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slide" Target="slides/slide17.xml"/><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1e3ce8616f0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1e3ce8616f0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1e3ce8616f0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1e3ce8616f0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1e7df2fca36_1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1e7df2fca36_1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i="1" lang="en" sz="1200">
                <a:solidFill>
                  <a:schemeClr val="dk1"/>
                </a:solidFill>
                <a:latin typeface="Times New Roman"/>
                <a:ea typeface="Times New Roman"/>
                <a:cs typeface="Times New Roman"/>
                <a:sym typeface="Times New Roman"/>
              </a:rPr>
              <a:t>Teacher Note: </a:t>
            </a:r>
            <a:r>
              <a:rPr lang="en" sz="1200">
                <a:solidFill>
                  <a:schemeClr val="dk1"/>
                </a:solidFill>
                <a:latin typeface="Times New Roman"/>
                <a:ea typeface="Times New Roman"/>
                <a:cs typeface="Times New Roman"/>
                <a:sym typeface="Times New Roman"/>
              </a:rPr>
              <a:t>This would be a good time to come back to the literacy test given at the start of the class. If you decided on a percentage that was needed to pass the test (for instance, 100%), ask how many students achieved a passing score. You may want to allow students to make comments or ask questions about literacy tests at this point.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1e3ce8616f0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1e3ce8616f0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1e3ce8616f0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1e3ce8616f0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1e7df2fca36_1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1e7df2fca36_1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1e3ce8616f0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1e3ce8616f0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1e7d802bab3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1e7d802bab3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1e7df2fca36_1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1e7df2fca36_1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1e7df2fca36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1e7df2fca36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1e7df2fca36_1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 name="Google Shape;72;g1e7df2fca36_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1e7df2fca36_1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1e7df2fca36_1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1e7df2fca36_1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1e7df2fca36_1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1e7df2fca36_1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1e7df2fca36_1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1e3ce8616f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1e3ce8616f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1e3ce8616f0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1e3ce8616f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xml"/><Relationship Id="rId3"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1.png"/></Relationships>
</file>

<file path=ppt/slides/_rels/slide17.xml.rels><?xml version="1.0" encoding="UTF-8" standalone="yes"?><Relationships xmlns="http://schemas.openxmlformats.org/package/2006/relationships"><Relationship Id="rId11" Type="http://schemas.openxmlformats.org/officeDocument/2006/relationships/hyperlink" Target="https://www.nps.gov/articles/images/voter-registration.jpg?maxwidth=650&amp;autorotate=false" TargetMode="External"/><Relationship Id="rId10" Type="http://schemas.openxmlformats.org/officeDocument/2006/relationships/hyperlink" Target="https://encrypted-tbn0.gstatic.com/images?q=tbn:ANd9GcRuLA0V96LyhtPR3tRgEU4wxZPQgjcnu7qVi_LdCIrDZpzMpf2BzJBtTd41aGJGKkFxXb8&amp;usqp=CAU" TargetMode="External"/><Relationship Id="rId13" Type="http://schemas.openxmlformats.org/officeDocument/2006/relationships/hyperlink" Target="https://www.nationalarchives.gov.uk/wp-content/uploads/2017/03/COPY1-494-Suffragettes-Annie-Kenny-Christabel-Pankhurst-1906-resized-467x720.jpg" TargetMode="External"/><Relationship Id="rId12" Type="http://schemas.openxmlformats.org/officeDocument/2006/relationships/hyperlink" Target="https://media.sciencephoto.com/c0/52/72/33/c0527233-800px-wm.jpg" TargetMode="External"/><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hyperlink" Target="https://www.archives.gov/files/founding-docs/downloads/Constitution_Pg1of4_AC.jpg" TargetMode="External"/><Relationship Id="rId4" Type="http://schemas.openxmlformats.org/officeDocument/2006/relationships/hyperlink" Target="https://www.azmirror.com/wp-content/uploads/2021/04/voter-suppression-maze-getty.jpg" TargetMode="External"/><Relationship Id="rId9" Type="http://schemas.openxmlformats.org/officeDocument/2006/relationships/hyperlink" Target="https://www.ucf.edu/wp-content/blogs.dir/4/files/2020/09/ocoee-july-perry-photo-560px.jpg" TargetMode="External"/><Relationship Id="rId15" Type="http://schemas.openxmlformats.org/officeDocument/2006/relationships/hyperlink" Target="https://admissions.usf.edu/hubfs/blogs/Admit-A-Bull/images/blog-post/110419-college-student-voting-how-to-vote-while-youre-in-college/college-student-voting-how-to-vote-while-youre-in-college-inline.jpg" TargetMode="External"/><Relationship Id="rId14" Type="http://schemas.openxmlformats.org/officeDocument/2006/relationships/hyperlink" Target="https://static.dezeen.com/uploads/2016/05/composite-social-graphics-design-presidential-election-poster-competition-get-out-the-vote_dezeen_soc_0.jpg" TargetMode="External"/><Relationship Id="rId16" Type="http://schemas.openxmlformats.org/officeDocument/2006/relationships/image" Target="../media/image1.png"/><Relationship Id="rId5" Type="http://schemas.openxmlformats.org/officeDocument/2006/relationships/hyperlink" Target="https://floridahumanities.org/wp-content/uploads/2020/06/JimCrowMustGo.jpg" TargetMode="External"/><Relationship Id="rId6" Type="http://schemas.openxmlformats.org/officeDocument/2006/relationships/hyperlink" Target="https://reagan.blogs.archives.gov/wp-content/uploads/sites/18/2022/10/BerPEZ4CQAA9_B9.jpg" TargetMode="External"/><Relationship Id="rId7" Type="http://schemas.openxmlformats.org/officeDocument/2006/relationships/hyperlink" Target="https://kinginstitute.stanford.edu/sites/g/files/sbiybj27721/files/styles/responsive_large/public/media/image/fitch_voting_0.jpg?itok=URKgBaAL" TargetMode="External"/><Relationship Id="rId8" Type="http://schemas.openxmlformats.org/officeDocument/2006/relationships/hyperlink" Target="https://www.ccpl.org/sites/default/files/Charleston_News_and_Courier_15_April_1944_page_1_headline.jp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 Id="rId3"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E5CD"/>
        </a:solidFill>
      </p:bgPr>
    </p:bg>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1506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Voter Suppression, Expansion, and Turnout</a:t>
            </a:r>
            <a:endParaRPr/>
          </a:p>
        </p:txBody>
      </p:sp>
      <p:pic>
        <p:nvPicPr>
          <p:cNvPr id="55" name="Google Shape;55;p13"/>
          <p:cNvPicPr preferRelativeResize="0"/>
          <p:nvPr/>
        </p:nvPicPr>
        <p:blipFill>
          <a:blip r:embed="rId3">
            <a:alphaModFix/>
          </a:blip>
          <a:stretch>
            <a:fillRect/>
          </a:stretch>
        </p:blipFill>
        <p:spPr>
          <a:xfrm>
            <a:off x="8345025" y="4804300"/>
            <a:ext cx="757100" cy="2958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22"/>
          <p:cNvSpPr txBox="1"/>
          <p:nvPr>
            <p:ph type="title"/>
          </p:nvPr>
        </p:nvSpPr>
        <p:spPr>
          <a:xfrm>
            <a:off x="311700" y="445025"/>
            <a:ext cx="8520600" cy="572700"/>
          </a:xfrm>
          <a:prstGeom prst="rect">
            <a:avLst/>
          </a:prstGeom>
          <a:solidFill>
            <a:srgbClr val="FFF2CC"/>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Poll Taxes</a:t>
            </a:r>
            <a:endParaRPr/>
          </a:p>
        </p:txBody>
      </p:sp>
      <p:sp>
        <p:nvSpPr>
          <p:cNvPr id="117" name="Google Shape;117;p22"/>
          <p:cNvSpPr txBox="1"/>
          <p:nvPr>
            <p:ph idx="1" type="body"/>
          </p:nvPr>
        </p:nvSpPr>
        <p:spPr>
          <a:xfrm>
            <a:off x="311700" y="1152475"/>
            <a:ext cx="4305600" cy="3416400"/>
          </a:xfrm>
          <a:prstGeom prst="rect">
            <a:avLst/>
          </a:prstGeom>
        </p:spPr>
        <p:txBody>
          <a:bodyPr anchorCtr="0" anchor="t" bIns="91425" lIns="91425" spcFirstLastPara="1" rIns="91425" wrap="square" tIns="91425">
            <a:normAutofit lnSpcReduction="20000"/>
          </a:bodyPr>
          <a:lstStyle/>
          <a:p>
            <a:pPr indent="-342900" lvl="0" marL="457200" rtl="0" algn="l">
              <a:spcBef>
                <a:spcPts val="0"/>
              </a:spcBef>
              <a:spcAft>
                <a:spcPts val="0"/>
              </a:spcAft>
              <a:buClr>
                <a:srgbClr val="000000"/>
              </a:buClr>
              <a:buSzPts val="1800"/>
              <a:buChar char="●"/>
            </a:pPr>
            <a:r>
              <a:rPr lang="en">
                <a:solidFill>
                  <a:srgbClr val="000000"/>
                </a:solidFill>
              </a:rPr>
              <a:t>A required payment in order to vote</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Used in the United States as a form of voter suppression from the late 19th century to the mid-20th century, as many had trouble paying the tax</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The Democratic Party in the South attempted to retain political power by making it difficult for black and poor white citizens to vote</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Poll taxes were abolished by the 24th Amendment</a:t>
            </a:r>
            <a:endParaRPr>
              <a:solidFill>
                <a:srgbClr val="000000"/>
              </a:solidFill>
            </a:endParaRPr>
          </a:p>
        </p:txBody>
      </p:sp>
      <p:pic>
        <p:nvPicPr>
          <p:cNvPr id="118" name="Google Shape;118;p22"/>
          <p:cNvPicPr preferRelativeResize="0"/>
          <p:nvPr/>
        </p:nvPicPr>
        <p:blipFill>
          <a:blip r:embed="rId3">
            <a:alphaModFix/>
          </a:blip>
          <a:stretch>
            <a:fillRect/>
          </a:stretch>
        </p:blipFill>
        <p:spPr>
          <a:xfrm>
            <a:off x="4769700" y="1170125"/>
            <a:ext cx="4221900" cy="35170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23"/>
          <p:cNvSpPr txBox="1"/>
          <p:nvPr>
            <p:ph type="title"/>
          </p:nvPr>
        </p:nvSpPr>
        <p:spPr>
          <a:xfrm>
            <a:off x="311700" y="445025"/>
            <a:ext cx="8520600" cy="572700"/>
          </a:xfrm>
          <a:prstGeom prst="rect">
            <a:avLst/>
          </a:prstGeom>
          <a:solidFill>
            <a:srgbClr val="FFF2CC"/>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Literacy Tests</a:t>
            </a:r>
            <a:endParaRPr/>
          </a:p>
        </p:txBody>
      </p:sp>
      <p:sp>
        <p:nvSpPr>
          <p:cNvPr id="124" name="Google Shape;124;p23"/>
          <p:cNvSpPr txBox="1"/>
          <p:nvPr>
            <p:ph idx="1" type="body"/>
          </p:nvPr>
        </p:nvSpPr>
        <p:spPr>
          <a:xfrm>
            <a:off x="4731225" y="1249400"/>
            <a:ext cx="4260300" cy="3783300"/>
          </a:xfrm>
          <a:prstGeom prst="rect">
            <a:avLst/>
          </a:prstGeom>
        </p:spPr>
        <p:txBody>
          <a:bodyPr anchorCtr="0" anchor="t" bIns="91425" lIns="91425" spcFirstLastPara="1" rIns="91425" wrap="square" tIns="91425">
            <a:normAutofit fontScale="85000" lnSpcReduction="20000"/>
          </a:bodyPr>
          <a:lstStyle/>
          <a:p>
            <a:pPr indent="-325755" lvl="0" marL="457200" rtl="0" algn="l">
              <a:spcBef>
                <a:spcPts val="0"/>
              </a:spcBef>
              <a:spcAft>
                <a:spcPts val="0"/>
              </a:spcAft>
              <a:buClr>
                <a:srgbClr val="000000"/>
              </a:buClr>
              <a:buSzPct val="100000"/>
              <a:buChar char="●"/>
            </a:pPr>
            <a:r>
              <a:rPr lang="en">
                <a:solidFill>
                  <a:srgbClr val="000000"/>
                </a:solidFill>
              </a:rPr>
              <a:t>Requirement to demonstrate knowledge in order to vote; used in the United States from the mid-19th century to the mid-20th century</a:t>
            </a:r>
            <a:endParaRPr>
              <a:solidFill>
                <a:srgbClr val="000000"/>
              </a:solidFill>
            </a:endParaRPr>
          </a:p>
          <a:p>
            <a:pPr indent="-325755" lvl="0" marL="457200" rtl="0" algn="l">
              <a:spcBef>
                <a:spcPts val="0"/>
              </a:spcBef>
              <a:spcAft>
                <a:spcPts val="0"/>
              </a:spcAft>
              <a:buClr>
                <a:srgbClr val="000000"/>
              </a:buClr>
              <a:buSzPct val="100000"/>
              <a:buChar char="●"/>
            </a:pPr>
            <a:r>
              <a:rPr lang="en">
                <a:solidFill>
                  <a:srgbClr val="000000"/>
                </a:solidFill>
              </a:rPr>
              <a:t>States used these tests as a way of disenfranchising those they deemed as undesirable; initially Irish immigrants in the Northeast but more extensively African Americans in the South</a:t>
            </a:r>
            <a:endParaRPr>
              <a:solidFill>
                <a:srgbClr val="000000"/>
              </a:solidFill>
            </a:endParaRPr>
          </a:p>
          <a:p>
            <a:pPr indent="-325755" lvl="0" marL="457200" rtl="0" algn="l">
              <a:spcBef>
                <a:spcPts val="0"/>
              </a:spcBef>
              <a:spcAft>
                <a:spcPts val="0"/>
              </a:spcAft>
              <a:buClr>
                <a:srgbClr val="000000"/>
              </a:buClr>
              <a:buSzPct val="100000"/>
              <a:buChar char="●"/>
            </a:pPr>
            <a:r>
              <a:rPr lang="en">
                <a:solidFill>
                  <a:srgbClr val="000000"/>
                </a:solidFill>
              </a:rPr>
              <a:t>The tests were applied in an unfair manner; test administrators could ask more complex questions or require more complex answers of black respondents, allow for less time to answer questions, or change the amount of questions required to be answered correctly in order to pass</a:t>
            </a:r>
            <a:endParaRPr>
              <a:solidFill>
                <a:srgbClr val="000000"/>
              </a:solidFill>
            </a:endParaRPr>
          </a:p>
        </p:txBody>
      </p:sp>
      <p:pic>
        <p:nvPicPr>
          <p:cNvPr id="125" name="Google Shape;125;p23"/>
          <p:cNvPicPr preferRelativeResize="0"/>
          <p:nvPr/>
        </p:nvPicPr>
        <p:blipFill>
          <a:blip r:embed="rId3">
            <a:alphaModFix/>
          </a:blip>
          <a:stretch>
            <a:fillRect/>
          </a:stretch>
        </p:blipFill>
        <p:spPr>
          <a:xfrm>
            <a:off x="360075" y="1486638"/>
            <a:ext cx="4267200" cy="274807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4"/>
          <p:cNvSpPr txBox="1"/>
          <p:nvPr>
            <p:ph type="title"/>
          </p:nvPr>
        </p:nvSpPr>
        <p:spPr>
          <a:xfrm>
            <a:off x="311700" y="2150850"/>
            <a:ext cx="8520600" cy="841800"/>
          </a:xfrm>
          <a:prstGeom prst="rect">
            <a:avLst/>
          </a:prstGeom>
          <a:solidFill>
            <a:srgbClr val="FFF2CC"/>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rmAutofit/>
          </a:bodyPr>
          <a:lstStyle/>
          <a:p>
            <a:pPr indent="0" lvl="0" marL="0" rtl="0" algn="ctr">
              <a:spcBef>
                <a:spcPts val="0"/>
              </a:spcBef>
              <a:spcAft>
                <a:spcPts val="0"/>
              </a:spcAft>
              <a:buNone/>
            </a:pPr>
            <a:r>
              <a:rPr b="1" lang="en"/>
              <a:t>Did You Pass?</a:t>
            </a:r>
            <a:endParaRPr b="1"/>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5"/>
          <p:cNvSpPr txBox="1"/>
          <p:nvPr>
            <p:ph type="title"/>
          </p:nvPr>
        </p:nvSpPr>
        <p:spPr>
          <a:xfrm>
            <a:off x="311700" y="445025"/>
            <a:ext cx="8520600" cy="572700"/>
          </a:xfrm>
          <a:prstGeom prst="rect">
            <a:avLst/>
          </a:prstGeom>
          <a:solidFill>
            <a:srgbClr val="FFF2CC"/>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White Primaries</a:t>
            </a:r>
            <a:endParaRPr/>
          </a:p>
        </p:txBody>
      </p:sp>
      <p:sp>
        <p:nvSpPr>
          <p:cNvPr id="136" name="Google Shape;136;p25"/>
          <p:cNvSpPr txBox="1"/>
          <p:nvPr>
            <p:ph idx="1" type="body"/>
          </p:nvPr>
        </p:nvSpPr>
        <p:spPr>
          <a:xfrm>
            <a:off x="311700" y="1152475"/>
            <a:ext cx="4260300" cy="3859500"/>
          </a:xfrm>
          <a:prstGeom prst="rect">
            <a:avLst/>
          </a:prstGeom>
        </p:spPr>
        <p:txBody>
          <a:bodyPr anchorCtr="0" anchor="t" bIns="91425" lIns="91425" spcFirstLastPara="1" rIns="91425" wrap="square" tIns="91425">
            <a:normAutofit fontScale="92500" lnSpcReduction="20000"/>
          </a:bodyPr>
          <a:lstStyle/>
          <a:p>
            <a:pPr indent="-334327" lvl="0" marL="457200" rtl="0" algn="l">
              <a:spcBef>
                <a:spcPts val="0"/>
              </a:spcBef>
              <a:spcAft>
                <a:spcPts val="0"/>
              </a:spcAft>
              <a:buClr>
                <a:srgbClr val="000000"/>
              </a:buClr>
              <a:buSzPct val="100000"/>
              <a:buChar char="●"/>
            </a:pPr>
            <a:r>
              <a:rPr lang="en">
                <a:solidFill>
                  <a:srgbClr val="000000"/>
                </a:solidFill>
              </a:rPr>
              <a:t>Used in the United States from the late 19th century to the early 20th century as a form of voter suppression</a:t>
            </a:r>
            <a:endParaRPr>
              <a:solidFill>
                <a:srgbClr val="000000"/>
              </a:solidFill>
            </a:endParaRPr>
          </a:p>
          <a:p>
            <a:pPr indent="-334327" lvl="0" marL="457200" rtl="0" algn="l">
              <a:spcBef>
                <a:spcPts val="0"/>
              </a:spcBef>
              <a:spcAft>
                <a:spcPts val="0"/>
              </a:spcAft>
              <a:buClr>
                <a:srgbClr val="000000"/>
              </a:buClr>
              <a:buSzPct val="100000"/>
              <a:buChar char="●"/>
            </a:pPr>
            <a:r>
              <a:rPr lang="en">
                <a:solidFill>
                  <a:srgbClr val="000000"/>
                </a:solidFill>
              </a:rPr>
              <a:t>Democratic Party prohibited non-white citizens (mostly African Americans but also Mexican Americans) from registering with the party, which prevented them from participating in the primary elections</a:t>
            </a:r>
            <a:endParaRPr>
              <a:solidFill>
                <a:srgbClr val="000000"/>
              </a:solidFill>
            </a:endParaRPr>
          </a:p>
          <a:p>
            <a:pPr indent="-334327" lvl="0" marL="457200" rtl="0" algn="l">
              <a:spcBef>
                <a:spcPts val="0"/>
              </a:spcBef>
              <a:spcAft>
                <a:spcPts val="0"/>
              </a:spcAft>
              <a:buClr>
                <a:srgbClr val="000000"/>
              </a:buClr>
              <a:buSzPct val="100000"/>
              <a:buChar char="●"/>
            </a:pPr>
            <a:r>
              <a:rPr lang="en">
                <a:solidFill>
                  <a:srgbClr val="000000"/>
                </a:solidFill>
              </a:rPr>
              <a:t>Since the Democratic Party dominated the southern states without any real competition, the candidate who won the primary election would win the general election, making the primary the only meaningful election</a:t>
            </a:r>
            <a:endParaRPr>
              <a:solidFill>
                <a:srgbClr val="000000"/>
              </a:solidFill>
            </a:endParaRPr>
          </a:p>
        </p:txBody>
      </p:sp>
      <p:pic>
        <p:nvPicPr>
          <p:cNvPr id="137" name="Google Shape;137;p25"/>
          <p:cNvPicPr preferRelativeResize="0"/>
          <p:nvPr/>
        </p:nvPicPr>
        <p:blipFill>
          <a:blip r:embed="rId3">
            <a:alphaModFix/>
          </a:blip>
          <a:stretch>
            <a:fillRect/>
          </a:stretch>
        </p:blipFill>
        <p:spPr>
          <a:xfrm>
            <a:off x="4724400" y="1170125"/>
            <a:ext cx="4267199" cy="350622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26"/>
          <p:cNvSpPr txBox="1"/>
          <p:nvPr>
            <p:ph type="title"/>
          </p:nvPr>
        </p:nvSpPr>
        <p:spPr>
          <a:xfrm>
            <a:off x="311700" y="445025"/>
            <a:ext cx="8520600" cy="572700"/>
          </a:xfrm>
          <a:prstGeom prst="rect">
            <a:avLst/>
          </a:prstGeom>
          <a:solidFill>
            <a:srgbClr val="FFF2CC"/>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Violence and Intimidation</a:t>
            </a:r>
            <a:endParaRPr/>
          </a:p>
        </p:txBody>
      </p:sp>
      <p:sp>
        <p:nvSpPr>
          <p:cNvPr id="143" name="Google Shape;143;p26"/>
          <p:cNvSpPr txBox="1"/>
          <p:nvPr>
            <p:ph idx="1" type="body"/>
          </p:nvPr>
        </p:nvSpPr>
        <p:spPr>
          <a:xfrm>
            <a:off x="3025175" y="1152475"/>
            <a:ext cx="5807100" cy="3695400"/>
          </a:xfrm>
          <a:prstGeom prst="rect">
            <a:avLst/>
          </a:prstGeom>
        </p:spPr>
        <p:txBody>
          <a:bodyPr anchorCtr="0" anchor="t" bIns="91425" lIns="91425" spcFirstLastPara="1" rIns="91425" wrap="square" tIns="91425">
            <a:normAutofit fontScale="85000"/>
          </a:bodyPr>
          <a:lstStyle/>
          <a:p>
            <a:pPr indent="-325755" lvl="0" marL="457200" rtl="0" algn="l">
              <a:spcBef>
                <a:spcPts val="0"/>
              </a:spcBef>
              <a:spcAft>
                <a:spcPts val="0"/>
              </a:spcAft>
              <a:buClr>
                <a:srgbClr val="000000"/>
              </a:buClr>
              <a:buSzPct val="100000"/>
              <a:buChar char="●"/>
            </a:pPr>
            <a:r>
              <a:rPr lang="en">
                <a:solidFill>
                  <a:srgbClr val="000000"/>
                </a:solidFill>
              </a:rPr>
              <a:t>Voter suppression was not always limited to structural </a:t>
            </a:r>
            <a:r>
              <a:rPr lang="en">
                <a:solidFill>
                  <a:srgbClr val="000000"/>
                </a:solidFill>
              </a:rPr>
              <a:t>barriers</a:t>
            </a:r>
            <a:r>
              <a:rPr lang="en">
                <a:solidFill>
                  <a:srgbClr val="000000"/>
                </a:solidFill>
              </a:rPr>
              <a:t> such as laws and rules</a:t>
            </a:r>
            <a:endParaRPr>
              <a:solidFill>
                <a:srgbClr val="000000"/>
              </a:solidFill>
            </a:endParaRPr>
          </a:p>
          <a:p>
            <a:pPr indent="-325755" lvl="0" marL="457200" rtl="0" algn="l">
              <a:spcBef>
                <a:spcPts val="0"/>
              </a:spcBef>
              <a:spcAft>
                <a:spcPts val="0"/>
              </a:spcAft>
              <a:buClr>
                <a:srgbClr val="000000"/>
              </a:buClr>
              <a:buSzPct val="100000"/>
              <a:buChar char="●"/>
            </a:pPr>
            <a:r>
              <a:rPr lang="en">
                <a:solidFill>
                  <a:srgbClr val="000000"/>
                </a:solidFill>
              </a:rPr>
              <a:t>Individuals</a:t>
            </a:r>
            <a:r>
              <a:rPr lang="en">
                <a:solidFill>
                  <a:srgbClr val="000000"/>
                </a:solidFill>
              </a:rPr>
              <a:t> may lose their jobs simply for registering to vote</a:t>
            </a:r>
            <a:endParaRPr>
              <a:solidFill>
                <a:srgbClr val="000000"/>
              </a:solidFill>
            </a:endParaRPr>
          </a:p>
          <a:p>
            <a:pPr indent="-325755" lvl="0" marL="457200" rtl="0" algn="l">
              <a:spcBef>
                <a:spcPts val="0"/>
              </a:spcBef>
              <a:spcAft>
                <a:spcPts val="0"/>
              </a:spcAft>
              <a:buClr>
                <a:srgbClr val="000000"/>
              </a:buClr>
              <a:buSzPct val="100000"/>
              <a:buChar char="●"/>
            </a:pPr>
            <a:r>
              <a:rPr lang="en">
                <a:solidFill>
                  <a:srgbClr val="000000"/>
                </a:solidFill>
              </a:rPr>
              <a:t>Physical violence, including lynchings, were used to intimidate those into not registering to vote</a:t>
            </a:r>
            <a:endParaRPr>
              <a:solidFill>
                <a:srgbClr val="000000"/>
              </a:solidFill>
            </a:endParaRPr>
          </a:p>
          <a:p>
            <a:pPr indent="-325755" lvl="0" marL="457200" rtl="0" algn="l">
              <a:spcBef>
                <a:spcPts val="0"/>
              </a:spcBef>
              <a:spcAft>
                <a:spcPts val="0"/>
              </a:spcAft>
              <a:buClr>
                <a:srgbClr val="000000"/>
              </a:buClr>
              <a:buSzPct val="100000"/>
              <a:buChar char="●"/>
            </a:pPr>
            <a:r>
              <a:rPr lang="en">
                <a:solidFill>
                  <a:srgbClr val="000000"/>
                </a:solidFill>
              </a:rPr>
              <a:t>High profile events in Florida:</a:t>
            </a:r>
            <a:endParaRPr>
              <a:solidFill>
                <a:srgbClr val="000000"/>
              </a:solidFill>
            </a:endParaRPr>
          </a:p>
          <a:p>
            <a:pPr indent="-314960" lvl="1" marL="914400" rtl="0" algn="l">
              <a:spcBef>
                <a:spcPts val="0"/>
              </a:spcBef>
              <a:spcAft>
                <a:spcPts val="0"/>
              </a:spcAft>
              <a:buClr>
                <a:schemeClr val="dk1"/>
              </a:buClr>
              <a:buSzPct val="100000"/>
              <a:buChar char="○"/>
            </a:pPr>
            <a:r>
              <a:rPr lang="en" sz="1600">
                <a:solidFill>
                  <a:schemeClr val="dk1"/>
                </a:solidFill>
              </a:rPr>
              <a:t>Ocoee Massacre:  Black resident July Perry was beaten, shot, and lynched for attempting to cast a vote in 1920; a mob killed dozens more, and burned homes, churches, and businesses as a way of intimidating future black voters</a:t>
            </a:r>
            <a:endParaRPr sz="1600">
              <a:solidFill>
                <a:schemeClr val="dk1"/>
              </a:solidFill>
            </a:endParaRPr>
          </a:p>
          <a:p>
            <a:pPr indent="-314960" lvl="1" marL="914400" rtl="0" algn="l">
              <a:spcBef>
                <a:spcPts val="0"/>
              </a:spcBef>
              <a:spcAft>
                <a:spcPts val="0"/>
              </a:spcAft>
              <a:buClr>
                <a:schemeClr val="dk1"/>
              </a:buClr>
              <a:buSzPct val="100000"/>
              <a:buChar char="○"/>
            </a:pPr>
            <a:r>
              <a:rPr lang="en" sz="1600">
                <a:solidFill>
                  <a:schemeClr val="dk1"/>
                </a:solidFill>
              </a:rPr>
              <a:t>Harry and Harriette Moore: civil rights leaders who worked to register black voters; they were assassinated when a bomb detonated under their home Christmas day of 1951</a:t>
            </a:r>
            <a:endParaRPr sz="1600">
              <a:solidFill>
                <a:schemeClr val="dk1"/>
              </a:solidFill>
            </a:endParaRPr>
          </a:p>
        </p:txBody>
      </p:sp>
      <p:pic>
        <p:nvPicPr>
          <p:cNvPr id="144" name="Google Shape;144;p26"/>
          <p:cNvPicPr preferRelativeResize="0"/>
          <p:nvPr/>
        </p:nvPicPr>
        <p:blipFill>
          <a:blip r:embed="rId3">
            <a:alphaModFix/>
          </a:blip>
          <a:stretch>
            <a:fillRect/>
          </a:stretch>
        </p:blipFill>
        <p:spPr>
          <a:xfrm>
            <a:off x="367000" y="1152475"/>
            <a:ext cx="2720375" cy="359478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7"/>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b="1" lang="en" sz="3200"/>
              <a:t>Voter Turnout</a:t>
            </a:r>
            <a:endParaRPr b="1" sz="3200"/>
          </a:p>
        </p:txBody>
      </p:sp>
      <p:sp>
        <p:nvSpPr>
          <p:cNvPr id="150" name="Google Shape;150;p27"/>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solidFill>
                  <a:schemeClr val="dk1"/>
                </a:solidFill>
              </a:rPr>
              <a:t>How do you encourage </a:t>
            </a:r>
            <a:r>
              <a:rPr lang="en">
                <a:solidFill>
                  <a:schemeClr val="dk1"/>
                </a:solidFill>
              </a:rPr>
              <a:t>individuals</a:t>
            </a:r>
            <a:r>
              <a:rPr lang="en">
                <a:solidFill>
                  <a:schemeClr val="dk1"/>
                </a:solidFill>
              </a:rPr>
              <a:t> to engage in their civic obligation?</a:t>
            </a:r>
            <a:endParaRPr>
              <a:solidFill>
                <a:schemeClr val="dk1"/>
              </a:solidFill>
            </a:endParaRPr>
          </a:p>
        </p:txBody>
      </p:sp>
      <p:pic>
        <p:nvPicPr>
          <p:cNvPr id="151" name="Google Shape;151;p27"/>
          <p:cNvPicPr preferRelativeResize="0"/>
          <p:nvPr/>
        </p:nvPicPr>
        <p:blipFill>
          <a:blip r:embed="rId3">
            <a:alphaModFix/>
          </a:blip>
          <a:stretch>
            <a:fillRect/>
          </a:stretch>
        </p:blipFill>
        <p:spPr>
          <a:xfrm>
            <a:off x="4527825" y="1122875"/>
            <a:ext cx="4528500" cy="244783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28"/>
          <p:cNvSpPr txBox="1"/>
          <p:nvPr>
            <p:ph type="title"/>
          </p:nvPr>
        </p:nvSpPr>
        <p:spPr>
          <a:xfrm>
            <a:off x="311700" y="445025"/>
            <a:ext cx="8520600" cy="572700"/>
          </a:xfrm>
          <a:prstGeom prst="rect">
            <a:avLst/>
          </a:prstGeom>
          <a:solidFill>
            <a:srgbClr val="FFF2CC"/>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Get Out the Vote Campaigns</a:t>
            </a:r>
            <a:endParaRPr/>
          </a:p>
        </p:txBody>
      </p:sp>
      <p:sp>
        <p:nvSpPr>
          <p:cNvPr id="157" name="Google Shape;157;p28"/>
          <p:cNvSpPr txBox="1"/>
          <p:nvPr>
            <p:ph idx="1" type="body"/>
          </p:nvPr>
        </p:nvSpPr>
        <p:spPr>
          <a:xfrm>
            <a:off x="4395850" y="1152475"/>
            <a:ext cx="4436400" cy="3818100"/>
          </a:xfrm>
          <a:prstGeom prst="rect">
            <a:avLst/>
          </a:prstGeom>
        </p:spPr>
        <p:txBody>
          <a:bodyPr anchorCtr="0" anchor="t" bIns="91425" lIns="91425" spcFirstLastPara="1" rIns="91425" wrap="square" tIns="91425">
            <a:normAutofit fontScale="77500" lnSpcReduction="20000"/>
          </a:bodyPr>
          <a:lstStyle/>
          <a:p>
            <a:pPr indent="-317182" lvl="0" marL="457200" rtl="0" algn="l">
              <a:spcBef>
                <a:spcPts val="0"/>
              </a:spcBef>
              <a:spcAft>
                <a:spcPts val="0"/>
              </a:spcAft>
              <a:buClr>
                <a:srgbClr val="000000"/>
              </a:buClr>
              <a:buSzPct val="100000"/>
              <a:buChar char="●"/>
            </a:pPr>
            <a:r>
              <a:rPr lang="en">
                <a:solidFill>
                  <a:srgbClr val="000000"/>
                </a:solidFill>
              </a:rPr>
              <a:t>Social movements in modern times have attempted to increase voter turnout</a:t>
            </a:r>
            <a:endParaRPr>
              <a:solidFill>
                <a:srgbClr val="000000"/>
              </a:solidFill>
            </a:endParaRPr>
          </a:p>
          <a:p>
            <a:pPr indent="-317182" lvl="0" marL="457200" rtl="0" algn="l">
              <a:spcBef>
                <a:spcPts val="0"/>
              </a:spcBef>
              <a:spcAft>
                <a:spcPts val="0"/>
              </a:spcAft>
              <a:buClr>
                <a:srgbClr val="000000"/>
              </a:buClr>
              <a:buSzPct val="100000"/>
              <a:buChar char="●"/>
            </a:pPr>
            <a:r>
              <a:rPr lang="en">
                <a:solidFill>
                  <a:srgbClr val="000000"/>
                </a:solidFill>
              </a:rPr>
              <a:t>Nonpartisan organizations will provide information and encourage voters on how to register to vote as well as vote election day; partisan organizations will do the same, but may target demographic groups they believe will be more likely to vote for their party</a:t>
            </a:r>
            <a:endParaRPr>
              <a:solidFill>
                <a:srgbClr val="000000"/>
              </a:solidFill>
            </a:endParaRPr>
          </a:p>
          <a:p>
            <a:pPr indent="-317182" lvl="0" marL="457200" rtl="0" algn="l">
              <a:spcBef>
                <a:spcPts val="0"/>
              </a:spcBef>
              <a:spcAft>
                <a:spcPts val="0"/>
              </a:spcAft>
              <a:buClr>
                <a:srgbClr val="000000"/>
              </a:buClr>
              <a:buSzPct val="100000"/>
              <a:buChar char="●"/>
            </a:pPr>
            <a:r>
              <a:rPr lang="en">
                <a:solidFill>
                  <a:srgbClr val="000000"/>
                </a:solidFill>
              </a:rPr>
              <a:t>Methods used to encourage registration and voting include:</a:t>
            </a:r>
            <a:endParaRPr>
              <a:solidFill>
                <a:srgbClr val="000000"/>
              </a:solidFill>
            </a:endParaRPr>
          </a:p>
          <a:p>
            <a:pPr indent="-317182" lvl="1" marL="914400" rtl="0" algn="l">
              <a:spcBef>
                <a:spcPts val="0"/>
              </a:spcBef>
              <a:spcAft>
                <a:spcPts val="0"/>
              </a:spcAft>
              <a:buClr>
                <a:srgbClr val="000000"/>
              </a:buClr>
              <a:buSzPct val="100000"/>
              <a:buChar char="○"/>
            </a:pPr>
            <a:r>
              <a:rPr lang="en" sz="1800">
                <a:solidFill>
                  <a:srgbClr val="000000"/>
                </a:solidFill>
              </a:rPr>
              <a:t>Direct mail</a:t>
            </a:r>
            <a:endParaRPr sz="1800">
              <a:solidFill>
                <a:srgbClr val="000000"/>
              </a:solidFill>
            </a:endParaRPr>
          </a:p>
          <a:p>
            <a:pPr indent="-317182" lvl="1" marL="914400" rtl="0" algn="l">
              <a:spcBef>
                <a:spcPts val="0"/>
              </a:spcBef>
              <a:spcAft>
                <a:spcPts val="0"/>
              </a:spcAft>
              <a:buClr>
                <a:srgbClr val="000000"/>
              </a:buClr>
              <a:buSzPct val="100000"/>
              <a:buChar char="○"/>
            </a:pPr>
            <a:r>
              <a:rPr lang="en" sz="1800">
                <a:solidFill>
                  <a:srgbClr val="000000"/>
                </a:solidFill>
              </a:rPr>
              <a:t>TV/internet ads</a:t>
            </a:r>
            <a:endParaRPr sz="1800">
              <a:solidFill>
                <a:srgbClr val="000000"/>
              </a:solidFill>
            </a:endParaRPr>
          </a:p>
          <a:p>
            <a:pPr indent="-317182" lvl="1" marL="914400" rtl="0" algn="l">
              <a:spcBef>
                <a:spcPts val="0"/>
              </a:spcBef>
              <a:spcAft>
                <a:spcPts val="0"/>
              </a:spcAft>
              <a:buClr>
                <a:srgbClr val="000000"/>
              </a:buClr>
              <a:buSzPct val="100000"/>
              <a:buChar char="○"/>
            </a:pPr>
            <a:r>
              <a:rPr lang="en" sz="1800">
                <a:solidFill>
                  <a:srgbClr val="000000"/>
                </a:solidFill>
              </a:rPr>
              <a:t>Volunteers going door-to-door or approaching individuals in a public area</a:t>
            </a:r>
            <a:endParaRPr sz="1800">
              <a:solidFill>
                <a:srgbClr val="000000"/>
              </a:solidFill>
            </a:endParaRPr>
          </a:p>
          <a:p>
            <a:pPr indent="-317182" lvl="1" marL="914400" rtl="0" algn="l">
              <a:spcBef>
                <a:spcPts val="0"/>
              </a:spcBef>
              <a:spcAft>
                <a:spcPts val="0"/>
              </a:spcAft>
              <a:buClr>
                <a:srgbClr val="000000"/>
              </a:buClr>
              <a:buSzPct val="100000"/>
              <a:buChar char="○"/>
            </a:pPr>
            <a:r>
              <a:rPr lang="en" sz="1800">
                <a:solidFill>
                  <a:srgbClr val="000000"/>
                </a:solidFill>
              </a:rPr>
              <a:t>Phone calls </a:t>
            </a:r>
            <a:endParaRPr sz="1800">
              <a:solidFill>
                <a:srgbClr val="000000"/>
              </a:solidFill>
            </a:endParaRPr>
          </a:p>
          <a:p>
            <a:pPr indent="-317182" lvl="1" marL="914400" rtl="0" algn="l">
              <a:spcBef>
                <a:spcPts val="0"/>
              </a:spcBef>
              <a:spcAft>
                <a:spcPts val="0"/>
              </a:spcAft>
              <a:buClr>
                <a:srgbClr val="000000"/>
              </a:buClr>
              <a:buSzPct val="100000"/>
              <a:buChar char="○"/>
            </a:pPr>
            <a:r>
              <a:rPr lang="en" sz="1800">
                <a:solidFill>
                  <a:srgbClr val="000000"/>
                </a:solidFill>
              </a:rPr>
              <a:t>Offering transportation to and from polling places</a:t>
            </a:r>
            <a:endParaRPr sz="1800">
              <a:solidFill>
                <a:srgbClr val="000000"/>
              </a:solidFill>
            </a:endParaRPr>
          </a:p>
        </p:txBody>
      </p:sp>
      <p:pic>
        <p:nvPicPr>
          <p:cNvPr id="158" name="Google Shape;158;p28"/>
          <p:cNvPicPr preferRelativeResize="0"/>
          <p:nvPr/>
        </p:nvPicPr>
        <p:blipFill rotWithShape="1">
          <a:blip r:embed="rId3">
            <a:alphaModFix/>
          </a:blip>
          <a:srcRect b="0" l="0" r="50084" t="0"/>
          <a:stretch/>
        </p:blipFill>
        <p:spPr>
          <a:xfrm>
            <a:off x="1384625" y="1848525"/>
            <a:ext cx="2042076" cy="23012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9"/>
          <p:cNvSpPr txBox="1"/>
          <p:nvPr>
            <p:ph type="title"/>
          </p:nvPr>
        </p:nvSpPr>
        <p:spPr>
          <a:xfrm>
            <a:off x="311700" y="445025"/>
            <a:ext cx="8520600" cy="572700"/>
          </a:xfrm>
          <a:prstGeom prst="rect">
            <a:avLst/>
          </a:prstGeom>
          <a:solidFill>
            <a:srgbClr val="FFF2CC"/>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Sources</a:t>
            </a:r>
            <a:endParaRPr/>
          </a:p>
        </p:txBody>
      </p:sp>
      <p:sp>
        <p:nvSpPr>
          <p:cNvPr id="164" name="Google Shape;164;p2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lang="en" sz="1100"/>
              <a:t>U.S. Constitution: </a:t>
            </a:r>
            <a:r>
              <a:rPr lang="en" sz="1100" u="sng">
                <a:solidFill>
                  <a:srgbClr val="1155CC"/>
                </a:solidFill>
                <a:hlinkClick r:id="rId3">
                  <a:extLst>
                    <a:ext uri="{A12FA001-AC4F-418D-AE19-62706E023703}">
                      <ahyp:hlinkClr val="tx"/>
                    </a:ext>
                  </a:extLst>
                </a:hlinkClick>
              </a:rPr>
              <a:t>Constitution_Pg1of4_AC.jpg</a:t>
            </a:r>
            <a:endParaRPr sz="1100">
              <a:solidFill>
                <a:srgbClr val="1155CC"/>
              </a:solidFill>
            </a:endParaRPr>
          </a:p>
          <a:p>
            <a:pPr indent="0" lvl="0" marL="0" rtl="0" algn="l">
              <a:lnSpc>
                <a:spcPct val="100000"/>
              </a:lnSpc>
              <a:spcBef>
                <a:spcPts val="0"/>
              </a:spcBef>
              <a:spcAft>
                <a:spcPts val="0"/>
              </a:spcAft>
              <a:buNone/>
            </a:pPr>
            <a:r>
              <a:rPr lang="en" sz="1100"/>
              <a:t>Voter Suppression: </a:t>
            </a:r>
            <a:r>
              <a:rPr lang="en" sz="1100" u="sng">
                <a:solidFill>
                  <a:srgbClr val="1155CC"/>
                </a:solidFill>
                <a:hlinkClick r:id="rId4">
                  <a:extLst>
                    <a:ext uri="{A12FA001-AC4F-418D-AE19-62706E023703}">
                      <ahyp:hlinkClr val="tx"/>
                    </a:ext>
                  </a:extLst>
                </a:hlinkClick>
              </a:rPr>
              <a:t>voter-suppression-maze-getty.jpg</a:t>
            </a:r>
            <a:endParaRPr sz="1100">
              <a:solidFill>
                <a:srgbClr val="1155CC"/>
              </a:solidFill>
            </a:endParaRPr>
          </a:p>
          <a:p>
            <a:pPr indent="0" lvl="0" marL="0" rtl="0" algn="l">
              <a:lnSpc>
                <a:spcPct val="100000"/>
              </a:lnSpc>
              <a:spcBef>
                <a:spcPts val="0"/>
              </a:spcBef>
              <a:spcAft>
                <a:spcPts val="0"/>
              </a:spcAft>
              <a:buNone/>
            </a:pPr>
            <a:r>
              <a:rPr lang="en" sz="1100"/>
              <a:t>Jim Crow: </a:t>
            </a:r>
            <a:r>
              <a:rPr lang="en" sz="1100" u="sng">
                <a:solidFill>
                  <a:srgbClr val="1155CC"/>
                </a:solidFill>
                <a:hlinkClick r:id="rId5">
                  <a:extLst>
                    <a:ext uri="{A12FA001-AC4F-418D-AE19-62706E023703}">
                      <ahyp:hlinkClr val="tx"/>
                    </a:ext>
                  </a:extLst>
                </a:hlinkClick>
              </a:rPr>
              <a:t>JimCrowMustGo.jpg</a:t>
            </a:r>
            <a:endParaRPr sz="1100">
              <a:solidFill>
                <a:srgbClr val="1155CC"/>
              </a:solidFill>
            </a:endParaRPr>
          </a:p>
          <a:p>
            <a:pPr indent="0" lvl="0" marL="0" rtl="0" algn="l">
              <a:lnSpc>
                <a:spcPct val="100000"/>
              </a:lnSpc>
              <a:spcBef>
                <a:spcPts val="0"/>
              </a:spcBef>
              <a:spcAft>
                <a:spcPts val="0"/>
              </a:spcAft>
              <a:buNone/>
            </a:pPr>
            <a:r>
              <a:rPr lang="en" sz="1100">
                <a:solidFill>
                  <a:srgbClr val="000000"/>
                </a:solidFill>
              </a:rPr>
              <a:t>Poll tax: </a:t>
            </a:r>
            <a:r>
              <a:rPr lang="en" sz="1100" u="sng">
                <a:solidFill>
                  <a:srgbClr val="1155CC"/>
                </a:solidFill>
                <a:hlinkClick r:id="rId6">
                  <a:extLst>
                    <a:ext uri="{A12FA001-AC4F-418D-AE19-62706E023703}">
                      <ahyp:hlinkClr val="tx"/>
                    </a:ext>
                  </a:extLst>
                </a:hlinkClick>
              </a:rPr>
              <a:t>BerPEZ4CQAA9_B9.jpg</a:t>
            </a:r>
            <a:endParaRPr sz="1100">
              <a:solidFill>
                <a:srgbClr val="1155CC"/>
              </a:solidFill>
            </a:endParaRPr>
          </a:p>
          <a:p>
            <a:pPr indent="0" lvl="0" marL="0" rtl="0" algn="l">
              <a:lnSpc>
                <a:spcPct val="100000"/>
              </a:lnSpc>
              <a:spcBef>
                <a:spcPts val="0"/>
              </a:spcBef>
              <a:spcAft>
                <a:spcPts val="0"/>
              </a:spcAft>
              <a:buNone/>
            </a:pPr>
            <a:r>
              <a:rPr lang="en" sz="1100">
                <a:solidFill>
                  <a:srgbClr val="1A1A1A"/>
                </a:solidFill>
              </a:rPr>
              <a:t>Literacy Tests: </a:t>
            </a:r>
            <a:r>
              <a:rPr lang="en" sz="1100" u="sng">
                <a:solidFill>
                  <a:srgbClr val="1155CC"/>
                </a:solidFill>
                <a:hlinkClick r:id="rId7">
                  <a:extLst>
                    <a:ext uri="{A12FA001-AC4F-418D-AE19-62706E023703}">
                      <ahyp:hlinkClr val="tx"/>
                    </a:ext>
                  </a:extLst>
                </a:hlinkClick>
              </a:rPr>
              <a:t>fitch_voting_0.jpg</a:t>
            </a:r>
            <a:endParaRPr sz="1100">
              <a:solidFill>
                <a:srgbClr val="1155CC"/>
              </a:solidFill>
            </a:endParaRPr>
          </a:p>
          <a:p>
            <a:pPr indent="0" lvl="0" marL="0" rtl="0" algn="l">
              <a:lnSpc>
                <a:spcPct val="100000"/>
              </a:lnSpc>
              <a:spcBef>
                <a:spcPts val="0"/>
              </a:spcBef>
              <a:spcAft>
                <a:spcPts val="0"/>
              </a:spcAft>
              <a:buNone/>
            </a:pPr>
            <a:r>
              <a:rPr lang="en" sz="1100">
                <a:solidFill>
                  <a:srgbClr val="1A1A1A"/>
                </a:solidFill>
              </a:rPr>
              <a:t>White Primaries: </a:t>
            </a:r>
            <a:r>
              <a:rPr lang="en" sz="1100" u="sng">
                <a:solidFill>
                  <a:srgbClr val="1155CC"/>
                </a:solidFill>
                <a:hlinkClick r:id="rId8">
                  <a:extLst>
                    <a:ext uri="{A12FA001-AC4F-418D-AE19-62706E023703}">
                      <ahyp:hlinkClr val="tx"/>
                    </a:ext>
                  </a:extLst>
                </a:hlinkClick>
              </a:rPr>
              <a:t>Charleston_News_and_Courier_15_April_1944_page_1_headline.jpg</a:t>
            </a:r>
            <a:endParaRPr sz="1100">
              <a:solidFill>
                <a:srgbClr val="1155CC"/>
              </a:solidFill>
            </a:endParaRPr>
          </a:p>
          <a:p>
            <a:pPr indent="0" lvl="0" marL="0" rtl="0" algn="l">
              <a:lnSpc>
                <a:spcPct val="100000"/>
              </a:lnSpc>
              <a:spcBef>
                <a:spcPts val="0"/>
              </a:spcBef>
              <a:spcAft>
                <a:spcPts val="0"/>
              </a:spcAft>
              <a:buNone/>
            </a:pPr>
            <a:r>
              <a:rPr lang="en" sz="1100">
                <a:solidFill>
                  <a:srgbClr val="000000"/>
                </a:solidFill>
              </a:rPr>
              <a:t>July Perry, Ocoee Massacre: </a:t>
            </a:r>
            <a:r>
              <a:rPr lang="en" sz="1100" u="sng">
                <a:solidFill>
                  <a:srgbClr val="1155CC"/>
                </a:solidFill>
                <a:hlinkClick r:id="rId9">
                  <a:extLst>
                    <a:ext uri="{A12FA001-AC4F-418D-AE19-62706E023703}">
                      <ahyp:hlinkClr val="tx"/>
                    </a:ext>
                  </a:extLst>
                </a:hlinkClick>
              </a:rPr>
              <a:t>ocoee-july-perry-photo-560px.jpg</a:t>
            </a:r>
            <a:endParaRPr sz="1100">
              <a:solidFill>
                <a:srgbClr val="1155CC"/>
              </a:solidFill>
            </a:endParaRPr>
          </a:p>
          <a:p>
            <a:pPr indent="0" lvl="0" marL="0" rtl="0" algn="l">
              <a:lnSpc>
                <a:spcPct val="100000"/>
              </a:lnSpc>
              <a:spcBef>
                <a:spcPts val="0"/>
              </a:spcBef>
              <a:spcAft>
                <a:spcPts val="0"/>
              </a:spcAft>
              <a:buNone/>
            </a:pPr>
            <a:r>
              <a:rPr lang="en" sz="1100">
                <a:solidFill>
                  <a:srgbClr val="000000"/>
                </a:solidFill>
              </a:rPr>
              <a:t>Voter Expansion: </a:t>
            </a:r>
            <a:r>
              <a:rPr lang="en" sz="1100" u="sng">
                <a:solidFill>
                  <a:srgbClr val="1155CC"/>
                </a:solidFill>
                <a:hlinkClick r:id="rId10">
                  <a:extLst>
                    <a:ext uri="{A12FA001-AC4F-418D-AE19-62706E023703}">
                      <ahyp:hlinkClr val="tx"/>
                    </a:ext>
                  </a:extLst>
                </a:hlinkClick>
              </a:rPr>
              <a:t>images</a:t>
            </a:r>
            <a:endParaRPr sz="1100">
              <a:solidFill>
                <a:srgbClr val="1155CC"/>
              </a:solidFill>
            </a:endParaRPr>
          </a:p>
          <a:p>
            <a:pPr indent="0" lvl="0" marL="0" rtl="0" algn="l">
              <a:lnSpc>
                <a:spcPct val="100000"/>
              </a:lnSpc>
              <a:spcBef>
                <a:spcPts val="0"/>
              </a:spcBef>
              <a:spcAft>
                <a:spcPts val="0"/>
              </a:spcAft>
              <a:buNone/>
            </a:pPr>
            <a:r>
              <a:rPr lang="en" sz="1100">
                <a:solidFill>
                  <a:srgbClr val="000000"/>
                </a:solidFill>
              </a:rPr>
              <a:t>15th Amendment: </a:t>
            </a:r>
            <a:r>
              <a:rPr lang="en" sz="1100" u="sng">
                <a:solidFill>
                  <a:srgbClr val="1155CC"/>
                </a:solidFill>
                <a:hlinkClick r:id="rId11">
                  <a:extLst>
                    <a:ext uri="{A12FA001-AC4F-418D-AE19-62706E023703}">
                      <ahyp:hlinkClr val="tx"/>
                    </a:ext>
                  </a:extLst>
                </a:hlinkClick>
              </a:rPr>
              <a:t>voter-registration.jpg</a:t>
            </a:r>
            <a:endParaRPr sz="1100">
              <a:solidFill>
                <a:srgbClr val="1155CC"/>
              </a:solidFill>
            </a:endParaRPr>
          </a:p>
          <a:p>
            <a:pPr indent="0" lvl="0" marL="0" rtl="0" algn="l">
              <a:lnSpc>
                <a:spcPct val="100000"/>
              </a:lnSpc>
              <a:spcBef>
                <a:spcPts val="0"/>
              </a:spcBef>
              <a:spcAft>
                <a:spcPts val="0"/>
              </a:spcAft>
              <a:buNone/>
            </a:pPr>
            <a:r>
              <a:rPr lang="en" sz="1100">
                <a:solidFill>
                  <a:srgbClr val="000000"/>
                </a:solidFill>
              </a:rPr>
              <a:t>15th Amendment: </a:t>
            </a:r>
            <a:r>
              <a:rPr lang="en" sz="1100" u="sng">
                <a:solidFill>
                  <a:srgbClr val="1155CC"/>
                </a:solidFill>
                <a:hlinkClick r:id="rId12">
                  <a:extLst>
                    <a:ext uri="{A12FA001-AC4F-418D-AE19-62706E023703}">
                      <ahyp:hlinkClr val="tx"/>
                    </a:ext>
                  </a:extLst>
                </a:hlinkClick>
              </a:rPr>
              <a:t>c0527233-800px-wm.jpg</a:t>
            </a:r>
            <a:endParaRPr sz="1100">
              <a:solidFill>
                <a:srgbClr val="1155CC"/>
              </a:solidFill>
            </a:endParaRPr>
          </a:p>
          <a:p>
            <a:pPr indent="0" lvl="0" marL="0" rtl="0" algn="l">
              <a:lnSpc>
                <a:spcPct val="100000"/>
              </a:lnSpc>
              <a:spcBef>
                <a:spcPts val="0"/>
              </a:spcBef>
              <a:spcAft>
                <a:spcPts val="0"/>
              </a:spcAft>
              <a:buNone/>
            </a:pPr>
            <a:r>
              <a:rPr lang="en" sz="1100" u="sng">
                <a:solidFill>
                  <a:srgbClr val="1155CC"/>
                </a:solidFill>
                <a:hlinkClick r:id="rId13">
                  <a:extLst>
                    <a:ext uri="{A12FA001-AC4F-418D-AE19-62706E023703}">
                      <ahyp:hlinkClr val="tx"/>
                    </a:ext>
                  </a:extLst>
                </a:hlinkClick>
              </a:rPr>
              <a:t>19th Amendment</a:t>
            </a:r>
            <a:r>
              <a:rPr lang="en" sz="1100">
                <a:solidFill>
                  <a:schemeClr val="dk1"/>
                </a:solidFill>
              </a:rPr>
              <a:t> from the National Archives</a:t>
            </a:r>
            <a:endParaRPr sz="1100">
              <a:solidFill>
                <a:schemeClr val="dk1"/>
              </a:solidFill>
            </a:endParaRPr>
          </a:p>
          <a:p>
            <a:pPr indent="0" lvl="0" marL="0" rtl="0" algn="l">
              <a:lnSpc>
                <a:spcPct val="100000"/>
              </a:lnSpc>
              <a:spcBef>
                <a:spcPts val="0"/>
              </a:spcBef>
              <a:spcAft>
                <a:spcPts val="0"/>
              </a:spcAft>
              <a:buNone/>
            </a:pPr>
            <a:r>
              <a:rPr lang="en" sz="1100">
                <a:solidFill>
                  <a:schemeClr val="dk1"/>
                </a:solidFill>
              </a:rPr>
              <a:t>Voter Turnout: </a:t>
            </a:r>
            <a:r>
              <a:rPr lang="en" sz="1100" u="sng">
                <a:solidFill>
                  <a:srgbClr val="1155CC"/>
                </a:solidFill>
                <a:hlinkClick r:id="rId14">
                  <a:extLst>
                    <a:ext uri="{A12FA001-AC4F-418D-AE19-62706E023703}">
                      <ahyp:hlinkClr val="tx"/>
                    </a:ext>
                  </a:extLst>
                </a:hlinkClick>
              </a:rPr>
              <a:t>composite-social-graphics-design-presidential-election-poster-competition-get-out-the-vote_dezeen_soc_0.jpg</a:t>
            </a:r>
            <a:endParaRPr sz="1100">
              <a:solidFill>
                <a:srgbClr val="1155CC"/>
              </a:solidFill>
            </a:endParaRPr>
          </a:p>
          <a:p>
            <a:pPr indent="0" lvl="0" marL="0" rtl="0" algn="l">
              <a:lnSpc>
                <a:spcPct val="100000"/>
              </a:lnSpc>
              <a:spcBef>
                <a:spcPts val="0"/>
              </a:spcBef>
              <a:spcAft>
                <a:spcPts val="0"/>
              </a:spcAft>
              <a:buNone/>
            </a:pPr>
            <a:r>
              <a:rPr lang="en" sz="1100">
                <a:solidFill>
                  <a:srgbClr val="000000"/>
                </a:solidFill>
              </a:rPr>
              <a:t>Voting: </a:t>
            </a:r>
            <a:r>
              <a:rPr lang="en" sz="1100" u="sng">
                <a:solidFill>
                  <a:srgbClr val="1155CC"/>
                </a:solidFill>
                <a:hlinkClick r:id="rId15">
                  <a:extLst>
                    <a:ext uri="{A12FA001-AC4F-418D-AE19-62706E023703}">
                      <ahyp:hlinkClr val="tx"/>
                    </a:ext>
                  </a:extLst>
                </a:hlinkClick>
              </a:rPr>
              <a:t>college-student-voting-how-to-vote-while-youre-in-college-inline.jpg</a:t>
            </a:r>
            <a:endParaRPr sz="1100">
              <a:solidFill>
                <a:srgbClr val="1155CC"/>
              </a:solidFill>
            </a:endParaRPr>
          </a:p>
        </p:txBody>
      </p:sp>
      <p:pic>
        <p:nvPicPr>
          <p:cNvPr id="165" name="Google Shape;165;p29"/>
          <p:cNvPicPr preferRelativeResize="0"/>
          <p:nvPr/>
        </p:nvPicPr>
        <p:blipFill>
          <a:blip r:embed="rId16">
            <a:alphaModFix/>
          </a:blip>
          <a:stretch>
            <a:fillRect/>
          </a:stretch>
        </p:blipFill>
        <p:spPr>
          <a:xfrm>
            <a:off x="8345025" y="4804300"/>
            <a:ext cx="757100" cy="2958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b="1" lang="en" sz="3200"/>
              <a:t>September 17, 1787</a:t>
            </a:r>
            <a:endParaRPr b="1" sz="3200"/>
          </a:p>
        </p:txBody>
      </p:sp>
      <p:sp>
        <p:nvSpPr>
          <p:cNvPr id="61" name="Google Shape;61;p14"/>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solidFill>
                  <a:schemeClr val="dk1"/>
                </a:solidFill>
              </a:rPr>
              <a:t>Who has the right to vote?</a:t>
            </a:r>
            <a:endParaRPr>
              <a:solidFill>
                <a:schemeClr val="dk1"/>
              </a:solidFill>
            </a:endParaRPr>
          </a:p>
        </p:txBody>
      </p:sp>
      <p:pic>
        <p:nvPicPr>
          <p:cNvPr id="62" name="Google Shape;62;p14"/>
          <p:cNvPicPr preferRelativeResize="0"/>
          <p:nvPr/>
        </p:nvPicPr>
        <p:blipFill>
          <a:blip r:embed="rId3">
            <a:alphaModFix/>
          </a:blip>
          <a:stretch>
            <a:fillRect/>
          </a:stretch>
        </p:blipFill>
        <p:spPr>
          <a:xfrm>
            <a:off x="4880125" y="152400"/>
            <a:ext cx="3997600" cy="483870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5"/>
          <p:cNvSpPr txBox="1"/>
          <p:nvPr>
            <p:ph type="title"/>
          </p:nvPr>
        </p:nvSpPr>
        <p:spPr>
          <a:xfrm>
            <a:off x="311700" y="445025"/>
            <a:ext cx="8520600" cy="572700"/>
          </a:xfrm>
          <a:prstGeom prst="rect">
            <a:avLst/>
          </a:prstGeom>
          <a:solidFill>
            <a:srgbClr val="FFF2CC"/>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Constitutional Amendments that Expanded Suffrage</a:t>
            </a:r>
            <a:endParaRPr/>
          </a:p>
        </p:txBody>
      </p:sp>
      <p:sp>
        <p:nvSpPr>
          <p:cNvPr id="68" name="Google Shape;68;p15"/>
          <p:cNvSpPr txBox="1"/>
          <p:nvPr>
            <p:ph idx="1" type="body"/>
          </p:nvPr>
        </p:nvSpPr>
        <p:spPr>
          <a:xfrm>
            <a:off x="498600" y="1297850"/>
            <a:ext cx="39588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solidFill>
                  <a:srgbClr val="000000"/>
                </a:solidFill>
              </a:rPr>
              <a:t>Multiple amendments expanded the right to vote:</a:t>
            </a:r>
            <a:endParaRPr>
              <a:solidFill>
                <a:srgbClr val="000000"/>
              </a:solidFill>
            </a:endParaRPr>
          </a:p>
          <a:p>
            <a:pPr indent="-342900" lvl="0" marL="457200" rtl="0" algn="l">
              <a:spcBef>
                <a:spcPts val="1200"/>
              </a:spcBef>
              <a:spcAft>
                <a:spcPts val="0"/>
              </a:spcAft>
              <a:buClr>
                <a:srgbClr val="000000"/>
              </a:buClr>
              <a:buSzPts val="1800"/>
              <a:buChar char="●"/>
            </a:pPr>
            <a:r>
              <a:rPr lang="en">
                <a:solidFill>
                  <a:srgbClr val="000000"/>
                </a:solidFill>
              </a:rPr>
              <a:t>15th Amendment</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19th Amendment</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26th Amendment</a:t>
            </a:r>
            <a:endParaRPr>
              <a:solidFill>
                <a:srgbClr val="000000"/>
              </a:solidFill>
            </a:endParaRPr>
          </a:p>
        </p:txBody>
      </p:sp>
      <p:pic>
        <p:nvPicPr>
          <p:cNvPr id="69" name="Google Shape;69;p15"/>
          <p:cNvPicPr preferRelativeResize="0"/>
          <p:nvPr/>
        </p:nvPicPr>
        <p:blipFill rotWithShape="1">
          <a:blip r:embed="rId3">
            <a:alphaModFix/>
          </a:blip>
          <a:srcRect b="10031" l="0" r="0" t="0"/>
          <a:stretch/>
        </p:blipFill>
        <p:spPr>
          <a:xfrm>
            <a:off x="4572000" y="1149375"/>
            <a:ext cx="3958800" cy="34164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16"/>
          <p:cNvSpPr txBox="1"/>
          <p:nvPr>
            <p:ph type="title"/>
          </p:nvPr>
        </p:nvSpPr>
        <p:spPr>
          <a:xfrm>
            <a:off x="311700" y="445025"/>
            <a:ext cx="8520600" cy="572700"/>
          </a:xfrm>
          <a:prstGeom prst="rect">
            <a:avLst/>
          </a:prstGeom>
          <a:solidFill>
            <a:srgbClr val="FFF2CC"/>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15th Amendment (1870)</a:t>
            </a:r>
            <a:endParaRPr/>
          </a:p>
        </p:txBody>
      </p:sp>
      <p:sp>
        <p:nvSpPr>
          <p:cNvPr id="75" name="Google Shape;75;p16"/>
          <p:cNvSpPr txBox="1"/>
          <p:nvPr>
            <p:ph idx="1" type="body"/>
          </p:nvPr>
        </p:nvSpPr>
        <p:spPr>
          <a:xfrm>
            <a:off x="4298950" y="1152475"/>
            <a:ext cx="4533300" cy="3926700"/>
          </a:xfrm>
          <a:prstGeom prst="rect">
            <a:avLst/>
          </a:prstGeom>
        </p:spPr>
        <p:txBody>
          <a:bodyPr anchorCtr="0" anchor="t" bIns="91425" lIns="91425" spcFirstLastPara="1" rIns="91425" wrap="square" tIns="91425">
            <a:normAutofit fontScale="62500" lnSpcReduction="10000"/>
          </a:bodyPr>
          <a:lstStyle/>
          <a:p>
            <a:pPr indent="-316613" lvl="0" marL="457200" rtl="0" algn="l">
              <a:spcBef>
                <a:spcPts val="0"/>
              </a:spcBef>
              <a:spcAft>
                <a:spcPts val="0"/>
              </a:spcAft>
              <a:buClr>
                <a:srgbClr val="000000"/>
              </a:buClr>
              <a:buSzPct val="100000"/>
              <a:buChar char="●"/>
            </a:pPr>
            <a:r>
              <a:rPr lang="en" sz="2217">
                <a:solidFill>
                  <a:srgbClr val="000000"/>
                </a:solidFill>
              </a:rPr>
              <a:t>A citizen’s race, color, or previous condition of servitude could not be used to deny their right to vote </a:t>
            </a:r>
            <a:endParaRPr sz="2217">
              <a:solidFill>
                <a:srgbClr val="000000"/>
              </a:solidFill>
            </a:endParaRPr>
          </a:p>
          <a:p>
            <a:pPr indent="-316613" lvl="0" marL="457200" rtl="0" algn="l">
              <a:spcBef>
                <a:spcPts val="0"/>
              </a:spcBef>
              <a:spcAft>
                <a:spcPts val="0"/>
              </a:spcAft>
              <a:buClr>
                <a:srgbClr val="000000"/>
              </a:buClr>
              <a:buSzPct val="100000"/>
              <a:buChar char="●"/>
            </a:pPr>
            <a:r>
              <a:rPr lang="en" sz="2217">
                <a:solidFill>
                  <a:srgbClr val="000000"/>
                </a:solidFill>
              </a:rPr>
              <a:t>Expanded the right to vote to former male slaves</a:t>
            </a:r>
            <a:endParaRPr sz="2217">
              <a:solidFill>
                <a:srgbClr val="000000"/>
              </a:solidFill>
            </a:endParaRPr>
          </a:p>
          <a:p>
            <a:pPr indent="-316613" lvl="0" marL="457200" rtl="0" algn="l">
              <a:spcBef>
                <a:spcPts val="0"/>
              </a:spcBef>
              <a:spcAft>
                <a:spcPts val="0"/>
              </a:spcAft>
              <a:buClr>
                <a:srgbClr val="000000"/>
              </a:buClr>
              <a:buSzPct val="100000"/>
              <a:buChar char="●"/>
            </a:pPr>
            <a:r>
              <a:rPr lang="en" sz="2217">
                <a:solidFill>
                  <a:srgbClr val="000000"/>
                </a:solidFill>
              </a:rPr>
              <a:t>Many southern states attempted to get around this amendment with methods of voter suppression</a:t>
            </a:r>
            <a:endParaRPr sz="2217">
              <a:solidFill>
                <a:srgbClr val="000000"/>
              </a:solidFill>
            </a:endParaRPr>
          </a:p>
          <a:p>
            <a:pPr indent="-316613" lvl="0" marL="457200" rtl="0" algn="l">
              <a:spcBef>
                <a:spcPts val="0"/>
              </a:spcBef>
              <a:spcAft>
                <a:spcPts val="0"/>
              </a:spcAft>
              <a:buClr>
                <a:srgbClr val="000000"/>
              </a:buClr>
              <a:buSzPct val="100000"/>
              <a:buChar char="●"/>
            </a:pPr>
            <a:r>
              <a:rPr lang="en" sz="2217">
                <a:solidFill>
                  <a:srgbClr val="000000"/>
                </a:solidFill>
              </a:rPr>
              <a:t>Text of the Amendment:</a:t>
            </a:r>
            <a:endParaRPr sz="2217">
              <a:solidFill>
                <a:srgbClr val="000000"/>
              </a:solidFill>
            </a:endParaRPr>
          </a:p>
          <a:p>
            <a:pPr indent="-316613" lvl="1" marL="914400" rtl="0" algn="l">
              <a:spcBef>
                <a:spcPts val="0"/>
              </a:spcBef>
              <a:spcAft>
                <a:spcPts val="0"/>
              </a:spcAft>
              <a:buClr>
                <a:srgbClr val="000000"/>
              </a:buClr>
              <a:buSzPct val="100000"/>
              <a:buChar char="○"/>
            </a:pPr>
            <a:r>
              <a:rPr i="1" lang="en" sz="2217">
                <a:solidFill>
                  <a:srgbClr val="000000"/>
                </a:solidFill>
                <a:highlight>
                  <a:srgbClr val="FFFFFF"/>
                </a:highlight>
              </a:rPr>
              <a:t>Section 1 - The right of citizens of the United States to vote shall not be denied or abridged by the United States or by any State on account of race, color, or previous condition of servitude</a:t>
            </a:r>
            <a:endParaRPr i="1" sz="2217">
              <a:solidFill>
                <a:srgbClr val="000000"/>
              </a:solidFill>
              <a:highlight>
                <a:srgbClr val="FFFFFF"/>
              </a:highlight>
            </a:endParaRPr>
          </a:p>
          <a:p>
            <a:pPr indent="-316613" lvl="1" marL="914400" rtl="0" algn="l">
              <a:spcBef>
                <a:spcPts val="0"/>
              </a:spcBef>
              <a:spcAft>
                <a:spcPts val="0"/>
              </a:spcAft>
              <a:buClr>
                <a:srgbClr val="000000"/>
              </a:buClr>
              <a:buSzPct val="100000"/>
              <a:buChar char="○"/>
            </a:pPr>
            <a:r>
              <a:rPr i="1" lang="en" sz="2217">
                <a:solidFill>
                  <a:srgbClr val="000000"/>
                </a:solidFill>
                <a:highlight>
                  <a:srgbClr val="FFFFFF"/>
                </a:highlight>
              </a:rPr>
              <a:t>Section 2 - The Congress shall have the power to enforce this article by appropriate legislation.</a:t>
            </a:r>
            <a:endParaRPr sz="1800">
              <a:solidFill>
                <a:srgbClr val="000000"/>
              </a:solidFill>
            </a:endParaRPr>
          </a:p>
        </p:txBody>
      </p:sp>
      <p:pic>
        <p:nvPicPr>
          <p:cNvPr id="76" name="Google Shape;76;p16"/>
          <p:cNvPicPr preferRelativeResize="0"/>
          <p:nvPr/>
        </p:nvPicPr>
        <p:blipFill>
          <a:blip r:embed="rId3">
            <a:alphaModFix/>
          </a:blip>
          <a:stretch>
            <a:fillRect/>
          </a:stretch>
        </p:blipFill>
        <p:spPr>
          <a:xfrm>
            <a:off x="367000" y="1766813"/>
            <a:ext cx="3994149" cy="236576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p17"/>
          <p:cNvSpPr txBox="1"/>
          <p:nvPr>
            <p:ph type="title"/>
          </p:nvPr>
        </p:nvSpPr>
        <p:spPr>
          <a:xfrm>
            <a:off x="311700" y="445025"/>
            <a:ext cx="8520600" cy="572700"/>
          </a:xfrm>
          <a:prstGeom prst="rect">
            <a:avLst/>
          </a:prstGeom>
          <a:solidFill>
            <a:srgbClr val="FFF2CC"/>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19th Amendment (1920)</a:t>
            </a:r>
            <a:endParaRPr/>
          </a:p>
        </p:txBody>
      </p:sp>
      <p:sp>
        <p:nvSpPr>
          <p:cNvPr id="82" name="Google Shape;82;p17"/>
          <p:cNvSpPr txBox="1"/>
          <p:nvPr>
            <p:ph idx="1" type="body"/>
          </p:nvPr>
        </p:nvSpPr>
        <p:spPr>
          <a:xfrm>
            <a:off x="311700" y="1152475"/>
            <a:ext cx="4423500" cy="3416400"/>
          </a:xfrm>
          <a:prstGeom prst="rect">
            <a:avLst/>
          </a:prstGeom>
        </p:spPr>
        <p:txBody>
          <a:bodyPr anchorCtr="0" anchor="t" bIns="91425" lIns="91425" spcFirstLastPara="1" rIns="91425" wrap="square" tIns="91425">
            <a:normAutofit lnSpcReduction="20000"/>
          </a:bodyPr>
          <a:lstStyle/>
          <a:p>
            <a:pPr indent="-342900" lvl="0" marL="457200" rtl="0" algn="l">
              <a:spcBef>
                <a:spcPts val="0"/>
              </a:spcBef>
              <a:spcAft>
                <a:spcPts val="0"/>
              </a:spcAft>
              <a:buClr>
                <a:srgbClr val="000000"/>
              </a:buClr>
              <a:buSzPts val="1800"/>
              <a:buChar char="●"/>
            </a:pPr>
            <a:r>
              <a:rPr lang="en">
                <a:solidFill>
                  <a:srgbClr val="000000"/>
                </a:solidFill>
              </a:rPr>
              <a:t>A citizen’s sex could not be used to deny their right to vote</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Granted women the right to vote</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Text of the Amendment:</a:t>
            </a:r>
            <a:endParaRPr>
              <a:solidFill>
                <a:srgbClr val="000000"/>
              </a:solidFill>
            </a:endParaRPr>
          </a:p>
          <a:p>
            <a:pPr indent="-342900" lvl="1" marL="914400" rtl="0" algn="l">
              <a:spcBef>
                <a:spcPts val="0"/>
              </a:spcBef>
              <a:spcAft>
                <a:spcPts val="0"/>
              </a:spcAft>
              <a:buClr>
                <a:srgbClr val="000000"/>
              </a:buClr>
              <a:buSzPts val="1800"/>
              <a:buChar char="○"/>
            </a:pPr>
            <a:r>
              <a:rPr i="1" lang="en" sz="1800">
                <a:solidFill>
                  <a:srgbClr val="000000"/>
                </a:solidFill>
              </a:rPr>
              <a:t>Section 1 - The right of citizens of the United States to vote shall not be denied or abridged by the United States or by any State on account of sex.</a:t>
            </a:r>
            <a:endParaRPr i="1" sz="1800">
              <a:solidFill>
                <a:srgbClr val="000000"/>
              </a:solidFill>
            </a:endParaRPr>
          </a:p>
          <a:p>
            <a:pPr indent="-342900" lvl="1" marL="914400" rtl="0" algn="l">
              <a:spcBef>
                <a:spcPts val="0"/>
              </a:spcBef>
              <a:spcAft>
                <a:spcPts val="0"/>
              </a:spcAft>
              <a:buClr>
                <a:srgbClr val="000000"/>
              </a:buClr>
              <a:buSzPts val="1800"/>
              <a:buChar char="○"/>
            </a:pPr>
            <a:r>
              <a:rPr i="1" lang="en" sz="1800">
                <a:solidFill>
                  <a:srgbClr val="000000"/>
                </a:solidFill>
              </a:rPr>
              <a:t>Section 2 - Congress shall have power to enforce this article by appropriate legislation</a:t>
            </a:r>
            <a:r>
              <a:rPr lang="en" sz="1800">
                <a:solidFill>
                  <a:srgbClr val="000000"/>
                </a:solidFill>
              </a:rPr>
              <a:t>.</a:t>
            </a:r>
            <a:endParaRPr/>
          </a:p>
        </p:txBody>
      </p:sp>
      <p:pic>
        <p:nvPicPr>
          <p:cNvPr id="83" name="Google Shape;83;p17"/>
          <p:cNvPicPr preferRelativeResize="0"/>
          <p:nvPr/>
        </p:nvPicPr>
        <p:blipFill>
          <a:blip r:embed="rId3">
            <a:alphaModFix/>
          </a:blip>
          <a:stretch>
            <a:fillRect/>
          </a:stretch>
        </p:blipFill>
        <p:spPr>
          <a:xfrm>
            <a:off x="5884425" y="1266825"/>
            <a:ext cx="2374250" cy="35810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8"/>
          <p:cNvSpPr txBox="1"/>
          <p:nvPr>
            <p:ph type="title"/>
          </p:nvPr>
        </p:nvSpPr>
        <p:spPr>
          <a:xfrm>
            <a:off x="311700" y="445025"/>
            <a:ext cx="8520600" cy="572700"/>
          </a:xfrm>
          <a:prstGeom prst="rect">
            <a:avLst/>
          </a:prstGeom>
          <a:solidFill>
            <a:srgbClr val="FFF2CC"/>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26th Amendment (1971)</a:t>
            </a:r>
            <a:endParaRPr/>
          </a:p>
        </p:txBody>
      </p:sp>
      <p:sp>
        <p:nvSpPr>
          <p:cNvPr id="89" name="Google Shape;89;p18"/>
          <p:cNvSpPr txBox="1"/>
          <p:nvPr>
            <p:ph idx="1" type="body"/>
          </p:nvPr>
        </p:nvSpPr>
        <p:spPr>
          <a:xfrm>
            <a:off x="311700" y="1152475"/>
            <a:ext cx="4260300" cy="3416400"/>
          </a:xfrm>
          <a:prstGeom prst="rect">
            <a:avLst/>
          </a:prstGeom>
        </p:spPr>
        <p:txBody>
          <a:bodyPr anchorCtr="0" anchor="t" bIns="91425" lIns="91425" spcFirstLastPara="1" rIns="91425" wrap="square" tIns="91425">
            <a:normAutofit fontScale="92500" lnSpcReduction="10000"/>
          </a:bodyPr>
          <a:lstStyle/>
          <a:p>
            <a:pPr indent="-334327" lvl="0" marL="457200" rtl="0" algn="l">
              <a:spcBef>
                <a:spcPts val="0"/>
              </a:spcBef>
              <a:spcAft>
                <a:spcPts val="0"/>
              </a:spcAft>
              <a:buClr>
                <a:srgbClr val="000000"/>
              </a:buClr>
              <a:buSzPct val="100000"/>
              <a:buChar char="●"/>
            </a:pPr>
            <a:r>
              <a:rPr lang="en">
                <a:solidFill>
                  <a:srgbClr val="000000"/>
                </a:solidFill>
              </a:rPr>
              <a:t>Gave citizens who were at least 18 years old the right to vote</a:t>
            </a:r>
            <a:endParaRPr>
              <a:solidFill>
                <a:srgbClr val="000000"/>
              </a:solidFill>
            </a:endParaRPr>
          </a:p>
          <a:p>
            <a:pPr indent="-334327" lvl="0" marL="457200" rtl="0" algn="l">
              <a:spcBef>
                <a:spcPts val="0"/>
              </a:spcBef>
              <a:spcAft>
                <a:spcPts val="0"/>
              </a:spcAft>
              <a:buClr>
                <a:srgbClr val="000000"/>
              </a:buClr>
              <a:buSzPct val="100000"/>
              <a:buChar char="●"/>
            </a:pPr>
            <a:r>
              <a:rPr lang="en">
                <a:solidFill>
                  <a:srgbClr val="000000"/>
                </a:solidFill>
              </a:rPr>
              <a:t>Text of the Amendment:</a:t>
            </a:r>
            <a:endParaRPr>
              <a:solidFill>
                <a:srgbClr val="000000"/>
              </a:solidFill>
            </a:endParaRPr>
          </a:p>
          <a:p>
            <a:pPr indent="-334327" lvl="1" marL="914400" rtl="0" algn="l">
              <a:lnSpc>
                <a:spcPct val="110000"/>
              </a:lnSpc>
              <a:spcBef>
                <a:spcPts val="0"/>
              </a:spcBef>
              <a:spcAft>
                <a:spcPts val="0"/>
              </a:spcAft>
              <a:buClr>
                <a:srgbClr val="000000"/>
              </a:buClr>
              <a:buSzPct val="100000"/>
              <a:buChar char="○"/>
            </a:pPr>
            <a:r>
              <a:rPr i="1" lang="en" sz="1800">
                <a:solidFill>
                  <a:srgbClr val="000000"/>
                </a:solidFill>
                <a:highlight>
                  <a:srgbClr val="FFFFFF"/>
                </a:highlight>
              </a:rPr>
              <a:t>Section 1 - The right of citizens of the United States, who are eighteen years of age or older, to vote shall not be denied or abridged by the United States or by any State on account of age.</a:t>
            </a:r>
            <a:endParaRPr i="1" sz="1800">
              <a:solidFill>
                <a:srgbClr val="000000"/>
              </a:solidFill>
              <a:highlight>
                <a:srgbClr val="FFFFFF"/>
              </a:highlight>
            </a:endParaRPr>
          </a:p>
          <a:p>
            <a:pPr indent="-310832" lvl="1" marL="914400" rtl="0" algn="l">
              <a:lnSpc>
                <a:spcPct val="110000"/>
              </a:lnSpc>
              <a:spcBef>
                <a:spcPts val="0"/>
              </a:spcBef>
              <a:spcAft>
                <a:spcPts val="0"/>
              </a:spcAft>
              <a:buClr>
                <a:srgbClr val="000000"/>
              </a:buClr>
              <a:buSzPct val="77777"/>
              <a:buChar char="○"/>
            </a:pPr>
            <a:r>
              <a:rPr i="1" lang="en" sz="1800">
                <a:solidFill>
                  <a:srgbClr val="000000"/>
                </a:solidFill>
                <a:highlight>
                  <a:srgbClr val="FFFFFF"/>
                </a:highlight>
              </a:rPr>
              <a:t>Section 2 - The Congress shall have power to enforce this article by appropriate legislation</a:t>
            </a:r>
            <a:r>
              <a:rPr lang="en" sz="1200">
                <a:solidFill>
                  <a:srgbClr val="000000"/>
                </a:solidFill>
                <a:highlight>
                  <a:srgbClr val="FFFFFF"/>
                </a:highlight>
              </a:rPr>
              <a:t>.</a:t>
            </a:r>
            <a:endParaRPr>
              <a:solidFill>
                <a:srgbClr val="000000"/>
              </a:solidFill>
            </a:endParaRPr>
          </a:p>
        </p:txBody>
      </p:sp>
      <p:pic>
        <p:nvPicPr>
          <p:cNvPr id="90" name="Google Shape;90;p18"/>
          <p:cNvPicPr preferRelativeResize="0"/>
          <p:nvPr/>
        </p:nvPicPr>
        <p:blipFill>
          <a:blip r:embed="rId3">
            <a:alphaModFix/>
          </a:blip>
          <a:stretch>
            <a:fillRect/>
          </a:stretch>
        </p:blipFill>
        <p:spPr>
          <a:xfrm>
            <a:off x="5108900" y="1263850"/>
            <a:ext cx="3540326" cy="354032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1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b="1" lang="en" sz="3200"/>
              <a:t>Voter </a:t>
            </a:r>
            <a:r>
              <a:rPr b="1" lang="en" sz="3200"/>
              <a:t>Suppression</a:t>
            </a:r>
            <a:endParaRPr b="1" sz="3200"/>
          </a:p>
        </p:txBody>
      </p:sp>
      <p:sp>
        <p:nvSpPr>
          <p:cNvPr id="96" name="Google Shape;96;p1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solidFill>
                  <a:schemeClr val="dk1"/>
                </a:solidFill>
              </a:rPr>
              <a:t>What does it mean for elections to be free and fair?</a:t>
            </a:r>
            <a:endParaRPr>
              <a:solidFill>
                <a:schemeClr val="dk1"/>
              </a:solidFill>
            </a:endParaRPr>
          </a:p>
        </p:txBody>
      </p:sp>
      <p:pic>
        <p:nvPicPr>
          <p:cNvPr id="97" name="Google Shape;97;p19"/>
          <p:cNvPicPr preferRelativeResize="0"/>
          <p:nvPr/>
        </p:nvPicPr>
        <p:blipFill>
          <a:blip r:embed="rId3">
            <a:alphaModFix/>
          </a:blip>
          <a:stretch>
            <a:fillRect/>
          </a:stretch>
        </p:blipFill>
        <p:spPr>
          <a:xfrm>
            <a:off x="4786600" y="152400"/>
            <a:ext cx="4076605" cy="4838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20"/>
          <p:cNvSpPr txBox="1"/>
          <p:nvPr>
            <p:ph type="title"/>
          </p:nvPr>
        </p:nvSpPr>
        <p:spPr>
          <a:xfrm>
            <a:off x="207875" y="1043325"/>
            <a:ext cx="4721100" cy="21345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Any measure whose purpose is to reduce the </a:t>
            </a:r>
            <a:r>
              <a:rPr lang="en"/>
              <a:t>likelihood</a:t>
            </a:r>
            <a:r>
              <a:rPr lang="en"/>
              <a:t> of voting among a targeted group.</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Various forms of voter suppression have occurred in the United States, including poll taxes, literacy tests, white primaries, and acts of violence.</a:t>
            </a:r>
            <a:endParaRPr/>
          </a:p>
          <a:p>
            <a:pPr indent="0" lvl="0" marL="0" rtl="0" algn="l">
              <a:spcBef>
                <a:spcPts val="0"/>
              </a:spcBef>
              <a:spcAft>
                <a:spcPts val="0"/>
              </a:spcAft>
              <a:buNone/>
            </a:pPr>
            <a:r>
              <a:t/>
            </a:r>
            <a:endParaRPr/>
          </a:p>
        </p:txBody>
      </p:sp>
      <p:sp>
        <p:nvSpPr>
          <p:cNvPr id="103" name="Google Shape;103;p20"/>
          <p:cNvSpPr txBox="1"/>
          <p:nvPr>
            <p:ph type="title"/>
          </p:nvPr>
        </p:nvSpPr>
        <p:spPr>
          <a:xfrm>
            <a:off x="311700" y="271950"/>
            <a:ext cx="8520600" cy="572700"/>
          </a:xfrm>
          <a:prstGeom prst="rect">
            <a:avLst/>
          </a:prstGeom>
          <a:solidFill>
            <a:srgbClr val="FFF2CC"/>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Voter Suppression</a:t>
            </a:r>
            <a:endParaRPr/>
          </a:p>
        </p:txBody>
      </p:sp>
      <p:pic>
        <p:nvPicPr>
          <p:cNvPr id="104" name="Google Shape;104;p20"/>
          <p:cNvPicPr preferRelativeResize="0"/>
          <p:nvPr/>
        </p:nvPicPr>
        <p:blipFill>
          <a:blip r:embed="rId3">
            <a:alphaModFix/>
          </a:blip>
          <a:stretch>
            <a:fillRect/>
          </a:stretch>
        </p:blipFill>
        <p:spPr>
          <a:xfrm>
            <a:off x="5012075" y="1772000"/>
            <a:ext cx="3980400" cy="2098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21"/>
          <p:cNvSpPr txBox="1"/>
          <p:nvPr>
            <p:ph type="title"/>
          </p:nvPr>
        </p:nvSpPr>
        <p:spPr>
          <a:xfrm>
            <a:off x="311700" y="445025"/>
            <a:ext cx="8520600" cy="572700"/>
          </a:xfrm>
          <a:prstGeom prst="rect">
            <a:avLst/>
          </a:prstGeom>
          <a:solidFill>
            <a:srgbClr val="FFF2CC"/>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Jim Crow Laws</a:t>
            </a:r>
            <a:endParaRPr/>
          </a:p>
        </p:txBody>
      </p:sp>
      <p:sp>
        <p:nvSpPr>
          <p:cNvPr id="110" name="Google Shape;110;p21"/>
          <p:cNvSpPr txBox="1"/>
          <p:nvPr>
            <p:ph idx="1" type="body"/>
          </p:nvPr>
        </p:nvSpPr>
        <p:spPr>
          <a:xfrm>
            <a:off x="5129650" y="1166325"/>
            <a:ext cx="3702600" cy="3416400"/>
          </a:xfrm>
          <a:prstGeom prst="rect">
            <a:avLst/>
          </a:prstGeom>
        </p:spPr>
        <p:txBody>
          <a:bodyPr anchorCtr="0" anchor="t" bIns="91425" lIns="91425" spcFirstLastPara="1" rIns="91425" wrap="square" tIns="91425">
            <a:normAutofit fontScale="77500" lnSpcReduction="20000"/>
          </a:bodyPr>
          <a:lstStyle/>
          <a:p>
            <a:pPr indent="-317182" lvl="0" marL="457200" rtl="0" algn="l">
              <a:spcBef>
                <a:spcPts val="0"/>
              </a:spcBef>
              <a:spcAft>
                <a:spcPts val="0"/>
              </a:spcAft>
              <a:buClr>
                <a:srgbClr val="000000"/>
              </a:buClr>
              <a:buSzPct val="100000"/>
              <a:buChar char="●"/>
            </a:pPr>
            <a:r>
              <a:rPr lang="en">
                <a:solidFill>
                  <a:srgbClr val="000000"/>
                </a:solidFill>
              </a:rPr>
              <a:t>Any law in the United States that was meant to enforce racial segregation in the South from the late 19th century to the mid-20th century</a:t>
            </a:r>
            <a:endParaRPr>
              <a:solidFill>
                <a:srgbClr val="000000"/>
              </a:solidFill>
            </a:endParaRPr>
          </a:p>
          <a:p>
            <a:pPr indent="-317182" lvl="0" marL="457200" rtl="0" algn="l">
              <a:spcBef>
                <a:spcPts val="0"/>
              </a:spcBef>
              <a:spcAft>
                <a:spcPts val="0"/>
              </a:spcAft>
              <a:buClr>
                <a:srgbClr val="000000"/>
              </a:buClr>
              <a:buSzPct val="100000"/>
              <a:buChar char="●"/>
            </a:pPr>
            <a:r>
              <a:rPr lang="en">
                <a:solidFill>
                  <a:srgbClr val="000000"/>
                </a:solidFill>
              </a:rPr>
              <a:t>Term originates from a minstrel routine performed beginning in the 19th century and became a </a:t>
            </a:r>
            <a:r>
              <a:rPr lang="en">
                <a:solidFill>
                  <a:srgbClr val="000000"/>
                </a:solidFill>
              </a:rPr>
              <a:t>derogatory</a:t>
            </a:r>
            <a:r>
              <a:rPr lang="en">
                <a:solidFill>
                  <a:srgbClr val="000000"/>
                </a:solidFill>
              </a:rPr>
              <a:t> epithet for African Americans</a:t>
            </a:r>
            <a:endParaRPr>
              <a:solidFill>
                <a:srgbClr val="000000"/>
              </a:solidFill>
            </a:endParaRPr>
          </a:p>
          <a:p>
            <a:pPr indent="-317182" lvl="0" marL="457200" rtl="0" algn="l">
              <a:spcBef>
                <a:spcPts val="0"/>
              </a:spcBef>
              <a:spcAft>
                <a:spcPts val="0"/>
              </a:spcAft>
              <a:buClr>
                <a:srgbClr val="000000"/>
              </a:buClr>
              <a:buSzPct val="100000"/>
              <a:buChar char="●"/>
            </a:pPr>
            <a:r>
              <a:rPr lang="en">
                <a:solidFill>
                  <a:srgbClr val="000000"/>
                </a:solidFill>
              </a:rPr>
              <a:t>Laws became common after the Reconstruction period, when southern lawmakers regained control of state legislatures and imposed racial segregation in public life, such as public </a:t>
            </a:r>
            <a:r>
              <a:rPr lang="en">
                <a:solidFill>
                  <a:srgbClr val="000000"/>
                </a:solidFill>
              </a:rPr>
              <a:t>transportation</a:t>
            </a:r>
            <a:r>
              <a:rPr lang="en">
                <a:solidFill>
                  <a:srgbClr val="000000"/>
                </a:solidFill>
              </a:rPr>
              <a:t> and schools</a:t>
            </a:r>
            <a:endParaRPr>
              <a:solidFill>
                <a:srgbClr val="000000"/>
              </a:solidFill>
            </a:endParaRPr>
          </a:p>
        </p:txBody>
      </p:sp>
      <p:pic>
        <p:nvPicPr>
          <p:cNvPr id="111" name="Google Shape;111;p21"/>
          <p:cNvPicPr preferRelativeResize="0"/>
          <p:nvPr/>
        </p:nvPicPr>
        <p:blipFill>
          <a:blip r:embed="rId3">
            <a:alphaModFix/>
          </a:blip>
          <a:stretch>
            <a:fillRect/>
          </a:stretch>
        </p:blipFill>
        <p:spPr>
          <a:xfrm>
            <a:off x="311700" y="1543751"/>
            <a:ext cx="4830076" cy="292825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