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349" r:id="rId101"/>
    <p:sldId id="350" r:id="rId102"/>
    <p:sldId id="351" r:id="rId103"/>
    <p:sldId id="352" r:id="rId104"/>
    <p:sldId id="353" r:id="rId105"/>
    <p:sldId id="354" r:id="rId106"/>
    <p:sldId id="355" r:id="rId107"/>
    <p:sldId id="356" r:id="rId108"/>
    <p:sldId id="357" r:id="rId109"/>
    <p:sldId id="358" r:id="rId110"/>
    <p:sldId id="359" r:id="rId111"/>
    <p:sldId id="360" r:id="rId112"/>
  </p:sldIdLst>
  <p:sldSz cy="5143500" cx="9144000"/>
  <p:notesSz cx="6858000" cy="9144000"/>
  <p:embeddedFontLst>
    <p:embeddedFont>
      <p:font typeface="Lexend"/>
      <p:regular r:id="rId113"/>
      <p:bold r:id="rId11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E6D7A82-BBB3-415A-A5FB-816AE5CBCA0B}">
  <a:tblStyle styleId="{8E6D7A82-BBB3-415A-A5FB-816AE5CBCA0B}"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07" Type="http://schemas.openxmlformats.org/officeDocument/2006/relationships/slide" Target="slides/slide100.xml"/><Relationship Id="rId106" Type="http://schemas.openxmlformats.org/officeDocument/2006/relationships/slide" Target="slides/slide99.xml"/><Relationship Id="rId105" Type="http://schemas.openxmlformats.org/officeDocument/2006/relationships/slide" Target="slides/slide98.xml"/><Relationship Id="rId104" Type="http://schemas.openxmlformats.org/officeDocument/2006/relationships/slide" Target="slides/slide97.xml"/><Relationship Id="rId109" Type="http://schemas.openxmlformats.org/officeDocument/2006/relationships/slide" Target="slides/slide102.xml"/><Relationship Id="rId108" Type="http://schemas.openxmlformats.org/officeDocument/2006/relationships/slide" Target="slides/slide101.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103" Type="http://schemas.openxmlformats.org/officeDocument/2006/relationships/slide" Target="slides/slide96.xml"/><Relationship Id="rId102" Type="http://schemas.openxmlformats.org/officeDocument/2006/relationships/slide" Target="slides/slide95.xml"/><Relationship Id="rId101" Type="http://schemas.openxmlformats.org/officeDocument/2006/relationships/slide" Target="slides/slide94.xml"/><Relationship Id="rId100" Type="http://schemas.openxmlformats.org/officeDocument/2006/relationships/slide" Target="slides/slide93.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95" Type="http://schemas.openxmlformats.org/officeDocument/2006/relationships/slide" Target="slides/slide88.xml"/><Relationship Id="rId94" Type="http://schemas.openxmlformats.org/officeDocument/2006/relationships/slide" Target="slides/slide87.xml"/><Relationship Id="rId97" Type="http://schemas.openxmlformats.org/officeDocument/2006/relationships/slide" Target="slides/slide90.xml"/><Relationship Id="rId96" Type="http://schemas.openxmlformats.org/officeDocument/2006/relationships/slide" Target="slides/slide89.xml"/><Relationship Id="rId11" Type="http://schemas.openxmlformats.org/officeDocument/2006/relationships/slide" Target="slides/slide4.xml"/><Relationship Id="rId99" Type="http://schemas.openxmlformats.org/officeDocument/2006/relationships/slide" Target="slides/slide92.xml"/><Relationship Id="rId10" Type="http://schemas.openxmlformats.org/officeDocument/2006/relationships/slide" Target="slides/slide3.xml"/><Relationship Id="rId98" Type="http://schemas.openxmlformats.org/officeDocument/2006/relationships/slide" Target="slides/slide91.xml"/><Relationship Id="rId13" Type="http://schemas.openxmlformats.org/officeDocument/2006/relationships/slide" Target="slides/slide6.xml"/><Relationship Id="rId12" Type="http://schemas.openxmlformats.org/officeDocument/2006/relationships/slide" Target="slides/slide5.xml"/><Relationship Id="rId91" Type="http://schemas.openxmlformats.org/officeDocument/2006/relationships/slide" Target="slides/slide84.xml"/><Relationship Id="rId90" Type="http://schemas.openxmlformats.org/officeDocument/2006/relationships/slide" Target="slides/slide83.xml"/><Relationship Id="rId93" Type="http://schemas.openxmlformats.org/officeDocument/2006/relationships/slide" Target="slides/slide86.xml"/><Relationship Id="rId92" Type="http://schemas.openxmlformats.org/officeDocument/2006/relationships/slide" Target="slides/slide85.xml"/><Relationship Id="rId15" Type="http://schemas.openxmlformats.org/officeDocument/2006/relationships/slide" Target="slides/slide8.xml"/><Relationship Id="rId110" Type="http://schemas.openxmlformats.org/officeDocument/2006/relationships/slide" Target="slides/slide103.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14" Type="http://schemas.openxmlformats.org/officeDocument/2006/relationships/font" Target="fonts/Lexend-bold.fntdata"/><Relationship Id="rId18" Type="http://schemas.openxmlformats.org/officeDocument/2006/relationships/slide" Target="slides/slide11.xml"/><Relationship Id="rId113" Type="http://schemas.openxmlformats.org/officeDocument/2006/relationships/font" Target="fonts/Lexend-regular.fntdata"/><Relationship Id="rId112" Type="http://schemas.openxmlformats.org/officeDocument/2006/relationships/slide" Target="slides/slide105.xml"/><Relationship Id="rId111" Type="http://schemas.openxmlformats.org/officeDocument/2006/relationships/slide" Target="slides/slide104.xml"/><Relationship Id="rId84" Type="http://schemas.openxmlformats.org/officeDocument/2006/relationships/slide" Target="slides/slide77.xml"/><Relationship Id="rId83" Type="http://schemas.openxmlformats.org/officeDocument/2006/relationships/slide" Target="slides/slide76.xml"/><Relationship Id="rId86" Type="http://schemas.openxmlformats.org/officeDocument/2006/relationships/slide" Target="slides/slide79.xml"/><Relationship Id="rId85" Type="http://schemas.openxmlformats.org/officeDocument/2006/relationships/slide" Target="slides/slide78.xml"/><Relationship Id="rId88" Type="http://schemas.openxmlformats.org/officeDocument/2006/relationships/slide" Target="slides/slide81.xml"/><Relationship Id="rId87" Type="http://schemas.openxmlformats.org/officeDocument/2006/relationships/slide" Target="slides/slide80.xml"/><Relationship Id="rId89" Type="http://schemas.openxmlformats.org/officeDocument/2006/relationships/slide" Target="slides/slide82.xml"/><Relationship Id="rId80" Type="http://schemas.openxmlformats.org/officeDocument/2006/relationships/slide" Target="slides/slide73.xml"/><Relationship Id="rId82" Type="http://schemas.openxmlformats.org/officeDocument/2006/relationships/slide" Target="slides/slide75.xml"/><Relationship Id="rId81" Type="http://schemas.openxmlformats.org/officeDocument/2006/relationships/slide" Target="slides/slide74.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73" Type="http://schemas.openxmlformats.org/officeDocument/2006/relationships/slide" Target="slides/slide66.xml"/><Relationship Id="rId72" Type="http://schemas.openxmlformats.org/officeDocument/2006/relationships/slide" Target="slides/slide65.xml"/><Relationship Id="rId75" Type="http://schemas.openxmlformats.org/officeDocument/2006/relationships/slide" Target="slides/slide68.xml"/><Relationship Id="rId74" Type="http://schemas.openxmlformats.org/officeDocument/2006/relationships/slide" Target="slides/slide67.xml"/><Relationship Id="rId77" Type="http://schemas.openxmlformats.org/officeDocument/2006/relationships/slide" Target="slides/slide70.xml"/><Relationship Id="rId76" Type="http://schemas.openxmlformats.org/officeDocument/2006/relationships/slide" Target="slides/slide69.xml"/><Relationship Id="rId79" Type="http://schemas.openxmlformats.org/officeDocument/2006/relationships/slide" Target="slides/slide72.xml"/><Relationship Id="rId78" Type="http://schemas.openxmlformats.org/officeDocument/2006/relationships/slide" Target="slides/slide71.xml"/><Relationship Id="rId71" Type="http://schemas.openxmlformats.org/officeDocument/2006/relationships/slide" Target="slides/slide64.xml"/><Relationship Id="rId70" Type="http://schemas.openxmlformats.org/officeDocument/2006/relationships/slide" Target="slides/slide63.xml"/><Relationship Id="rId62" Type="http://schemas.openxmlformats.org/officeDocument/2006/relationships/slide" Target="slides/slide55.xml"/><Relationship Id="rId61" Type="http://schemas.openxmlformats.org/officeDocument/2006/relationships/slide" Target="slides/slide54.xml"/><Relationship Id="rId64" Type="http://schemas.openxmlformats.org/officeDocument/2006/relationships/slide" Target="slides/slide57.xml"/><Relationship Id="rId63" Type="http://schemas.openxmlformats.org/officeDocument/2006/relationships/slide" Target="slides/slide56.xml"/><Relationship Id="rId66" Type="http://schemas.openxmlformats.org/officeDocument/2006/relationships/slide" Target="slides/slide59.xml"/><Relationship Id="rId65" Type="http://schemas.openxmlformats.org/officeDocument/2006/relationships/slide" Target="slides/slide58.xml"/><Relationship Id="rId68" Type="http://schemas.openxmlformats.org/officeDocument/2006/relationships/slide" Target="slides/slide61.xml"/><Relationship Id="rId67" Type="http://schemas.openxmlformats.org/officeDocument/2006/relationships/slide" Target="slides/slide60.xml"/><Relationship Id="rId60" Type="http://schemas.openxmlformats.org/officeDocument/2006/relationships/slide" Target="slides/slide53.xml"/><Relationship Id="rId69" Type="http://schemas.openxmlformats.org/officeDocument/2006/relationships/slide" Target="slides/slide6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55" Type="http://schemas.openxmlformats.org/officeDocument/2006/relationships/slide" Target="slides/slide48.xml"/><Relationship Id="rId54" Type="http://schemas.openxmlformats.org/officeDocument/2006/relationships/slide" Target="slides/slide47.xml"/><Relationship Id="rId57" Type="http://schemas.openxmlformats.org/officeDocument/2006/relationships/slide" Target="slides/slide50.xml"/><Relationship Id="rId56" Type="http://schemas.openxmlformats.org/officeDocument/2006/relationships/slide" Target="slides/slide49.xml"/><Relationship Id="rId59" Type="http://schemas.openxmlformats.org/officeDocument/2006/relationships/slide" Target="slides/slide52.xml"/><Relationship Id="rId58"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911memorial.org/learn/students-and-teachers/lesson-plans/lesson-plans/local-heroes"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oc.gov/resource/g3701sm.gct00482/?sp=15"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logs.loc.gov/folklife/files/2017/11/Thanks.jpg" TargetMode="Externa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onsumerfinance.gov/consumer-tools/educator-tools/youth-financial-education/teach/activities/?q=&amp;grade_level=4" TargetMode="Externa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hemilitarywifeandmom.com/send-care-packages-for-troops-overseas/" TargetMode="Externa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1dcd73c9b3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1dcd73c9b3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208a136a44f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208a136a44f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SzPts val="1400"/>
              <a:buChar char="●"/>
            </a:pPr>
            <a:r>
              <a:rPr lang="en" sz="1400"/>
              <a:t>This is a photograph of a parade that took place in New York City on the first Labor Day.</a:t>
            </a:r>
            <a:endParaRPr sz="1400"/>
          </a:p>
          <a:p>
            <a:pPr indent="-317500" lvl="0" marL="457200" rtl="0" algn="l">
              <a:lnSpc>
                <a:spcPct val="115000"/>
              </a:lnSpc>
              <a:spcBef>
                <a:spcPts val="0"/>
              </a:spcBef>
              <a:spcAft>
                <a:spcPts val="0"/>
              </a:spcAft>
              <a:buSzPts val="1400"/>
              <a:buChar char="●"/>
            </a:pPr>
            <a:r>
              <a:rPr lang="en" sz="1400"/>
              <a:t>Why might they have held a parade? </a:t>
            </a:r>
            <a:endParaRPr sz="1400"/>
          </a:p>
          <a:p>
            <a:pPr indent="-317500" lvl="0" marL="457200" rtl="0" algn="l">
              <a:lnSpc>
                <a:spcPct val="115000"/>
              </a:lnSpc>
              <a:spcBef>
                <a:spcPts val="0"/>
              </a:spcBef>
              <a:spcAft>
                <a:spcPts val="0"/>
              </a:spcAft>
              <a:buSzPts val="1400"/>
              <a:buChar char="●"/>
            </a:pPr>
            <a:r>
              <a:rPr lang="en" sz="1400"/>
              <a:t>Have you been to a parade? What do you notice at parades? </a:t>
            </a:r>
            <a:endParaRPr sz="1400"/>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g208a136a44f_0_12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9" name="Google Shape;749;g208a136a44f_0_1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This can be paired with SS.1.CG.2.3.b, which introduces </a:t>
            </a:r>
            <a:r>
              <a:rPr lang="en" sz="1400"/>
              <a:t>students</a:t>
            </a:r>
            <a:r>
              <a:rPr lang="en" sz="1400"/>
              <a:t> to the National Anthem and discusses ways to show patriotism and </a:t>
            </a:r>
            <a:r>
              <a:rPr lang="en" sz="1400"/>
              <a:t>respect</a:t>
            </a:r>
            <a:r>
              <a:rPr lang="en" sz="1400"/>
              <a:t> during this and the Pledge of Allegiance. </a:t>
            </a:r>
            <a:endParaRPr sz="1400"/>
          </a:p>
          <a:p>
            <a:pPr indent="0" lvl="0" marL="0" rtl="0" algn="l">
              <a:spcBef>
                <a:spcPts val="0"/>
              </a:spcBef>
              <a:spcAft>
                <a:spcPts val="0"/>
              </a:spcAft>
              <a:buNone/>
            </a:pPr>
            <a:r>
              <a:t/>
            </a:r>
            <a:endParaRPr sz="1400"/>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4" name="Shape 754"/>
        <p:cNvGrpSpPr/>
        <p:nvPr/>
      </p:nvGrpSpPr>
      <p:grpSpPr>
        <a:xfrm>
          <a:off x="0" y="0"/>
          <a:ext cx="0" cy="0"/>
          <a:chOff x="0" y="0"/>
          <a:chExt cx="0" cy="0"/>
        </a:xfrm>
      </p:grpSpPr>
      <p:sp>
        <p:nvSpPr>
          <p:cNvPr id="755" name="Google Shape;755;g208a136a44f_0_12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6" name="Google Shape;756;g208a136a44f_0_12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A model may be provided to emphasize the focus on patriotism and celebratory displays. It should be iterated to students that the goal of this activity is not only to wish the United States a Happy Birthday, but to identify ways we can celebrate our country and the independence we gained.</a:t>
            </a:r>
            <a:endParaRPr sz="1400"/>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g208a136a44f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2" name="Google Shape;762;g208a136a44f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This slide can be duplicated and used to keep track of all the Patriotic Holidays and Observances through the year. You may also copy and paste the image from each slide next to the row as a visual aid.</a:t>
            </a:r>
            <a:endParaRPr sz="1400"/>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7" name="Shape 767"/>
        <p:cNvGrpSpPr/>
        <p:nvPr/>
      </p:nvGrpSpPr>
      <p:grpSpPr>
        <a:xfrm>
          <a:off x="0" y="0"/>
          <a:ext cx="0" cy="0"/>
          <a:chOff x="0" y="0"/>
          <a:chExt cx="0" cy="0"/>
        </a:xfrm>
      </p:grpSpPr>
      <p:sp>
        <p:nvSpPr>
          <p:cNvPr id="768" name="Google Shape;768;g1f465ad8a8e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9" name="Google Shape;769;g1f465ad8a8e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3" name="Shape 773"/>
        <p:cNvGrpSpPr/>
        <p:nvPr/>
      </p:nvGrpSpPr>
      <p:grpSpPr>
        <a:xfrm>
          <a:off x="0" y="0"/>
          <a:ext cx="0" cy="0"/>
          <a:chOff x="0" y="0"/>
          <a:chExt cx="0" cy="0"/>
        </a:xfrm>
      </p:grpSpPr>
      <p:sp>
        <p:nvSpPr>
          <p:cNvPr id="774" name="Google Shape;774;g1f605983f92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5" name="Google Shape;775;g1f605983f92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9" name="Shape 779"/>
        <p:cNvGrpSpPr/>
        <p:nvPr/>
      </p:nvGrpSpPr>
      <p:grpSpPr>
        <a:xfrm>
          <a:off x="0" y="0"/>
          <a:ext cx="0" cy="0"/>
          <a:chOff x="0" y="0"/>
          <a:chExt cx="0" cy="0"/>
        </a:xfrm>
      </p:grpSpPr>
      <p:sp>
        <p:nvSpPr>
          <p:cNvPr id="780" name="Google Shape;780;g1f605983f92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1" name="Google Shape;781;g1f605983f92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1dcd73c9b31_0_1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1dcd73c9b31_0_1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Note: Teachers should pause the video throughout to clarify higher-level vocabulary (activists, economic, federal, etc.) Remember, the video is intended to provide an overview of the holiday and more details on why it came to be. Students do not need to recall all the facts presented in the video.</a:t>
            </a:r>
            <a:endParaRPr sz="14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1dcd73c9b31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1dcd73c9b31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Note: This may be assigned as an </a:t>
            </a:r>
            <a:r>
              <a:rPr lang="en" sz="1400"/>
              <a:t>independent</a:t>
            </a:r>
            <a:r>
              <a:rPr lang="en" sz="1400"/>
              <a:t> task or done in small groups during student centers. Letters or illustrations can be delivered to the individuals once the activity is completed. </a:t>
            </a:r>
            <a:endParaRPr sz="14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208a136a44f_0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208a136a44f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chemeClr val="dk1"/>
              </a:buClr>
              <a:buSzPts val="1400"/>
              <a:buChar char="●"/>
            </a:pPr>
            <a:r>
              <a:rPr lang="en" sz="1400">
                <a:solidFill>
                  <a:schemeClr val="dk1"/>
                </a:solidFill>
              </a:rPr>
              <a:t>Patriot Day is a day of remembrance every year on September 11th. </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On September 11, 2001 2,977 people lost their lives due to a series of terrorist attacks by an Islamic terrorist group on the United States. </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Airplanes were hijacked (taken over) and crashed into important buildings like the World Trade Center in New York and the Pentagon in Washington, D.C..</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Now we have more safety measures in place when we travel in and out of our country. For example, we have to show our IDs and go through security at airports before we get on a plane. </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We remember the people who lost their lives on this day, especially the first responders who bravely fought to rescue/save people and put out fires from the attack. We also remember those that died in Pennsylvania to prevent another airplane crash and saved thousands of lives by doing it.</a:t>
            </a:r>
            <a:endParaRPr sz="140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208a136a44f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208a136a44f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These first responders are hanging the American flag over the wall of the Pentagon, one of the buildings that was attacked, in Washington D.C.</a:t>
            </a:r>
            <a:endParaRPr sz="1400"/>
          </a:p>
          <a:p>
            <a:pPr indent="-317500" lvl="0" marL="457200" rtl="0" algn="l">
              <a:spcBef>
                <a:spcPts val="0"/>
              </a:spcBef>
              <a:spcAft>
                <a:spcPts val="0"/>
              </a:spcAft>
              <a:buSzPts val="1400"/>
              <a:buChar char="●"/>
            </a:pPr>
            <a:r>
              <a:rPr lang="en" sz="1400"/>
              <a:t>What do you notice in this photograph?</a:t>
            </a:r>
            <a:endParaRPr sz="1400"/>
          </a:p>
          <a:p>
            <a:pPr indent="-317500" lvl="0" marL="457200" rtl="0" algn="l">
              <a:spcBef>
                <a:spcPts val="0"/>
              </a:spcBef>
              <a:spcAft>
                <a:spcPts val="0"/>
              </a:spcAft>
              <a:buSzPts val="1400"/>
              <a:buChar char="●"/>
            </a:pPr>
            <a:r>
              <a:rPr lang="en" sz="1400"/>
              <a:t>Who are these people? Why were they important during 9/11?</a:t>
            </a:r>
            <a:endParaRPr sz="1400"/>
          </a:p>
          <a:p>
            <a:pPr indent="-317500" lvl="0" marL="457200" rtl="0" algn="l">
              <a:spcBef>
                <a:spcPts val="0"/>
              </a:spcBef>
              <a:spcAft>
                <a:spcPts val="0"/>
              </a:spcAft>
              <a:buSzPts val="1400"/>
              <a:buChar char="●"/>
            </a:pPr>
            <a:r>
              <a:rPr lang="en" sz="1400"/>
              <a:t>How are they showing </a:t>
            </a:r>
            <a:r>
              <a:rPr lang="en" sz="1400"/>
              <a:t>patriotism</a:t>
            </a:r>
            <a:r>
              <a:rPr lang="en" sz="1400"/>
              <a:t>? </a:t>
            </a:r>
            <a:endParaRPr sz="140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208a136a44f_0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208a136a44f_0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Who lent a hand after this event occurred? What do you think they helped with?</a:t>
            </a:r>
            <a:endParaRPr sz="1400"/>
          </a:p>
          <a:p>
            <a:pPr indent="-317500" lvl="0" marL="457200" rtl="0" algn="l">
              <a:spcBef>
                <a:spcPts val="0"/>
              </a:spcBef>
              <a:spcAft>
                <a:spcPts val="0"/>
              </a:spcAft>
              <a:buSzPts val="1400"/>
              <a:buChar char="●"/>
            </a:pPr>
            <a:r>
              <a:rPr lang="en" sz="1400"/>
              <a:t>Who are people who help Americans today?</a:t>
            </a:r>
            <a:endParaRPr sz="1400"/>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208a136a44f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208a136a44f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A model may be developed and displayed on the </a:t>
            </a:r>
            <a:r>
              <a:rPr lang="en" sz="1400"/>
              <a:t>board</a:t>
            </a:r>
            <a:r>
              <a:rPr lang="en" sz="1400"/>
              <a:t> for students to reference while working. You may also brainstorm a list of heroes as a class for </a:t>
            </a:r>
            <a:r>
              <a:rPr lang="en" sz="1400"/>
              <a:t>students</a:t>
            </a:r>
            <a:r>
              <a:rPr lang="en" sz="1400"/>
              <a:t> to choose from. </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rPr lang="en" sz="1400"/>
              <a:t>This lesson is based on the activity suggestion from the 9/11 Memorial and Museum “</a:t>
            </a:r>
            <a:r>
              <a:rPr lang="en" sz="1400" u="sng">
                <a:solidFill>
                  <a:schemeClr val="hlink"/>
                </a:solidFill>
                <a:hlinkClick r:id="rId2"/>
              </a:rPr>
              <a:t>Local Heroes</a:t>
            </a:r>
            <a:r>
              <a:rPr lang="en" sz="1400"/>
              <a:t>” lesson plan.</a:t>
            </a:r>
            <a:endParaRPr sz="1400"/>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208a136a44f_0_1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208a136a44f_0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i="1" lang="en" sz="1400">
                <a:solidFill>
                  <a:schemeClr val="dk1"/>
                </a:solidFill>
              </a:rPr>
              <a:t>Teacher Note:</a:t>
            </a:r>
            <a:r>
              <a:rPr b="1" lang="en" sz="1400">
                <a:solidFill>
                  <a:schemeClr val="dk1"/>
                </a:solidFill>
              </a:rPr>
              <a:t> </a:t>
            </a:r>
            <a:r>
              <a:rPr i="1" lang="en" sz="1400">
                <a:solidFill>
                  <a:schemeClr val="dk1"/>
                </a:solidFill>
              </a:rPr>
              <a:t>Lesson SS.1.CG.3.1 also aligns with this holiday</a:t>
            </a:r>
            <a:endParaRPr i="1" sz="1400">
              <a:solidFill>
                <a:schemeClr val="dk1"/>
              </a:solidFill>
            </a:endParaRPr>
          </a:p>
          <a:p>
            <a:pPr indent="0" lvl="0" marL="0" rtl="0" algn="l">
              <a:spcBef>
                <a:spcPts val="0"/>
              </a:spcBef>
              <a:spcAft>
                <a:spcPts val="0"/>
              </a:spcAft>
              <a:buNone/>
            </a:pPr>
            <a:r>
              <a:t/>
            </a:r>
            <a:endParaRPr i="1"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Constitution Day celebrates the day our Constitution was adopted.</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We celebrate every year on September 17th.</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A constitution is a set of agreed upon rules or laws.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U.S. Constitution is the supreme law of the land.</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U.S. Constitution was signed at the Constitutional Convention on September 17, 1787 in Philadelphia, PA.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James Madison (4th President) was known as the Father of the Constitution since he wrote a large portion of it and the Bill of Rights.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U.S. Constitution starts with “We the People”. </a:t>
            </a:r>
            <a:endParaRPr sz="1400">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208a136a44f_0_1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208a136a44f_0_1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Signing of the United States Constitution in 1787.</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Took place in Independence Hall in Philadelphia, Pennsylvania.</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39 delegates signed the document.</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What do you notice about this image? Do you think this is a photograph?</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Artist painted this to show the scene in the meeting room before cameras were available.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Do you remember looking at a similar painting earlier this month?</a:t>
            </a:r>
            <a:endParaRPr sz="1400">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208a136a44f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208a136a44f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You may choose to read the story or listen to a read aloud. This is a second grade B.E.S.T book, so utilization of the text at the first grade </a:t>
            </a:r>
            <a:r>
              <a:rPr lang="en" sz="1400"/>
              <a:t>level</a:t>
            </a:r>
            <a:r>
              <a:rPr lang="en" sz="1400"/>
              <a:t> is meant only as an overview to build background knowledge.</a:t>
            </a:r>
            <a:endParaRPr sz="140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1dcd73c9b31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1dcd73c9b31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208a136a44f_0_1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208a136a44f_0_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This activity will require printing your </a:t>
            </a:r>
            <a:r>
              <a:rPr lang="en" sz="1400"/>
              <a:t>classroom</a:t>
            </a:r>
            <a:r>
              <a:rPr lang="en" sz="1400"/>
              <a:t> rules or pulling your anchor chart back out for use.</a:t>
            </a:r>
            <a:endParaRPr sz="14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208a136a44f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208a136a44f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Celebrate Freedom week is recognized as the last full week of September.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This week we are focused on remembering the importance of the Declaration of Independence.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Declaration of Independence was a document adopted on July 4, 1776 written to King George III explaining why British colonists were breaking away from British rule.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Declaration outlined all the rights that British (American) colonists believed that King George III wasn’t protecting.</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Eventually, colonists went to war to fight for their independence against British rule.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Founding Fathers were a group of American colonists that worked together to create the United States of America.</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Many of the Founding Fathers helped to write or sign the Declaration of Independence.</a:t>
            </a:r>
            <a:endParaRPr sz="1400">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1f27368eea8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1f27368eea8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t>Why was the Declaration of Independence written?</a:t>
            </a:r>
            <a:endParaRPr sz="1400"/>
          </a:p>
          <a:p>
            <a:pPr indent="-317500" lvl="0" marL="457200" rtl="0" algn="l">
              <a:spcBef>
                <a:spcPts val="0"/>
              </a:spcBef>
              <a:spcAft>
                <a:spcPts val="0"/>
              </a:spcAft>
              <a:buSzPts val="1400"/>
              <a:buChar char="●"/>
            </a:pPr>
            <a:r>
              <a:rPr lang="en" sz="1400"/>
              <a:t>Who were we declaring freedom or independence from? </a:t>
            </a:r>
            <a:endParaRPr sz="1400"/>
          </a:p>
          <a:p>
            <a:pPr indent="-317500" lvl="0" marL="457200" rtl="0" algn="l">
              <a:spcBef>
                <a:spcPts val="0"/>
              </a:spcBef>
              <a:spcAft>
                <a:spcPts val="0"/>
              </a:spcAft>
              <a:buClr>
                <a:schemeClr val="dk1"/>
              </a:buClr>
              <a:buSzPts val="1400"/>
              <a:buChar char="●"/>
            </a:pPr>
            <a:r>
              <a:rPr lang="en" sz="1400"/>
              <a:t>Many of the Founding Fathers signed the Declaration of Independence, including Benjamin Franklin and John Adams.</a:t>
            </a:r>
            <a:endParaRPr sz="1400"/>
          </a:p>
          <a:p>
            <a:pPr indent="-317500" lvl="0" marL="457200" rtl="0" algn="l">
              <a:spcBef>
                <a:spcPts val="0"/>
              </a:spcBef>
              <a:spcAft>
                <a:spcPts val="0"/>
              </a:spcAft>
              <a:buSzPts val="1400"/>
              <a:buChar char="●"/>
            </a:pPr>
            <a:r>
              <a:rPr lang="en" sz="1400"/>
              <a:t>Why do people sign an important document?</a:t>
            </a:r>
            <a:endParaRPr sz="1400"/>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208a136a44f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208a136a44f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What is a truth?</a:t>
            </a:r>
            <a:endParaRPr sz="1400"/>
          </a:p>
          <a:p>
            <a:pPr indent="-317500" lvl="0" marL="457200" rtl="0" algn="l">
              <a:spcBef>
                <a:spcPts val="0"/>
              </a:spcBef>
              <a:spcAft>
                <a:spcPts val="0"/>
              </a:spcAft>
              <a:buSzPts val="1400"/>
              <a:buChar char="●"/>
            </a:pPr>
            <a:r>
              <a:rPr lang="en" sz="1400"/>
              <a:t>What do you think “all men are created equal” means? (Note: while the word “men” was used in the document, the writings of the Founders tell us that they believed all individuals possessed natural rights).</a:t>
            </a:r>
            <a:endParaRPr sz="1400"/>
          </a:p>
          <a:p>
            <a:pPr indent="-317500" lvl="0" marL="457200" rtl="0" algn="l">
              <a:spcBef>
                <a:spcPts val="0"/>
              </a:spcBef>
              <a:spcAft>
                <a:spcPts val="0"/>
              </a:spcAft>
              <a:buSzPts val="1400"/>
              <a:buChar char="●"/>
            </a:pPr>
            <a:r>
              <a:rPr lang="en" sz="1400"/>
              <a:t>What other document do we see the term “we” used to refer to the people of the United States?</a:t>
            </a:r>
            <a:endParaRPr sz="140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208a136a44f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208a136a44f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The goal of this activity is to compare the original 13 colonies map to the map of our country today, which includes 50 states. Discuss with students differences in the two maps.</a:t>
            </a:r>
            <a:endParaRPr sz="1400"/>
          </a:p>
          <a:p>
            <a:pPr indent="-317500" lvl="0" marL="457200" rtl="0" algn="l">
              <a:spcBef>
                <a:spcPts val="0"/>
              </a:spcBef>
              <a:spcAft>
                <a:spcPts val="0"/>
              </a:spcAft>
              <a:buClr>
                <a:schemeClr val="dk1"/>
              </a:buClr>
              <a:buSzPts val="1400"/>
              <a:buChar char="●"/>
            </a:pPr>
            <a:r>
              <a:rPr lang="en" sz="1400">
                <a:solidFill>
                  <a:schemeClr val="dk1"/>
                </a:solidFill>
              </a:rPr>
              <a:t>Source link to zoom into map: </a:t>
            </a:r>
            <a:r>
              <a:rPr lang="en" sz="1400" u="sng">
                <a:solidFill>
                  <a:schemeClr val="hlink"/>
                </a:solidFill>
                <a:hlinkClick r:id="rId2"/>
              </a:rPr>
              <a:t>https://www.loc.gov/resource/g3701sm.gct00482/?sp=15</a:t>
            </a:r>
            <a:r>
              <a:rPr lang="en" sz="1400">
                <a:solidFill>
                  <a:schemeClr val="dk1"/>
                </a:solidFill>
              </a:rPr>
              <a:t> </a:t>
            </a:r>
            <a:endParaRPr sz="1400"/>
          </a:p>
          <a:p>
            <a:pPr indent="-317500" lvl="0" marL="457200" rtl="0" algn="l">
              <a:spcBef>
                <a:spcPts val="0"/>
              </a:spcBef>
              <a:spcAft>
                <a:spcPts val="0"/>
              </a:spcAft>
              <a:buSzPts val="1400"/>
              <a:buChar char="●"/>
            </a:pPr>
            <a:r>
              <a:rPr lang="en" sz="1400"/>
              <a:t>What do you notice about the original map?</a:t>
            </a:r>
            <a:endParaRPr sz="1400"/>
          </a:p>
          <a:p>
            <a:pPr indent="-317500" lvl="0" marL="457200" rtl="0" algn="l">
              <a:spcBef>
                <a:spcPts val="0"/>
              </a:spcBef>
              <a:spcAft>
                <a:spcPts val="0"/>
              </a:spcAft>
              <a:buSzPts val="1400"/>
              <a:buChar char="●"/>
            </a:pPr>
            <a:r>
              <a:rPr lang="en" sz="1400"/>
              <a:t>How do you think the other states came to be? </a:t>
            </a:r>
            <a:endParaRPr sz="1400"/>
          </a:p>
          <a:p>
            <a:pPr indent="-317500" lvl="0" marL="457200" rtl="0" algn="l">
              <a:spcBef>
                <a:spcPts val="0"/>
              </a:spcBef>
              <a:spcAft>
                <a:spcPts val="0"/>
              </a:spcAft>
              <a:buSzPts val="1400"/>
              <a:buChar char="●"/>
            </a:pPr>
            <a:r>
              <a:rPr lang="en" sz="1400"/>
              <a:t>How many states do we have now? </a:t>
            </a:r>
            <a:endParaRPr sz="140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224ec3673cd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224ec3673cd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208a136a44f_0_3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208a136a44f_0_3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Hispanic Heritage Month is celebrated from September 15- October 15!</a:t>
            </a:r>
            <a:endParaRPr sz="1400"/>
          </a:p>
          <a:p>
            <a:pPr indent="-317500" lvl="0" marL="457200" rtl="0" algn="l">
              <a:spcBef>
                <a:spcPts val="0"/>
              </a:spcBef>
              <a:spcAft>
                <a:spcPts val="0"/>
              </a:spcAft>
              <a:buSzPts val="1400"/>
              <a:buChar char="●"/>
            </a:pPr>
            <a:r>
              <a:rPr lang="en" sz="1400"/>
              <a:t>Hispanic Heritage Month is a celebration of the Hispanic American culture in the United States.</a:t>
            </a:r>
            <a:endParaRPr sz="1400"/>
          </a:p>
          <a:p>
            <a:pPr indent="-317500" lvl="0" marL="457200" rtl="0" algn="l">
              <a:spcBef>
                <a:spcPts val="0"/>
              </a:spcBef>
              <a:spcAft>
                <a:spcPts val="0"/>
              </a:spcAft>
              <a:buSzPts val="1400"/>
              <a:buChar char="●"/>
            </a:pPr>
            <a:r>
              <a:rPr lang="en" sz="1400"/>
              <a:t>We celebrate the history and contributions of those whose ancestors came from Mexico, Spain, Central and South America, and the Caribbean.</a:t>
            </a:r>
            <a:endParaRPr sz="1400"/>
          </a:p>
          <a:p>
            <a:pPr indent="-317500" lvl="0" marL="457200" rtl="0" algn="l">
              <a:spcBef>
                <a:spcPts val="0"/>
              </a:spcBef>
              <a:spcAft>
                <a:spcPts val="0"/>
              </a:spcAft>
              <a:buSzPts val="1400"/>
              <a:buChar char="●"/>
            </a:pPr>
            <a:r>
              <a:rPr lang="en" sz="1400"/>
              <a:t>This started in 1968 with President Johnson, expanded to a 30 day celebration with President Reagan, and became a law in 1988.</a:t>
            </a:r>
            <a:endParaRPr sz="1400"/>
          </a:p>
          <a:p>
            <a:pPr indent="-317500" lvl="0" marL="457200" rtl="0" algn="l">
              <a:spcBef>
                <a:spcPts val="0"/>
              </a:spcBef>
              <a:spcAft>
                <a:spcPts val="0"/>
              </a:spcAft>
              <a:buSzPts val="1400"/>
              <a:buChar char="●"/>
            </a:pPr>
            <a:r>
              <a:rPr lang="en" sz="1400"/>
              <a:t>Ways we can celebrate all month long:</a:t>
            </a:r>
            <a:endParaRPr sz="1400"/>
          </a:p>
          <a:p>
            <a:pPr indent="-317500" lvl="1" marL="914400" rtl="0" algn="l">
              <a:spcBef>
                <a:spcPts val="0"/>
              </a:spcBef>
              <a:spcAft>
                <a:spcPts val="0"/>
              </a:spcAft>
              <a:buSzPts val="1400"/>
              <a:buChar char="○"/>
            </a:pPr>
            <a:r>
              <a:rPr lang="en" sz="1400"/>
              <a:t>Learn about famous Latino/Latinas and their influence on America</a:t>
            </a:r>
            <a:endParaRPr sz="1400"/>
          </a:p>
          <a:p>
            <a:pPr indent="-317500" lvl="1" marL="914400" rtl="0" algn="l">
              <a:spcBef>
                <a:spcPts val="0"/>
              </a:spcBef>
              <a:spcAft>
                <a:spcPts val="0"/>
              </a:spcAft>
              <a:buSzPts val="1400"/>
              <a:buChar char="○"/>
            </a:pPr>
            <a:r>
              <a:rPr lang="en" sz="1400"/>
              <a:t>Try making some crafts like floral headbands, coloring flags from different Latin countries, make ojo de Dios </a:t>
            </a:r>
            <a:endParaRPr sz="1400"/>
          </a:p>
          <a:p>
            <a:pPr indent="-317500" lvl="1" marL="914400" rtl="0" algn="l">
              <a:spcBef>
                <a:spcPts val="0"/>
              </a:spcBef>
              <a:spcAft>
                <a:spcPts val="0"/>
              </a:spcAft>
              <a:buSzPts val="1400"/>
              <a:buChar char="○"/>
            </a:pPr>
            <a:r>
              <a:rPr lang="en" sz="1400"/>
              <a:t>Learn some common phrases in Spanish like hello, goodbye, or thank you to use in your classroom throughout the month</a:t>
            </a:r>
            <a:endParaRPr sz="1200">
              <a:solidFill>
                <a:srgbClr val="505050"/>
              </a:solidFill>
              <a:highlight>
                <a:srgbClr val="FFFFFF"/>
              </a:highlight>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08a136a44f_0_1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08a136a44f_0_1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400"/>
              <a:t>Click on the image to explore Smithsonian’s 3-D display.</a:t>
            </a:r>
            <a:endParaRPr sz="1400"/>
          </a:p>
          <a:p>
            <a:pPr indent="0" lvl="0" marL="0" rtl="0" algn="l">
              <a:lnSpc>
                <a:spcPct val="115000"/>
              </a:lnSpc>
              <a:spcBef>
                <a:spcPts val="1200"/>
              </a:spcBef>
              <a:spcAft>
                <a:spcPts val="0"/>
              </a:spcAft>
              <a:buNone/>
            </a:pPr>
            <a:r>
              <a:rPr b="1" lang="en" sz="1400"/>
              <a:t>Excerpt from the Smithsonian: </a:t>
            </a:r>
            <a:r>
              <a:rPr lang="en" sz="1400"/>
              <a:t>Verónica Castillo (b. 1967) is an award-winning ceramicist. Castillo created this Tree of Life (El Árbol de la Vida in Spanish) for the National Museum of the American Latino’s debut exhibition, ¡Presente! A Latino History of the United States. Trees of Life are clay sculptures from Mexico.</a:t>
            </a:r>
            <a:endParaRPr sz="1400"/>
          </a:p>
          <a:p>
            <a:pPr indent="-317500" lvl="0" marL="457200" rtl="0" algn="l">
              <a:lnSpc>
                <a:spcPct val="115000"/>
              </a:lnSpc>
              <a:spcBef>
                <a:spcPts val="1200"/>
              </a:spcBef>
              <a:spcAft>
                <a:spcPts val="0"/>
              </a:spcAft>
              <a:buSzPts val="1400"/>
              <a:buChar char="●"/>
            </a:pPr>
            <a:r>
              <a:rPr lang="en" sz="1400"/>
              <a:t>What do you notice?</a:t>
            </a:r>
            <a:endParaRPr sz="1400"/>
          </a:p>
          <a:p>
            <a:pPr indent="-317500" lvl="0" marL="457200" rtl="0" algn="l">
              <a:lnSpc>
                <a:spcPct val="115000"/>
              </a:lnSpc>
              <a:spcBef>
                <a:spcPts val="0"/>
              </a:spcBef>
              <a:spcAft>
                <a:spcPts val="0"/>
              </a:spcAft>
              <a:buSzPts val="1400"/>
              <a:buChar char="●"/>
            </a:pPr>
            <a:r>
              <a:rPr lang="en" sz="1400"/>
              <a:t>Who are the people represented in the tree?</a:t>
            </a:r>
            <a:endParaRPr sz="140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208a136a44f_0_1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208a136a44f_0_1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You may choose to listen via YouTube or a streaming platform, but be sure to preview the music for </a:t>
            </a:r>
            <a:r>
              <a:rPr lang="en" sz="1400"/>
              <a:t>appropriateness</a:t>
            </a:r>
            <a:r>
              <a:rPr lang="en" sz="1400"/>
              <a:t> prior to selecting specific songs. </a:t>
            </a:r>
            <a:endParaRPr sz="1400"/>
          </a:p>
          <a:p>
            <a:pPr indent="-317500" lvl="0" marL="457200" rtl="0" algn="l">
              <a:spcBef>
                <a:spcPts val="0"/>
              </a:spcBef>
              <a:spcAft>
                <a:spcPts val="0"/>
              </a:spcAft>
              <a:buSzPts val="1400"/>
              <a:buChar char="●"/>
            </a:pPr>
            <a:r>
              <a:rPr lang="en" sz="1400"/>
              <a:t>There is a bilingual children’s book titled </a:t>
            </a:r>
            <a:r>
              <a:rPr i="1" lang="en" sz="1400"/>
              <a:t>My Name is Celia/Me llamo Celia </a:t>
            </a:r>
            <a:r>
              <a:rPr lang="en" sz="1400"/>
              <a:t>by Monica brown that shares more about Celia Cruz’s life.</a:t>
            </a:r>
            <a:endParaRPr sz="140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208a136a44f_0_1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208a136a44f_0_1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4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1dcd73c9b31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1dcd73c9b31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224ec3673cd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224ec3673cd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208a136a44f_0_3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208a136a44f_0_3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Election Day is celebrated on the Tuesday after the first Monday in November.</a:t>
            </a:r>
            <a:endParaRPr sz="1400"/>
          </a:p>
          <a:p>
            <a:pPr indent="-317500" lvl="0" marL="457200" rtl="0" algn="l">
              <a:spcBef>
                <a:spcPts val="0"/>
              </a:spcBef>
              <a:spcAft>
                <a:spcPts val="0"/>
              </a:spcAft>
              <a:buSzPts val="1400"/>
              <a:buChar char="●"/>
            </a:pPr>
            <a:r>
              <a:rPr lang="en" sz="1400"/>
              <a:t>Election Day usually happens between Nov 2- Nov 8.</a:t>
            </a:r>
            <a:endParaRPr sz="1400"/>
          </a:p>
          <a:p>
            <a:pPr indent="-317500" lvl="0" marL="457200" rtl="0" algn="l">
              <a:spcBef>
                <a:spcPts val="0"/>
              </a:spcBef>
              <a:spcAft>
                <a:spcPts val="0"/>
              </a:spcAft>
              <a:buSzPts val="1400"/>
              <a:buChar char="●"/>
            </a:pPr>
            <a:r>
              <a:rPr lang="en" sz="1400"/>
              <a:t>Election Day is the day for primary and general elections (which do not always occur every year).</a:t>
            </a:r>
            <a:endParaRPr sz="1400"/>
          </a:p>
          <a:p>
            <a:pPr indent="-317500" lvl="0" marL="457200" rtl="0" algn="l">
              <a:spcBef>
                <a:spcPts val="0"/>
              </a:spcBef>
              <a:spcAft>
                <a:spcPts val="0"/>
              </a:spcAft>
              <a:buSzPts val="1400"/>
              <a:buChar char="●"/>
            </a:pPr>
            <a:r>
              <a:rPr lang="en" sz="1400"/>
              <a:t>Elections mean that you place your vote for the person/action that you believe in.</a:t>
            </a:r>
            <a:endParaRPr sz="1400"/>
          </a:p>
          <a:p>
            <a:pPr indent="-317500" lvl="0" marL="457200" rtl="0" algn="l">
              <a:spcBef>
                <a:spcPts val="0"/>
              </a:spcBef>
              <a:spcAft>
                <a:spcPts val="0"/>
              </a:spcAft>
              <a:buSzPts val="1400"/>
              <a:buChar char="●"/>
            </a:pPr>
            <a:r>
              <a:rPr lang="en" sz="1400"/>
              <a:t>You can vote in these elections if you’re 18 and a citizen of the United States.</a:t>
            </a:r>
            <a:endParaRPr sz="1400"/>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208a136a44f_0_9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208a136a44f_0_9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This is a sample ballot from the 2020 presidential election.</a:t>
            </a:r>
            <a:endParaRPr sz="1400"/>
          </a:p>
          <a:p>
            <a:pPr indent="-317500" lvl="0" marL="457200" rtl="0" algn="l">
              <a:spcBef>
                <a:spcPts val="0"/>
              </a:spcBef>
              <a:spcAft>
                <a:spcPts val="0"/>
              </a:spcAft>
              <a:buSzPts val="1400"/>
              <a:buChar char="●"/>
            </a:pPr>
            <a:r>
              <a:rPr lang="en" sz="1400"/>
              <a:t>How do citizens cast their vote on these ballots?</a:t>
            </a:r>
            <a:endParaRPr sz="1400"/>
          </a:p>
          <a:p>
            <a:pPr indent="-317500" lvl="0" marL="457200" rtl="0" algn="l">
              <a:spcBef>
                <a:spcPts val="0"/>
              </a:spcBef>
              <a:spcAft>
                <a:spcPts val="0"/>
              </a:spcAft>
              <a:buSzPts val="1400"/>
              <a:buChar char="●"/>
            </a:pPr>
            <a:r>
              <a:rPr lang="en" sz="1400"/>
              <a:t>What do citizens vote for on the ballot? What is a state representative? What is a court?</a:t>
            </a:r>
            <a:endParaRPr sz="140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208a136a44f_0_9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208a136a44f_0_9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Why is it important to vote?</a:t>
            </a:r>
            <a:endParaRPr sz="1400"/>
          </a:p>
          <a:p>
            <a:pPr indent="-317500" lvl="0" marL="457200" rtl="0" algn="l">
              <a:spcBef>
                <a:spcPts val="0"/>
              </a:spcBef>
              <a:spcAft>
                <a:spcPts val="0"/>
              </a:spcAft>
              <a:buSzPts val="1400"/>
              <a:buChar char="●"/>
            </a:pPr>
            <a:r>
              <a:rPr lang="en" sz="1400"/>
              <a:t>What age do you have to be to vote in the </a:t>
            </a:r>
            <a:r>
              <a:rPr lang="en" sz="1400"/>
              <a:t>United</a:t>
            </a:r>
            <a:r>
              <a:rPr lang="en" sz="1400"/>
              <a:t> States? </a:t>
            </a:r>
            <a:endParaRPr sz="1400"/>
          </a:p>
          <a:p>
            <a:pPr indent="-317500" lvl="0" marL="457200" rtl="0" algn="l">
              <a:spcBef>
                <a:spcPts val="0"/>
              </a:spcBef>
              <a:spcAft>
                <a:spcPts val="0"/>
              </a:spcAft>
              <a:buSzPts val="1400"/>
              <a:buChar char="●"/>
            </a:pPr>
            <a:r>
              <a:rPr lang="en" sz="1400"/>
              <a:t>Who are some officials that we vote into office? </a:t>
            </a:r>
            <a:endParaRPr sz="1400"/>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208a136a44f_0_9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208a136a44f_0_9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Teachers may change “line leader” to any classroom position held by a student or change it to “teacher of the month” or another vote within the school community. The goal is to get students to understand their role in the school community and their right to a vote in this decision for a leader within the community.</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rPr lang="en" sz="1400"/>
              <a:t>Students will need a small piece of paper or post-it to write their vote on. Teachers should then demonstrate collecting the ballots (in a box, carton, etc.) and tallying the votes when all are collected. The teacher can keep a tally chart on the board and announce the winner of the election when all ballots are counted.</a:t>
            </a:r>
            <a:endParaRPr sz="1400"/>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208a136a44f_0_3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208a136a44f_0_3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Victims of Communism Day is November 7th every year.</a:t>
            </a:r>
            <a:endParaRPr sz="1400"/>
          </a:p>
          <a:p>
            <a:pPr indent="-317500" lvl="0" marL="457200" rtl="0" algn="l">
              <a:spcBef>
                <a:spcPts val="0"/>
              </a:spcBef>
              <a:spcAft>
                <a:spcPts val="0"/>
              </a:spcAft>
              <a:buSzPts val="1400"/>
              <a:buChar char="●"/>
            </a:pPr>
            <a:r>
              <a:rPr lang="en" sz="1400"/>
              <a:t>Communism means that the country or government control everything and the people don’t have freedom.</a:t>
            </a:r>
            <a:endParaRPr sz="1400"/>
          </a:p>
          <a:p>
            <a:pPr indent="-317500" lvl="0" marL="457200" rtl="0" algn="l">
              <a:spcBef>
                <a:spcPts val="0"/>
              </a:spcBef>
              <a:spcAft>
                <a:spcPts val="0"/>
              </a:spcAft>
              <a:buSzPts val="1400"/>
              <a:buChar char="●"/>
            </a:pPr>
            <a:r>
              <a:rPr lang="en" sz="1400"/>
              <a:t>It is a day to remember those who have fought or are still fighting for freedom.</a:t>
            </a:r>
            <a:endParaRPr sz="1400"/>
          </a:p>
          <a:p>
            <a:pPr indent="-317500" lvl="0" marL="457200" rtl="0" algn="l">
              <a:spcBef>
                <a:spcPts val="0"/>
              </a:spcBef>
              <a:spcAft>
                <a:spcPts val="0"/>
              </a:spcAft>
              <a:buSzPts val="1400"/>
              <a:buChar char="●"/>
            </a:pPr>
            <a:r>
              <a:rPr lang="en" sz="1400"/>
              <a:t>We also remember those who have suffered and died from communist practices/individuals.</a:t>
            </a:r>
            <a:endParaRPr sz="1400"/>
          </a:p>
          <a:p>
            <a:pPr indent="-317500" lvl="0" marL="457200" rtl="0" algn="l">
              <a:spcBef>
                <a:spcPts val="0"/>
              </a:spcBef>
              <a:spcAft>
                <a:spcPts val="0"/>
              </a:spcAft>
              <a:buSzPts val="1400"/>
              <a:buChar char="●"/>
            </a:pPr>
            <a:r>
              <a:rPr lang="en" sz="1400"/>
              <a:t>There are many people around the world who do not have the freedoms that those in the United States have.</a:t>
            </a:r>
            <a:endParaRPr sz="1400"/>
          </a:p>
          <a:p>
            <a:pPr indent="-317500" lvl="0" marL="457200" rtl="0" algn="l">
              <a:spcBef>
                <a:spcPts val="0"/>
              </a:spcBef>
              <a:spcAft>
                <a:spcPts val="0"/>
              </a:spcAft>
              <a:buSzPts val="1400"/>
              <a:buChar char="●"/>
            </a:pPr>
            <a:r>
              <a:rPr lang="en" sz="1400"/>
              <a:t>Countries still facing these threats are: Venezuela, Laos, North Korea, China, Cuba, and Vietnam.</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208a136a44f_0_1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208a136a44f_0_1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SzPts val="1400"/>
              <a:buChar char="●"/>
            </a:pPr>
            <a:r>
              <a:rPr lang="en" sz="1400"/>
              <a:t>Malala Yousafzai won the Nobel Peace Prize in 2014. This award is given to people who have done outstanding work in physics, chemistry, medicine, literature, peace, or economics. She won for peace.</a:t>
            </a:r>
            <a:endParaRPr sz="1400"/>
          </a:p>
          <a:p>
            <a:pPr indent="-317500" lvl="0" marL="457200" rtl="0" algn="l">
              <a:lnSpc>
                <a:spcPct val="115000"/>
              </a:lnSpc>
              <a:spcBef>
                <a:spcPts val="0"/>
              </a:spcBef>
              <a:spcAft>
                <a:spcPts val="0"/>
              </a:spcAft>
              <a:buSzPts val="1400"/>
              <a:buChar char="●"/>
            </a:pPr>
            <a:r>
              <a:rPr lang="en" sz="1400"/>
              <a:t>She is the youngest person to win the prize.</a:t>
            </a:r>
            <a:endParaRPr sz="1400"/>
          </a:p>
          <a:p>
            <a:pPr indent="-317500" lvl="0" marL="457200" rtl="0" algn="l">
              <a:lnSpc>
                <a:spcPct val="115000"/>
              </a:lnSpc>
              <a:spcBef>
                <a:spcPts val="0"/>
              </a:spcBef>
              <a:spcAft>
                <a:spcPts val="0"/>
              </a:spcAft>
              <a:buSzPts val="1400"/>
              <a:buChar char="●"/>
            </a:pPr>
            <a:r>
              <a:rPr lang="en" sz="1400"/>
              <a:t>She was born in Pakistan, a country where girls were banned from going to school by the government.</a:t>
            </a:r>
            <a:endParaRPr sz="1400"/>
          </a:p>
          <a:p>
            <a:pPr indent="-317500" lvl="0" marL="457200" rtl="0" algn="l">
              <a:lnSpc>
                <a:spcPct val="115000"/>
              </a:lnSpc>
              <a:spcBef>
                <a:spcPts val="0"/>
              </a:spcBef>
              <a:spcAft>
                <a:spcPts val="0"/>
              </a:spcAft>
              <a:buSzPts val="1400"/>
              <a:buChar char="●"/>
            </a:pPr>
            <a:r>
              <a:rPr lang="en" sz="1400"/>
              <a:t>She fought for every child to have access to education.</a:t>
            </a:r>
            <a:endParaRPr sz="1400"/>
          </a:p>
          <a:p>
            <a:pPr indent="0" lvl="0" marL="0" rtl="0" algn="l">
              <a:lnSpc>
                <a:spcPct val="115000"/>
              </a:lnSpc>
              <a:spcBef>
                <a:spcPts val="1200"/>
              </a:spcBef>
              <a:spcAft>
                <a:spcPts val="1200"/>
              </a:spcAft>
              <a:buNone/>
            </a:pPr>
            <a:r>
              <a:rPr b="1" lang="en" sz="1400"/>
              <a:t>Teacher Note</a:t>
            </a:r>
            <a:r>
              <a:rPr lang="en" sz="1400"/>
              <a:t>: While Pakistan/the Taliban regime that Malala dealt with is not communist, she is a grade-level appropriate example of how oppressive governments deprive citizens of basic rights and freedoms.</a:t>
            </a:r>
            <a:endParaRPr sz="1400"/>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208a136a44f_0_1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208a136a44f_0_1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While analyzing the quote, keep developmental appropriateness in mind. While the concept of lack of freedoms is addressed during this </a:t>
            </a:r>
            <a:r>
              <a:rPr lang="en" sz="1400"/>
              <a:t>observance, further details on Victims of Communism Day may be inappropriate for this age. Focus instead on the following question:</a:t>
            </a:r>
            <a:endParaRPr sz="1400"/>
          </a:p>
          <a:p>
            <a:pPr indent="-317500" lvl="0" marL="457200" rtl="0" algn="l">
              <a:spcBef>
                <a:spcPts val="0"/>
              </a:spcBef>
              <a:spcAft>
                <a:spcPts val="0"/>
              </a:spcAft>
              <a:buSzPts val="1400"/>
              <a:buChar char="●"/>
            </a:pPr>
            <a:r>
              <a:rPr lang="en" sz="1400"/>
              <a:t>What does it mean to use your voice?</a:t>
            </a:r>
            <a:endParaRPr sz="1400"/>
          </a:p>
          <a:p>
            <a:pPr indent="-317500" lvl="0" marL="457200" rtl="0" algn="l">
              <a:spcBef>
                <a:spcPts val="0"/>
              </a:spcBef>
              <a:spcAft>
                <a:spcPts val="0"/>
              </a:spcAft>
              <a:buSzPts val="1400"/>
              <a:buChar char="●"/>
            </a:pPr>
            <a:r>
              <a:rPr lang="en" sz="1400"/>
              <a:t>How can we use our voice to help others?</a:t>
            </a:r>
            <a:endParaRPr sz="1400"/>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208a136a44f_0_1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9" name="Google Shape;339;g208a136a44f_0_1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Lesson SS.1.CG.2.1b reviews basic rights students have, </a:t>
            </a:r>
            <a:r>
              <a:rPr lang="en" sz="1400"/>
              <a:t>including</a:t>
            </a:r>
            <a:r>
              <a:rPr lang="en" sz="1400"/>
              <a:t>: access to school, basic needs being met, fair treatment, and a safe learning environment. Lead students to the </a:t>
            </a:r>
            <a:r>
              <a:rPr lang="en" sz="1400"/>
              <a:t>understanding</a:t>
            </a:r>
            <a:r>
              <a:rPr lang="en" sz="1400"/>
              <a:t> that people in other countries don’t have access to clean water, free school, or fair treatment like we do because of the government that rules them.</a:t>
            </a:r>
            <a:endParaRPr sz="1400"/>
          </a:p>
          <a:p>
            <a:pPr indent="0" lvl="0" marL="0" rtl="0" algn="l">
              <a:spcBef>
                <a:spcPts val="0"/>
              </a:spcBef>
              <a:spcAft>
                <a:spcPts val="0"/>
              </a:spcAft>
              <a:buClr>
                <a:schemeClr val="dk1"/>
              </a:buClr>
              <a:buSzPts val="1100"/>
              <a:buFont typeface="Arial"/>
              <a:buNone/>
            </a:pPr>
            <a:r>
              <a:t/>
            </a:r>
            <a:endParaRPr sz="1400"/>
          </a:p>
          <a:p>
            <a:pPr indent="0" lvl="0" marL="0" rtl="0" algn="l">
              <a:spcBef>
                <a:spcPts val="0"/>
              </a:spcBef>
              <a:spcAft>
                <a:spcPts val="0"/>
              </a:spcAft>
              <a:buNone/>
            </a:pPr>
            <a:r>
              <a:t/>
            </a:r>
            <a:endParaRPr sz="1400"/>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208a136a44f_0_4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208a136a44f_0_4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Holocaust Education week is the Second week of November.</a:t>
            </a:r>
            <a:endParaRPr sz="1400"/>
          </a:p>
          <a:p>
            <a:pPr indent="-317500" lvl="0" marL="457200" rtl="0" algn="l">
              <a:spcBef>
                <a:spcPts val="0"/>
              </a:spcBef>
              <a:spcAft>
                <a:spcPts val="0"/>
              </a:spcAft>
              <a:buSzPts val="1400"/>
              <a:buChar char="●"/>
            </a:pPr>
            <a:r>
              <a:rPr lang="en" sz="1400"/>
              <a:t>This week we focus on remembering those lives that were lost during the Holocaust.</a:t>
            </a:r>
            <a:endParaRPr sz="1400"/>
          </a:p>
          <a:p>
            <a:pPr indent="-317500" lvl="0" marL="457200" rtl="0" algn="l">
              <a:spcBef>
                <a:spcPts val="0"/>
              </a:spcBef>
              <a:spcAft>
                <a:spcPts val="0"/>
              </a:spcAft>
              <a:buSzPts val="1400"/>
              <a:buChar char="●"/>
            </a:pPr>
            <a:r>
              <a:rPr lang="en" sz="1400"/>
              <a:t>Antisemitism was the basis for the Holocaust.</a:t>
            </a:r>
            <a:endParaRPr sz="1400"/>
          </a:p>
          <a:p>
            <a:pPr indent="-317500" lvl="1" marL="914400" rtl="0" algn="l">
              <a:spcBef>
                <a:spcPts val="0"/>
              </a:spcBef>
              <a:spcAft>
                <a:spcPts val="0"/>
              </a:spcAft>
              <a:buSzPts val="1400"/>
              <a:buChar char="○"/>
            </a:pPr>
            <a:r>
              <a:rPr lang="en" sz="1400"/>
              <a:t>This is the hatred or prejudice against Jews.</a:t>
            </a:r>
            <a:endParaRPr sz="1400"/>
          </a:p>
          <a:p>
            <a:pPr indent="-317500" lvl="0" marL="457200" rtl="0" algn="l">
              <a:spcBef>
                <a:spcPts val="0"/>
              </a:spcBef>
              <a:spcAft>
                <a:spcPts val="0"/>
              </a:spcAft>
              <a:buSzPts val="1400"/>
              <a:buChar char="●"/>
            </a:pPr>
            <a:r>
              <a:rPr lang="en" sz="1400"/>
              <a:t>Nazis (a radical German regime) and their allies were responsible for persecuting and murdering over six million Jews between 1933 and 1945.</a:t>
            </a:r>
            <a:endParaRPr sz="1400"/>
          </a:p>
          <a:p>
            <a:pPr indent="-317500" lvl="0" marL="457200" rtl="0" algn="l">
              <a:spcBef>
                <a:spcPts val="0"/>
              </a:spcBef>
              <a:spcAft>
                <a:spcPts val="0"/>
              </a:spcAft>
              <a:buSzPts val="1400"/>
              <a:buChar char="●"/>
            </a:pPr>
            <a:r>
              <a:rPr lang="en" sz="1400"/>
              <a:t>The Nazis falsely blamed Jews for Germany’s problems. </a:t>
            </a:r>
            <a:endParaRPr sz="1400"/>
          </a:p>
          <a:p>
            <a:pPr indent="-317500" lvl="0" marL="457200" rtl="0" algn="l">
              <a:spcBef>
                <a:spcPts val="0"/>
              </a:spcBef>
              <a:spcAft>
                <a:spcPts val="0"/>
              </a:spcAft>
              <a:buSzPts val="1400"/>
              <a:buChar char="●"/>
            </a:pPr>
            <a:r>
              <a:rPr lang="en" sz="1400"/>
              <a:t>Reading Materials for this week include:</a:t>
            </a:r>
            <a:endParaRPr sz="1400"/>
          </a:p>
          <a:p>
            <a:pPr indent="-304800" lvl="1" marL="914400" rtl="0" algn="l">
              <a:lnSpc>
                <a:spcPct val="115000"/>
              </a:lnSpc>
              <a:spcBef>
                <a:spcPts val="0"/>
              </a:spcBef>
              <a:spcAft>
                <a:spcPts val="0"/>
              </a:spcAft>
              <a:buClr>
                <a:schemeClr val="dk1"/>
              </a:buClr>
              <a:buSzPts val="1200"/>
              <a:buChar char="○"/>
            </a:pPr>
            <a:r>
              <a:rPr i="1" lang="en" sz="1200">
                <a:solidFill>
                  <a:schemeClr val="dk1"/>
                </a:solidFill>
              </a:rPr>
              <a:t>The Tattooed Torah</a:t>
            </a:r>
            <a:r>
              <a:rPr lang="en" sz="1200">
                <a:solidFill>
                  <a:schemeClr val="dk1"/>
                </a:solidFill>
              </a:rPr>
              <a:t> by Marvell Ginsburg, Grades K-2</a:t>
            </a:r>
            <a:endParaRPr sz="1200">
              <a:solidFill>
                <a:schemeClr val="dk1"/>
              </a:solidFill>
            </a:endParaRPr>
          </a:p>
          <a:p>
            <a:pPr indent="-304800" lvl="1" marL="914400" rtl="0" algn="l">
              <a:lnSpc>
                <a:spcPct val="115000"/>
              </a:lnSpc>
              <a:spcBef>
                <a:spcPts val="0"/>
              </a:spcBef>
              <a:spcAft>
                <a:spcPts val="0"/>
              </a:spcAft>
              <a:buClr>
                <a:schemeClr val="dk1"/>
              </a:buClr>
              <a:buSzPts val="1200"/>
              <a:buChar char="○"/>
            </a:pPr>
            <a:r>
              <a:rPr i="1" lang="en" sz="1200">
                <a:solidFill>
                  <a:schemeClr val="dk1"/>
                </a:solidFill>
              </a:rPr>
              <a:t>Brundibar</a:t>
            </a:r>
            <a:r>
              <a:rPr lang="en" sz="1200">
                <a:solidFill>
                  <a:schemeClr val="dk1"/>
                </a:solidFill>
              </a:rPr>
              <a:t> by Tony Kushner, Grades K-3</a:t>
            </a:r>
            <a:endParaRPr sz="1200">
              <a:solidFill>
                <a:schemeClr val="dk1"/>
              </a:solidFill>
            </a:endParaRPr>
          </a:p>
          <a:p>
            <a:pPr indent="-304800" lvl="1" marL="914400" rtl="0" algn="l">
              <a:lnSpc>
                <a:spcPct val="115000"/>
              </a:lnSpc>
              <a:spcBef>
                <a:spcPts val="0"/>
              </a:spcBef>
              <a:spcAft>
                <a:spcPts val="0"/>
              </a:spcAft>
              <a:buClr>
                <a:schemeClr val="dk1"/>
              </a:buClr>
              <a:buSzPts val="1200"/>
              <a:buChar char="○"/>
            </a:pPr>
            <a:r>
              <a:rPr i="1" lang="en" sz="1200">
                <a:solidFill>
                  <a:schemeClr val="dk1"/>
                </a:solidFill>
              </a:rPr>
              <a:t>Terrible Things: An Allegory of the Holocaust </a:t>
            </a:r>
            <a:r>
              <a:rPr lang="en" sz="1200">
                <a:solidFill>
                  <a:schemeClr val="dk1"/>
                </a:solidFill>
              </a:rPr>
              <a:t>by Eve Bunting, Grades K-3</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24ec3673cd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24ec3673cd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slide for Hispanic Heritage Month is in October. It is important to note that it starts in September though.</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208a136a44f_0_9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1" name="Google Shape;351;g208a136a44f_0_9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Anne Frank kept a diary over the two years she was hiding with her family.</a:t>
            </a:r>
            <a:endParaRPr sz="1400"/>
          </a:p>
          <a:p>
            <a:pPr indent="-317500" lvl="0" marL="457200" rtl="0" algn="l">
              <a:spcBef>
                <a:spcPts val="0"/>
              </a:spcBef>
              <a:spcAft>
                <a:spcPts val="0"/>
              </a:spcAft>
              <a:buSzPts val="1400"/>
              <a:buChar char="●"/>
            </a:pPr>
            <a:r>
              <a:rPr lang="en" sz="1400"/>
              <a:t>What do people write about in a diary? </a:t>
            </a:r>
            <a:endParaRPr sz="1400"/>
          </a:p>
          <a:p>
            <a:pPr indent="-317500" lvl="0" marL="457200" rtl="0" algn="l">
              <a:spcBef>
                <a:spcPts val="0"/>
              </a:spcBef>
              <a:spcAft>
                <a:spcPts val="0"/>
              </a:spcAft>
              <a:buSzPts val="1400"/>
              <a:buChar char="●"/>
            </a:pPr>
            <a:r>
              <a:rPr lang="en" sz="1400"/>
              <a:t>How do you think Anne and her family felt having to hide?</a:t>
            </a:r>
            <a:endParaRPr sz="1400"/>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208a136a44f_0_9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208a136a44f_0_9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You may choose to listen to the read aloud or view the trailer for the short animated film that was produced based on the book.</a:t>
            </a:r>
            <a:endParaRPr sz="1400"/>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208a136a44f_0_9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208a136a44f_0_9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a:t>
            </a:r>
            <a:r>
              <a:rPr lang="en" sz="1400"/>
              <a:t> note: In Kindergarten, students worked on identifying ways to show kindness to others, such as holding the door. Now, this understanding can be </a:t>
            </a:r>
            <a:r>
              <a:rPr lang="en" sz="1400"/>
              <a:t>expanded</a:t>
            </a:r>
            <a:r>
              <a:rPr lang="en" sz="1400"/>
              <a:t> upon to show students how a group or whole class can demonstrate respect to another group (i.e. greet other classes in the hallway, make cards wishing another class a good day, help clean up a common area of the school) </a:t>
            </a:r>
            <a:endParaRPr sz="1400"/>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g208a136a44f_0_4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0" name="Google Shape;370;g208a136a44f_0_4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Veterans Day is celebrated on November 11.</a:t>
            </a:r>
            <a:endParaRPr sz="1400"/>
          </a:p>
          <a:p>
            <a:pPr indent="-317500" lvl="0" marL="457200" rtl="0" algn="l">
              <a:spcBef>
                <a:spcPts val="0"/>
              </a:spcBef>
              <a:spcAft>
                <a:spcPts val="0"/>
              </a:spcAft>
              <a:buSzPts val="1400"/>
              <a:buChar char="●"/>
            </a:pPr>
            <a:r>
              <a:rPr lang="en" sz="1400"/>
              <a:t>It’s recognized on the 11th hour, of the 11th day, of the 11th month.</a:t>
            </a:r>
            <a:endParaRPr sz="1400"/>
          </a:p>
          <a:p>
            <a:pPr indent="-317500" lvl="0" marL="457200" rtl="0" algn="l">
              <a:spcBef>
                <a:spcPts val="0"/>
              </a:spcBef>
              <a:spcAft>
                <a:spcPts val="0"/>
              </a:spcAft>
              <a:buSzPts val="1400"/>
              <a:buChar char="●"/>
            </a:pPr>
            <a:r>
              <a:rPr lang="en" sz="1400"/>
              <a:t>In 1919 President Wilson recognized the first Veterans Day (originally called Armistice Day).</a:t>
            </a:r>
            <a:endParaRPr sz="1400"/>
          </a:p>
          <a:p>
            <a:pPr indent="-317500" lvl="0" marL="457200" rtl="0" algn="l">
              <a:spcBef>
                <a:spcPts val="0"/>
              </a:spcBef>
              <a:spcAft>
                <a:spcPts val="0"/>
              </a:spcAft>
              <a:buSzPts val="1400"/>
              <a:buChar char="●"/>
            </a:pPr>
            <a:r>
              <a:rPr lang="en" sz="1400"/>
              <a:t>Veterans Day recognizes everyone who served in the military (veterans).</a:t>
            </a:r>
            <a:endParaRPr sz="1400"/>
          </a:p>
          <a:p>
            <a:pPr indent="-317500" lvl="0" marL="457200" rtl="0" algn="l">
              <a:spcBef>
                <a:spcPts val="0"/>
              </a:spcBef>
              <a:spcAft>
                <a:spcPts val="0"/>
              </a:spcAft>
              <a:buSzPts val="1400"/>
              <a:buChar char="●"/>
            </a:pPr>
            <a:r>
              <a:rPr lang="en" sz="1400"/>
              <a:t>This is a day about thanking veterans for their service in the military (all branches).</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208a136a44f_0_1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6" name="Google Shape;376;g208a136a44f_0_1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SzPts val="1400"/>
              <a:buChar char="●"/>
            </a:pPr>
            <a:r>
              <a:rPr lang="en" sz="1400"/>
              <a:t>The annual ceremony is held at Arlington National Cemetery in Washington D.C.</a:t>
            </a:r>
            <a:endParaRPr sz="1400"/>
          </a:p>
          <a:p>
            <a:pPr indent="-317500" lvl="0" marL="457200" rtl="0" algn="l">
              <a:lnSpc>
                <a:spcPct val="115000"/>
              </a:lnSpc>
              <a:spcBef>
                <a:spcPts val="0"/>
              </a:spcBef>
              <a:spcAft>
                <a:spcPts val="0"/>
              </a:spcAft>
              <a:buSzPts val="1400"/>
              <a:buChar char="●"/>
            </a:pPr>
            <a:r>
              <a:rPr lang="en" sz="1400"/>
              <a:t>What do you notice in this image? </a:t>
            </a:r>
            <a:endParaRPr sz="1400"/>
          </a:p>
          <a:p>
            <a:pPr indent="-317500" lvl="0" marL="457200" rtl="0" algn="l">
              <a:lnSpc>
                <a:spcPct val="115000"/>
              </a:lnSpc>
              <a:spcBef>
                <a:spcPts val="0"/>
              </a:spcBef>
              <a:spcAft>
                <a:spcPts val="0"/>
              </a:spcAft>
              <a:buSzPts val="1400"/>
              <a:buChar char="●"/>
            </a:pPr>
            <a:r>
              <a:rPr lang="en" sz="1400"/>
              <a:t>How are the people in the image showing respect? </a:t>
            </a:r>
            <a:endParaRPr sz="1400"/>
          </a:p>
          <a:p>
            <a:pPr indent="-317500" lvl="0" marL="457200" rtl="0" algn="l">
              <a:lnSpc>
                <a:spcPct val="115000"/>
              </a:lnSpc>
              <a:spcBef>
                <a:spcPts val="0"/>
              </a:spcBef>
              <a:spcAft>
                <a:spcPts val="0"/>
              </a:spcAft>
              <a:buSzPts val="1400"/>
              <a:buChar char="●"/>
            </a:pPr>
            <a:r>
              <a:rPr lang="en" sz="1400"/>
              <a:t>The flags in the image are not the American flag. What flags do you think they are? </a:t>
            </a:r>
            <a:endParaRPr sz="1400"/>
          </a:p>
          <a:p>
            <a:pPr indent="-317500" lvl="0" marL="457200" rtl="0" algn="l">
              <a:lnSpc>
                <a:spcPct val="115000"/>
              </a:lnSpc>
              <a:spcBef>
                <a:spcPts val="0"/>
              </a:spcBef>
              <a:spcAft>
                <a:spcPts val="0"/>
              </a:spcAft>
              <a:buSzPts val="1400"/>
              <a:buChar char="●"/>
            </a:pPr>
            <a:r>
              <a:rPr lang="en" sz="1400"/>
              <a:t>Who is standing with the President (this image is former President Kennedy) in the front of the image? </a:t>
            </a:r>
            <a:endParaRPr sz="1400"/>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208a136a44f_0_1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3" name="Google Shape;383;g208a136a44f_0_1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This video is from the same ceremony as the previous image. You will want to stop throughout the video to </a:t>
            </a:r>
            <a:r>
              <a:rPr lang="en" sz="1400"/>
              <a:t>clarify</a:t>
            </a:r>
            <a:r>
              <a:rPr lang="en" sz="1400"/>
              <a:t> unknown vocabulary. You may also discuss with </a:t>
            </a:r>
            <a:r>
              <a:rPr lang="en" sz="1400"/>
              <a:t>students why the audio is different than we are used to today and how old the video is. Discuss how the men in the video are displaying respect and patriotism.</a:t>
            </a:r>
            <a:endParaRPr sz="1400"/>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208a136a44f_0_1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208a136a44f_0_1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You can reference Lesson SS.K.CG.2.3b for the Pledge of Allegiance broken down into student-friendly language.</a:t>
            </a:r>
            <a:endParaRPr sz="1400"/>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g208a136a44f_0_4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6" name="Google Shape;396;g208a136a44f_0_4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Thanksgiving Day is always celebrated on the 4th Thursday of November.</a:t>
            </a:r>
            <a:endParaRPr sz="1400"/>
          </a:p>
          <a:p>
            <a:pPr indent="-317500" lvl="0" marL="457200" rtl="0" algn="l">
              <a:spcBef>
                <a:spcPts val="0"/>
              </a:spcBef>
              <a:spcAft>
                <a:spcPts val="0"/>
              </a:spcAft>
              <a:buSzPts val="1400"/>
              <a:buChar char="●"/>
            </a:pPr>
            <a:r>
              <a:rPr lang="en" sz="1400"/>
              <a:t>This holiday is celebrated as a way to show our gratitude for the year </a:t>
            </a:r>
            <a:r>
              <a:rPr lang="en" sz="1400">
                <a:solidFill>
                  <a:schemeClr val="dk1"/>
                </a:solidFill>
              </a:rPr>
              <a:t>and celebrate the blessings we have as Americans, such as liberty and freedom.</a:t>
            </a:r>
            <a:endParaRPr sz="1400">
              <a:solidFill>
                <a:schemeClr val="dk1"/>
              </a:solidFill>
            </a:endParaRPr>
          </a:p>
          <a:p>
            <a:pPr indent="-317500" lvl="0" marL="457200" rtl="0" algn="l">
              <a:spcBef>
                <a:spcPts val="0"/>
              </a:spcBef>
              <a:spcAft>
                <a:spcPts val="0"/>
              </a:spcAft>
              <a:buSzPts val="1400"/>
              <a:buChar char="●"/>
            </a:pPr>
            <a:r>
              <a:rPr lang="en" sz="1400"/>
              <a:t>There is usually a feast (big meal) to represent the blessing of a good harvest like the English colonists (Pilgrims) did in 1621.</a:t>
            </a:r>
            <a:endParaRPr sz="1400"/>
          </a:p>
          <a:p>
            <a:pPr indent="-317500" lvl="0" marL="457200" rtl="0" algn="l">
              <a:spcBef>
                <a:spcPts val="0"/>
              </a:spcBef>
              <a:spcAft>
                <a:spcPts val="0"/>
              </a:spcAft>
              <a:buSzPts val="1400"/>
              <a:buChar char="●"/>
            </a:pPr>
            <a:r>
              <a:rPr lang="en" sz="1400"/>
              <a:t>Family members usually spend the day together to show gratitude to one another.</a:t>
            </a:r>
            <a:endParaRPr sz="1400"/>
          </a:p>
          <a:p>
            <a:pPr indent="-317500" lvl="0" marL="457200" rtl="0" algn="l">
              <a:spcBef>
                <a:spcPts val="0"/>
              </a:spcBef>
              <a:spcAft>
                <a:spcPts val="0"/>
              </a:spcAft>
              <a:buSzPts val="1400"/>
              <a:buChar char="●"/>
            </a:pPr>
            <a:r>
              <a:rPr lang="en" sz="1400"/>
              <a:t>President Franklin D. Roosevelt issued a proclamation that Thanksgiving Day would be recognized as a holiday in 1942.</a:t>
            </a:r>
            <a:endParaRPr sz="1400"/>
          </a:p>
          <a:p>
            <a:pPr indent="-317500" lvl="0" marL="457200" rtl="0" algn="l">
              <a:spcBef>
                <a:spcPts val="0"/>
              </a:spcBef>
              <a:spcAft>
                <a:spcPts val="0"/>
              </a:spcAft>
              <a:buSzPts val="1400"/>
              <a:buChar char="●"/>
            </a:pPr>
            <a:r>
              <a:rPr lang="en" sz="1400"/>
              <a:t>Popular events on Thanksgiving Day include: football, Macy’s Thanksgiving Day Parade, and shopping. </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rPr lang="en" sz="1400"/>
              <a:t>Sources:</a:t>
            </a:r>
            <a:endParaRPr sz="1400"/>
          </a:p>
          <a:p>
            <a:pPr indent="0" lvl="0" marL="0" rtl="0" algn="l">
              <a:spcBef>
                <a:spcPts val="0"/>
              </a:spcBef>
              <a:spcAft>
                <a:spcPts val="0"/>
              </a:spcAft>
              <a:buNone/>
            </a:pPr>
            <a:r>
              <a:rPr lang="en" sz="1400"/>
              <a:t>First Thanksgiving in 1621. In Library of Congress. </a:t>
            </a:r>
            <a:r>
              <a:rPr lang="en" u="sng">
                <a:solidFill>
                  <a:schemeClr val="hlink"/>
                </a:solidFill>
                <a:hlinkClick r:id="rId2"/>
              </a:rPr>
              <a:t>Thanks.jpg</a:t>
            </a:r>
            <a:endParaRPr sz="1400"/>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g208a136a44f_0_9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2" name="Google Shape;402;g208a136a44f_0_9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What do you notice between the groups of people?</a:t>
            </a:r>
            <a:endParaRPr sz="1400"/>
          </a:p>
          <a:p>
            <a:pPr indent="-317500" lvl="0" marL="457200" rtl="0" algn="l">
              <a:spcBef>
                <a:spcPts val="0"/>
              </a:spcBef>
              <a:spcAft>
                <a:spcPts val="0"/>
              </a:spcAft>
              <a:buSzPts val="1400"/>
              <a:buChar char="●"/>
            </a:pPr>
            <a:r>
              <a:rPr lang="en" sz="1400"/>
              <a:t>How are they alike? How are they different?</a:t>
            </a:r>
            <a:endParaRPr sz="1400"/>
          </a:p>
          <a:p>
            <a:pPr indent="-317500" lvl="0" marL="457200" rtl="0" algn="l">
              <a:spcBef>
                <a:spcPts val="0"/>
              </a:spcBef>
              <a:spcAft>
                <a:spcPts val="0"/>
              </a:spcAft>
              <a:buSzPts val="1400"/>
              <a:buChar char="●"/>
            </a:pPr>
            <a:r>
              <a:rPr lang="en" sz="1400"/>
              <a:t>How is our celebration different today? How is it the same?</a:t>
            </a:r>
            <a:endParaRPr sz="1400"/>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208a136a44f_0_10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208a136a44f_0_10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Click the link to watch a video about the history of Thanksgiving.</a:t>
            </a:r>
            <a:endParaRPr sz="140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1dcd73c9b31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1dcd73c9b31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solidFill>
                  <a:schemeClr val="dk1"/>
                </a:solidFill>
              </a:rPr>
              <a:t>Teacher note: Benjamin Franklin is addressed in SS.1.CG.2.4. You may wish to embed the content </a:t>
            </a:r>
            <a:r>
              <a:rPr lang="en" sz="1400">
                <a:solidFill>
                  <a:schemeClr val="dk1"/>
                </a:solidFill>
              </a:rPr>
              <a:t>from</a:t>
            </a:r>
            <a:r>
              <a:rPr lang="en" sz="1400">
                <a:solidFill>
                  <a:schemeClr val="dk1"/>
                </a:solidFill>
              </a:rPr>
              <a:t> this lesson into this observance.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American Founders Month is all month long in September!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We remember all the men and women who worked so hard to help America get its freedom from Great Britain over 200 years ago.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Some founders you might know are: George Washington, Thomas Jefferson, and Benjamin Franklin.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These people worked hard to protect for our freedoms and our rights.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Without our Founding Fathers, there might not be an America!</a:t>
            </a:r>
            <a:endParaRPr sz="1400">
              <a:solidFill>
                <a:schemeClr val="dk1"/>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208a136a44f_0_10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208a136a44f_0_10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A model may be created before the activity for students to refer to. Another option is to develop a running list of gratitudes to keep posted on the </a:t>
            </a:r>
            <a:r>
              <a:rPr lang="en" sz="1400"/>
              <a:t>board</a:t>
            </a:r>
            <a:r>
              <a:rPr lang="en" sz="1400"/>
              <a:t> for assistance with spelling and idea generation. This may also be done in small groups. Each student will need a blank piece of paper or </a:t>
            </a:r>
            <a:r>
              <a:rPr lang="en" sz="1400"/>
              <a:t>construction</a:t>
            </a:r>
            <a:r>
              <a:rPr lang="en" sz="1400"/>
              <a:t> paper and coloring supplies.</a:t>
            </a:r>
            <a:endParaRPr sz="1400"/>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224ec3673cd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224ec3673cd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208a136a44f_0_4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7" name="Google Shape;427;g208a136a44f_0_4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Bill of Rights Day is celebrated on December 15.</a:t>
            </a:r>
            <a:endParaRPr sz="1400"/>
          </a:p>
          <a:p>
            <a:pPr indent="-317500" lvl="0" marL="457200" rtl="0" algn="l">
              <a:spcBef>
                <a:spcPts val="0"/>
              </a:spcBef>
              <a:spcAft>
                <a:spcPts val="0"/>
              </a:spcAft>
              <a:buSzPts val="1400"/>
              <a:buChar char="●"/>
            </a:pPr>
            <a:r>
              <a:rPr lang="en" sz="1400"/>
              <a:t>The Bill of Rights was added to our Constitution in 179</a:t>
            </a:r>
            <a:r>
              <a:rPr lang="en" sz="1400"/>
              <a:t>1.</a:t>
            </a:r>
            <a:endParaRPr sz="1400"/>
          </a:p>
          <a:p>
            <a:pPr indent="-317500" lvl="0" marL="457200" rtl="0" algn="l">
              <a:spcBef>
                <a:spcPts val="0"/>
              </a:spcBef>
              <a:spcAft>
                <a:spcPts val="0"/>
              </a:spcAft>
              <a:buSzPts val="1400"/>
              <a:buChar char="●"/>
            </a:pPr>
            <a:r>
              <a:rPr lang="en" sz="1400"/>
              <a:t>The Bill of Rights are the first ten amendments (additions/changes) to the U.S. Constitution.</a:t>
            </a:r>
            <a:endParaRPr sz="1400"/>
          </a:p>
          <a:p>
            <a:pPr indent="-317500" lvl="0" marL="457200" rtl="0" algn="l">
              <a:spcBef>
                <a:spcPts val="0"/>
              </a:spcBef>
              <a:spcAft>
                <a:spcPts val="0"/>
              </a:spcAft>
              <a:buSzPts val="1400"/>
              <a:buChar char="●"/>
            </a:pPr>
            <a:r>
              <a:rPr lang="en" sz="1400"/>
              <a:t>The Bill of Rights was mostly written by James Madison (who was known as the “Father of the Constitution”).</a:t>
            </a:r>
            <a:endParaRPr sz="1400"/>
          </a:p>
          <a:p>
            <a:pPr indent="-317500" lvl="0" marL="457200" rtl="0" algn="l">
              <a:spcBef>
                <a:spcPts val="0"/>
              </a:spcBef>
              <a:spcAft>
                <a:spcPts val="0"/>
              </a:spcAft>
              <a:buSzPts val="1400"/>
              <a:buChar char="●"/>
            </a:pPr>
            <a:r>
              <a:rPr lang="en" sz="1400"/>
              <a:t>The Bill of Rights protects the freedoms of all citizens (speech, religion, press, assembly, due process, etc.).</a:t>
            </a:r>
            <a:endParaRPr sz="1400"/>
          </a:p>
          <a:p>
            <a:pPr indent="0" lvl="0" marL="0" rtl="0" algn="l">
              <a:spcBef>
                <a:spcPts val="0"/>
              </a:spcBef>
              <a:spcAft>
                <a:spcPts val="0"/>
              </a:spcAft>
              <a:buNone/>
            </a:pPr>
            <a:r>
              <a:t/>
            </a:r>
            <a:endParaRPr sz="1400"/>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208a136a44f_0_11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208a136a44f_0_11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SzPts val="1400"/>
              <a:buChar char="●"/>
            </a:pPr>
            <a:r>
              <a:rPr lang="en" sz="1400"/>
              <a:t>What do you notice about the document? </a:t>
            </a:r>
            <a:endParaRPr sz="1400"/>
          </a:p>
          <a:p>
            <a:pPr indent="-317500" lvl="0" marL="457200" rtl="0" algn="l">
              <a:lnSpc>
                <a:spcPct val="115000"/>
              </a:lnSpc>
              <a:spcBef>
                <a:spcPts val="0"/>
              </a:spcBef>
              <a:spcAft>
                <a:spcPts val="0"/>
              </a:spcAft>
              <a:buSzPts val="1400"/>
              <a:buChar char="●"/>
            </a:pPr>
            <a:r>
              <a:rPr lang="en" sz="1400"/>
              <a:t>How old do you think the document is? </a:t>
            </a:r>
            <a:endParaRPr sz="1400"/>
          </a:p>
          <a:p>
            <a:pPr indent="-317500" lvl="0" marL="457200" rtl="0" algn="l">
              <a:lnSpc>
                <a:spcPct val="115000"/>
              </a:lnSpc>
              <a:spcBef>
                <a:spcPts val="0"/>
              </a:spcBef>
              <a:spcAft>
                <a:spcPts val="0"/>
              </a:spcAft>
              <a:buSzPts val="1400"/>
              <a:buChar char="●"/>
            </a:pPr>
            <a:r>
              <a:rPr lang="en" sz="1400"/>
              <a:t>The </a:t>
            </a:r>
            <a:r>
              <a:rPr lang="en" sz="1400"/>
              <a:t>document</a:t>
            </a:r>
            <a:r>
              <a:rPr lang="en" sz="1400"/>
              <a:t> lists 12 amendments to the Constitution, but only 10 were passed. Why do you think this happened?</a:t>
            </a:r>
            <a:endParaRPr sz="1400"/>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208a136a44f_0_1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208a136a44f_0_1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Lead students to the understanding that this final amendment in the Bill of Rights ensures that the federal government does not have all the power. Rights and powers that are not in the </a:t>
            </a:r>
            <a:r>
              <a:rPr lang="en" sz="1400"/>
              <a:t>Constitution</a:t>
            </a:r>
            <a:r>
              <a:rPr lang="en" sz="1400"/>
              <a:t> are given to the individual states and/or to the people. This means states get to make their own decisions on certain rules and laws for their citizens.  </a:t>
            </a:r>
            <a:endParaRPr sz="1400"/>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208a136a44f_0_1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208a136a44f_0_1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Students may each write their own sentence suggesting an amendment, or this can be developed as a whole class. This may be taught with lesson SS.1.CG.3.1 which introduces students to the concept of a constitution. </a:t>
            </a:r>
            <a:endParaRPr sz="1400"/>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g224ec3673cd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2" name="Google Shape;452;g224ec3673cd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g208a136a44f_0_5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8" name="Google Shape;458;g208a136a44f_0_5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Martin Luther King Jr. Day is recognized on the third Monday of every January.</a:t>
            </a:r>
            <a:endParaRPr sz="1400"/>
          </a:p>
          <a:p>
            <a:pPr indent="-317500" lvl="0" marL="457200" rtl="0" algn="l">
              <a:spcBef>
                <a:spcPts val="0"/>
              </a:spcBef>
              <a:spcAft>
                <a:spcPts val="0"/>
              </a:spcAft>
              <a:buSzPts val="1400"/>
              <a:buChar char="●"/>
            </a:pPr>
            <a:r>
              <a:rPr lang="en" sz="1400"/>
              <a:t>“I look to a day when people will not be judged by the color of their skin, but by the content of their character.” MLK Jr.</a:t>
            </a:r>
            <a:endParaRPr sz="1400"/>
          </a:p>
          <a:p>
            <a:pPr indent="-317500" lvl="0" marL="457200" rtl="0" algn="l">
              <a:spcBef>
                <a:spcPts val="0"/>
              </a:spcBef>
              <a:spcAft>
                <a:spcPts val="0"/>
              </a:spcAft>
              <a:buSzPts val="1400"/>
              <a:buChar char="●"/>
            </a:pPr>
            <a:r>
              <a:rPr lang="en" sz="1400"/>
              <a:t>Dr. Martin Luther King Jr. was a leader in the Civil Rights Movement.</a:t>
            </a:r>
            <a:endParaRPr sz="1400"/>
          </a:p>
          <a:p>
            <a:pPr indent="-317500" lvl="0" marL="457200" rtl="0" algn="l">
              <a:spcBef>
                <a:spcPts val="0"/>
              </a:spcBef>
              <a:spcAft>
                <a:spcPts val="0"/>
              </a:spcAft>
              <a:buSzPts val="1400"/>
              <a:buChar char="●"/>
            </a:pPr>
            <a:r>
              <a:rPr lang="en" sz="1400"/>
              <a:t>He gave the famous “I Have a Dream” speech.</a:t>
            </a:r>
            <a:endParaRPr sz="1400"/>
          </a:p>
          <a:p>
            <a:pPr indent="-317500" lvl="0" marL="457200" rtl="0" algn="l">
              <a:spcBef>
                <a:spcPts val="0"/>
              </a:spcBef>
              <a:spcAft>
                <a:spcPts val="0"/>
              </a:spcAft>
              <a:buSzPts val="1400"/>
              <a:buChar char="●"/>
            </a:pPr>
            <a:r>
              <a:rPr lang="en" sz="1400"/>
              <a:t>He was known for his peaceful words and actions.</a:t>
            </a:r>
            <a:endParaRPr sz="1400"/>
          </a:p>
          <a:p>
            <a:pPr indent="-317500" lvl="0" marL="457200" rtl="0" algn="l">
              <a:spcBef>
                <a:spcPts val="0"/>
              </a:spcBef>
              <a:spcAft>
                <a:spcPts val="0"/>
              </a:spcAft>
              <a:buSzPts val="1400"/>
              <a:buChar char="●"/>
            </a:pPr>
            <a:r>
              <a:rPr lang="en" sz="1400"/>
              <a:t>He worked hard to change laws that kept people separated because of their skin color.</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t/>
            </a:r>
            <a:endParaRPr sz="1400"/>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g1f465ad8a8e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4" name="Google Shape;464;g1f465ad8a8e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What is a march?</a:t>
            </a:r>
            <a:endParaRPr sz="1400"/>
          </a:p>
          <a:p>
            <a:pPr indent="-317500" lvl="0" marL="457200" rtl="0" algn="l">
              <a:spcBef>
                <a:spcPts val="0"/>
              </a:spcBef>
              <a:spcAft>
                <a:spcPts val="0"/>
              </a:spcAft>
              <a:buSzPts val="1400"/>
              <a:buChar char="●"/>
            </a:pPr>
            <a:r>
              <a:rPr lang="en" sz="1400"/>
              <a:t>What freedoms were these people demanding? </a:t>
            </a:r>
            <a:endParaRPr sz="1400"/>
          </a:p>
          <a:p>
            <a:pPr indent="-317500" lvl="0" marL="457200" rtl="0" algn="l">
              <a:spcBef>
                <a:spcPts val="0"/>
              </a:spcBef>
              <a:spcAft>
                <a:spcPts val="0"/>
              </a:spcAft>
              <a:buSzPts val="1400"/>
              <a:buChar char="●"/>
            </a:pPr>
            <a:r>
              <a:rPr lang="en" sz="1400"/>
              <a:t>What are civil rights? </a:t>
            </a:r>
            <a:endParaRPr sz="1400"/>
          </a:p>
          <a:p>
            <a:pPr indent="-317500" lvl="0" marL="457200" rtl="0" algn="l">
              <a:spcBef>
                <a:spcPts val="0"/>
              </a:spcBef>
              <a:spcAft>
                <a:spcPts val="0"/>
              </a:spcAft>
              <a:buClr>
                <a:schemeClr val="dk1"/>
              </a:buClr>
              <a:buSzPts val="1400"/>
              <a:buChar char="●"/>
            </a:pPr>
            <a:r>
              <a:rPr lang="en" sz="1400">
                <a:solidFill>
                  <a:schemeClr val="dk1"/>
                </a:solidFill>
              </a:rPr>
              <a:t>How do you think people felt listening to Dr. King speak about freedom and his dream?</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t/>
            </a:r>
            <a:endParaRPr sz="1400"/>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g208a136a44f_0_10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2" name="Google Shape;472;g208a136a44f_0_10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You may also choose to listen to a video recording or part of the </a:t>
            </a:r>
            <a:r>
              <a:rPr i="1" lang="en" sz="1400"/>
              <a:t>I Have a Dream </a:t>
            </a:r>
            <a:r>
              <a:rPr lang="en" sz="1400"/>
              <a:t>speech with your students. Be sure to preview the selected portion prior to sharing.</a:t>
            </a:r>
            <a:endParaRPr sz="1400">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40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1f27368eea8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1f27368eea8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t>This meeting at Independence Hall in </a:t>
            </a:r>
            <a:r>
              <a:rPr lang="en" sz="1400"/>
              <a:t>Philadelphia</a:t>
            </a:r>
            <a:r>
              <a:rPr lang="en" sz="1400"/>
              <a:t>, Pennsylvania was to discuss the first draft of the Declaration of Independence.</a:t>
            </a:r>
            <a:endParaRPr sz="1400"/>
          </a:p>
          <a:p>
            <a:pPr indent="-317500" lvl="0" marL="457200" rtl="0" algn="l">
              <a:spcBef>
                <a:spcPts val="0"/>
              </a:spcBef>
              <a:spcAft>
                <a:spcPts val="0"/>
              </a:spcAft>
              <a:buSzPts val="1400"/>
              <a:buChar char="●"/>
            </a:pPr>
            <a:r>
              <a:rPr lang="en" sz="1400"/>
              <a:t>This meeting took place on June 28, 1776. The United States declared their independence on July 4th. </a:t>
            </a:r>
            <a:endParaRPr sz="1400"/>
          </a:p>
          <a:p>
            <a:pPr indent="-317500" lvl="0" marL="457200" rtl="0" algn="l">
              <a:spcBef>
                <a:spcPts val="0"/>
              </a:spcBef>
              <a:spcAft>
                <a:spcPts val="0"/>
              </a:spcAft>
              <a:buSzPts val="1400"/>
              <a:buChar char="●"/>
            </a:pPr>
            <a:r>
              <a:rPr lang="en" sz="1400"/>
              <a:t>What do you notice about this image? Do you think it is a photograph? </a:t>
            </a:r>
            <a:endParaRPr sz="1400"/>
          </a:p>
          <a:p>
            <a:pPr indent="-317500" lvl="0" marL="457200" rtl="0" algn="l">
              <a:spcBef>
                <a:spcPts val="0"/>
              </a:spcBef>
              <a:spcAft>
                <a:spcPts val="0"/>
              </a:spcAft>
              <a:buSzPts val="1400"/>
              <a:buChar char="●"/>
            </a:pPr>
            <a:r>
              <a:rPr lang="en" sz="1400"/>
              <a:t>Thomas Jefferson is seen in the middle of the group presenting the document. He was given credit for </a:t>
            </a:r>
            <a:r>
              <a:rPr lang="en" sz="1400"/>
              <a:t>writing</a:t>
            </a:r>
            <a:r>
              <a:rPr lang="en" sz="1400"/>
              <a:t> the first draft of the document.</a:t>
            </a:r>
            <a:endParaRPr sz="1400"/>
          </a:p>
          <a:p>
            <a:pPr indent="-317500" lvl="0" marL="457200" rtl="0" algn="l">
              <a:spcBef>
                <a:spcPts val="0"/>
              </a:spcBef>
              <a:spcAft>
                <a:spcPts val="0"/>
              </a:spcAft>
              <a:buSzPts val="1400"/>
              <a:buChar char="●"/>
            </a:pPr>
            <a:r>
              <a:rPr lang="en" sz="1400"/>
              <a:t>Who do you think the other men are in the painting?</a:t>
            </a:r>
            <a:endParaRPr sz="1400"/>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g208a136a44f_0_10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8" name="Google Shape;478;g208a136a44f_0_10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a:t>
            </a:r>
            <a:r>
              <a:rPr lang="en" sz="1400"/>
              <a:t>note: Modeling this process and/or brainstorming dreams to write on an anchor chart will help support students through this task. </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rPr lang="en" sz="1400"/>
              <a:t>Dr. King is highlighted in lesson SS.1.CG.2.4, focusing on American symbols. You may choose to embed the slide on Dr. King from this lesson here as well for more information. </a:t>
            </a:r>
            <a:endParaRPr sz="1400"/>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g224ec3673cd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4" name="Google Shape;484;g224ec3673cd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g208a136a44f_0_5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0" name="Google Shape;490;g208a136a44f_0_5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Black History Month is celebrated all of February. </a:t>
            </a:r>
            <a:endParaRPr sz="1400"/>
          </a:p>
          <a:p>
            <a:pPr indent="-317500" lvl="0" marL="457200" rtl="0" algn="l">
              <a:spcBef>
                <a:spcPts val="0"/>
              </a:spcBef>
              <a:spcAft>
                <a:spcPts val="0"/>
              </a:spcAft>
              <a:buSzPts val="1400"/>
              <a:buChar char="●"/>
            </a:pPr>
            <a:r>
              <a:rPr lang="en" sz="1400"/>
              <a:t>During this month we focus on honoring Black men and women and their contributions to the U.S.</a:t>
            </a:r>
            <a:endParaRPr sz="1400"/>
          </a:p>
          <a:p>
            <a:pPr indent="-317500" lvl="0" marL="457200" rtl="0" algn="l">
              <a:spcBef>
                <a:spcPts val="0"/>
              </a:spcBef>
              <a:spcAft>
                <a:spcPts val="0"/>
              </a:spcAft>
              <a:buSzPts val="1400"/>
              <a:buChar char="●"/>
            </a:pPr>
            <a:r>
              <a:rPr lang="en" sz="1400"/>
              <a:t>This month we focus on celebrating diversity and acceptance.</a:t>
            </a:r>
            <a:endParaRPr sz="1400"/>
          </a:p>
          <a:p>
            <a:pPr indent="-317500" lvl="0" marL="457200" rtl="0" algn="l">
              <a:spcBef>
                <a:spcPts val="0"/>
              </a:spcBef>
              <a:spcAft>
                <a:spcPts val="0"/>
              </a:spcAft>
              <a:buSzPts val="1400"/>
              <a:buChar char="●"/>
            </a:pPr>
            <a:r>
              <a:rPr lang="en" sz="1400"/>
              <a:t>In 1976 President Ford made February Black History Month.</a:t>
            </a:r>
            <a:endParaRPr sz="1400"/>
          </a:p>
          <a:p>
            <a:pPr indent="-317500" lvl="0" marL="457200" rtl="0" algn="l">
              <a:spcBef>
                <a:spcPts val="0"/>
              </a:spcBef>
              <a:spcAft>
                <a:spcPts val="0"/>
              </a:spcAft>
              <a:buSzPts val="1400"/>
              <a:buChar char="●"/>
            </a:pPr>
            <a:r>
              <a:rPr lang="en" sz="1400"/>
              <a:t>Black men and women were not always given the same rights as others and were treated very differently.</a:t>
            </a:r>
            <a:endParaRPr sz="1400"/>
          </a:p>
          <a:p>
            <a:pPr indent="-317500" lvl="0" marL="457200" rtl="0" algn="l">
              <a:spcBef>
                <a:spcPts val="0"/>
              </a:spcBef>
              <a:spcAft>
                <a:spcPts val="0"/>
              </a:spcAft>
              <a:buSzPts val="1400"/>
              <a:buChar char="●"/>
            </a:pPr>
            <a:r>
              <a:rPr lang="en" sz="1400"/>
              <a:t>Segregation was a time where people were separated just because of the color of their skin.</a:t>
            </a:r>
            <a:endParaRPr sz="1400"/>
          </a:p>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g208a136a44f_0_1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6" name="Google Shape;496;g208a136a44f_0_1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SzPts val="1400"/>
              <a:buChar char="●"/>
            </a:pPr>
            <a:r>
              <a:rPr lang="en" sz="1400"/>
              <a:t>Students and families marched for integrated schools so that all students, regardless of skin color, could go to school in the same building.</a:t>
            </a:r>
            <a:endParaRPr sz="1400"/>
          </a:p>
          <a:p>
            <a:pPr indent="-317500" lvl="0" marL="457200" rtl="0" algn="l">
              <a:lnSpc>
                <a:spcPct val="115000"/>
              </a:lnSpc>
              <a:spcBef>
                <a:spcPts val="0"/>
              </a:spcBef>
              <a:spcAft>
                <a:spcPts val="0"/>
              </a:spcAft>
              <a:buSzPts val="1400"/>
              <a:buChar char="●"/>
            </a:pPr>
            <a:r>
              <a:rPr lang="en" sz="1400"/>
              <a:t>What does integrated mean?</a:t>
            </a:r>
            <a:endParaRPr sz="1400"/>
          </a:p>
          <a:p>
            <a:pPr indent="-317500" lvl="0" marL="457200" rtl="0" algn="l">
              <a:lnSpc>
                <a:spcPct val="115000"/>
              </a:lnSpc>
              <a:spcBef>
                <a:spcPts val="0"/>
              </a:spcBef>
              <a:spcAft>
                <a:spcPts val="0"/>
              </a:spcAft>
              <a:buSzPts val="1400"/>
              <a:buChar char="●"/>
            </a:pPr>
            <a:r>
              <a:rPr lang="en" sz="1400"/>
              <a:t>What else are these people marching for?</a:t>
            </a:r>
            <a:endParaRPr sz="1400"/>
          </a:p>
          <a:p>
            <a:pPr indent="-317500" lvl="0" marL="457200" rtl="0" algn="l">
              <a:lnSpc>
                <a:spcPct val="115000"/>
              </a:lnSpc>
              <a:spcBef>
                <a:spcPts val="0"/>
              </a:spcBef>
              <a:spcAft>
                <a:spcPts val="0"/>
              </a:spcAft>
              <a:buSzPts val="1400"/>
              <a:buChar char="●"/>
            </a:pPr>
            <a:r>
              <a:rPr lang="en" sz="1400"/>
              <a:t>Why might an event like this get attention and create change?</a:t>
            </a:r>
            <a:endParaRPr sz="1400"/>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g208a136a44f_0_11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3" name="Google Shape;503;g208a136a44f_0_11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You may choose to listen to the poem, book read aloud, or view the poem on the projector. While reading/listening, discuss the meaning of Maya’s poem and what message she is trying to teach her readers.</a:t>
            </a:r>
            <a:endParaRPr sz="1400"/>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g208a136a44f_0_11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9" name="Google Shape;509;g208a136a44f_0_11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400">
                <a:solidFill>
                  <a:schemeClr val="dk1"/>
                </a:solidFill>
              </a:rPr>
              <a:t>Teacher Note: You may utilize children’s literature or digital biographies to expand this month’s lesson and continue highlighting African American contributions in United States history. </a:t>
            </a:r>
            <a:endParaRPr sz="14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g224ec3673cd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5" name="Google Shape;515;g224ec3673cd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g208a136a44f_0_5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1" name="Google Shape;521;g208a136a44f_0_5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Women’s History Month is celebrated over the entire month of March.</a:t>
            </a:r>
            <a:endParaRPr sz="1400"/>
          </a:p>
          <a:p>
            <a:pPr indent="-317500" lvl="0" marL="457200" rtl="0" algn="l">
              <a:spcBef>
                <a:spcPts val="0"/>
              </a:spcBef>
              <a:spcAft>
                <a:spcPts val="0"/>
              </a:spcAft>
              <a:buSzPts val="1400"/>
              <a:buChar char="●"/>
            </a:pPr>
            <a:r>
              <a:rPr lang="en" sz="1400"/>
              <a:t>Women’s History Month recognizes all the great achievements of women through history. </a:t>
            </a:r>
            <a:endParaRPr sz="1400"/>
          </a:p>
          <a:p>
            <a:pPr indent="-317500" lvl="0" marL="457200" rtl="0" algn="l">
              <a:spcBef>
                <a:spcPts val="0"/>
              </a:spcBef>
              <a:spcAft>
                <a:spcPts val="0"/>
              </a:spcAft>
              <a:buSzPts val="1400"/>
              <a:buChar char="●"/>
            </a:pPr>
            <a:r>
              <a:rPr lang="en" sz="1400"/>
              <a:t>In 1987 Congress stated that the entire month be dedicated to celebrating women’s achievements.</a:t>
            </a:r>
            <a:endParaRPr sz="1400"/>
          </a:p>
          <a:p>
            <a:pPr indent="-317500" lvl="0" marL="457200" rtl="0" algn="l">
              <a:spcBef>
                <a:spcPts val="0"/>
              </a:spcBef>
              <a:spcAft>
                <a:spcPts val="0"/>
              </a:spcAft>
              <a:buSzPts val="1400"/>
              <a:buChar char="●"/>
            </a:pPr>
            <a:r>
              <a:rPr lang="en" sz="1400"/>
              <a:t>Women did not always have the same rights as men.</a:t>
            </a:r>
            <a:endParaRPr sz="1400"/>
          </a:p>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g208a136a44f_0_10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8" name="Google Shape;528;g208a136a44f_0_10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This image shows women peacefully protesting for their right to vote. </a:t>
            </a:r>
            <a:endParaRPr sz="1400"/>
          </a:p>
          <a:p>
            <a:pPr indent="-317500" lvl="0" marL="457200" rtl="0" algn="l">
              <a:spcBef>
                <a:spcPts val="0"/>
              </a:spcBef>
              <a:spcAft>
                <a:spcPts val="0"/>
              </a:spcAft>
              <a:buSzPts val="1400"/>
              <a:buChar char="●"/>
            </a:pPr>
            <a:r>
              <a:rPr lang="en" sz="1400"/>
              <a:t>Where are these women? Why are they at this </a:t>
            </a:r>
            <a:r>
              <a:rPr lang="en" sz="1400"/>
              <a:t>location</a:t>
            </a:r>
            <a:r>
              <a:rPr lang="en" sz="1400"/>
              <a:t>? </a:t>
            </a:r>
            <a:endParaRPr sz="1400"/>
          </a:p>
          <a:p>
            <a:pPr indent="-317500" lvl="0" marL="457200" rtl="0" algn="l">
              <a:spcBef>
                <a:spcPts val="0"/>
              </a:spcBef>
              <a:spcAft>
                <a:spcPts val="0"/>
              </a:spcAft>
              <a:buSzPts val="1400"/>
              <a:buChar char="●"/>
            </a:pPr>
            <a:r>
              <a:rPr lang="en" sz="1400"/>
              <a:t>How do the women look in the </a:t>
            </a:r>
            <a:r>
              <a:rPr lang="en" sz="1400"/>
              <a:t>image?</a:t>
            </a:r>
            <a:endParaRPr sz="1400"/>
          </a:p>
          <a:p>
            <a:pPr indent="-317500" lvl="0" marL="457200" rtl="0" algn="l">
              <a:spcBef>
                <a:spcPts val="0"/>
              </a:spcBef>
              <a:spcAft>
                <a:spcPts val="0"/>
              </a:spcAft>
              <a:buSzPts val="1400"/>
              <a:buChar char="●"/>
            </a:pPr>
            <a:r>
              <a:rPr lang="en" sz="1400"/>
              <a:t>The 19th Amendment was passed in 1920 and finally gave women the right to vote.</a:t>
            </a:r>
            <a:endParaRPr sz="1400"/>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g208a136a44f_0_10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5" name="Google Shape;535;g208a136a44f_0_10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What are some things you care about?</a:t>
            </a:r>
            <a:endParaRPr sz="1400"/>
          </a:p>
          <a:p>
            <a:pPr indent="-317500" lvl="0" marL="457200" rtl="0" algn="l">
              <a:spcBef>
                <a:spcPts val="0"/>
              </a:spcBef>
              <a:spcAft>
                <a:spcPts val="0"/>
              </a:spcAft>
              <a:buSzPts val="1400"/>
              <a:buChar char="●"/>
            </a:pPr>
            <a:r>
              <a:rPr lang="en" sz="1400"/>
              <a:t>How can you fight for these things in a respectful way?</a:t>
            </a:r>
            <a:endParaRPr sz="1400"/>
          </a:p>
          <a:p>
            <a:pPr indent="-317500" lvl="0" marL="457200" rtl="0" algn="l">
              <a:spcBef>
                <a:spcPts val="0"/>
              </a:spcBef>
              <a:spcAft>
                <a:spcPts val="0"/>
              </a:spcAft>
              <a:buSzPts val="1400"/>
              <a:buChar char="●"/>
            </a:pPr>
            <a:r>
              <a:rPr lang="en" sz="1400"/>
              <a:t>What does it mean to be a leader?</a:t>
            </a:r>
            <a:endParaRPr sz="14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208a136a44f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208a136a44f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What does it mean to be good to others?</a:t>
            </a:r>
            <a:endParaRPr sz="1400"/>
          </a:p>
          <a:p>
            <a:pPr indent="-317500" lvl="0" marL="457200" rtl="0" algn="l">
              <a:spcBef>
                <a:spcPts val="0"/>
              </a:spcBef>
              <a:spcAft>
                <a:spcPts val="0"/>
              </a:spcAft>
              <a:buSzPts val="1400"/>
              <a:buChar char="●"/>
            </a:pPr>
            <a:r>
              <a:rPr lang="en" sz="1400"/>
              <a:t>How can we be good to others?</a:t>
            </a:r>
            <a:endParaRPr sz="1400"/>
          </a:p>
          <a:p>
            <a:pPr indent="-317500" lvl="0" marL="457200" rtl="0" algn="l">
              <a:spcBef>
                <a:spcPts val="0"/>
              </a:spcBef>
              <a:spcAft>
                <a:spcPts val="0"/>
              </a:spcAft>
              <a:buSzPts val="1400"/>
              <a:buChar char="●"/>
            </a:pPr>
            <a:r>
              <a:rPr lang="en" sz="1400"/>
              <a:t>How does being good to others do for ourselves?</a:t>
            </a:r>
            <a:endParaRPr sz="1400"/>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 name="Shape 539"/>
        <p:cNvGrpSpPr/>
        <p:nvPr/>
      </p:nvGrpSpPr>
      <p:grpSpPr>
        <a:xfrm>
          <a:off x="0" y="0"/>
          <a:ext cx="0" cy="0"/>
          <a:chOff x="0" y="0"/>
          <a:chExt cx="0" cy="0"/>
        </a:xfrm>
      </p:grpSpPr>
      <p:sp>
        <p:nvSpPr>
          <p:cNvPr id="540" name="Google Shape;540;g208a136a44f_0_10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1" name="Google Shape;541;g208a136a44f_0_10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400">
                <a:solidFill>
                  <a:schemeClr val="dk1"/>
                </a:solidFill>
              </a:rPr>
              <a:t>Teacher Note: You may utilize children’s literature or digital biographies to expand this month’s lesson and continue highlighting diverse women in United States history. </a:t>
            </a:r>
            <a:endParaRPr sz="14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g208a136a44f_0_5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7" name="Google Shape;547;g208a136a44f_0_5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The Medal of Honor is the military’s highest award for valor.</a:t>
            </a:r>
            <a:endParaRPr sz="1400"/>
          </a:p>
          <a:p>
            <a:pPr indent="-317500" lvl="0" marL="457200" rtl="0" algn="l">
              <a:spcBef>
                <a:spcPts val="0"/>
              </a:spcBef>
              <a:spcAft>
                <a:spcPts val="0"/>
              </a:spcAft>
              <a:buSzPts val="1400"/>
              <a:buChar char="●"/>
            </a:pPr>
            <a:r>
              <a:rPr lang="en" sz="1400"/>
              <a:t>Valor means great courage in a time of danger or battle.</a:t>
            </a:r>
            <a:endParaRPr sz="1400"/>
          </a:p>
          <a:p>
            <a:pPr indent="-317500" lvl="0" marL="457200" rtl="0" algn="l">
              <a:spcBef>
                <a:spcPts val="0"/>
              </a:spcBef>
              <a:spcAft>
                <a:spcPts val="0"/>
              </a:spcAft>
              <a:buSzPts val="1400"/>
              <a:buChar char="●"/>
            </a:pPr>
            <a:r>
              <a:rPr lang="en" sz="1400"/>
              <a:t>This medal is awarded by the president to individuals who have shown great bravery. </a:t>
            </a:r>
            <a:endParaRPr sz="1400"/>
          </a:p>
          <a:p>
            <a:pPr indent="-317500" lvl="0" marL="457200" rtl="0" algn="l">
              <a:spcBef>
                <a:spcPts val="0"/>
              </a:spcBef>
              <a:spcAft>
                <a:spcPts val="0"/>
              </a:spcAft>
              <a:buSzPts val="1400"/>
              <a:buChar char="●"/>
            </a:pPr>
            <a:r>
              <a:rPr lang="en" sz="1400"/>
              <a:t>There are three different versions </a:t>
            </a:r>
            <a:endParaRPr sz="1400"/>
          </a:p>
          <a:p>
            <a:pPr indent="-317500" lvl="1" marL="914400" rtl="0" algn="l">
              <a:spcBef>
                <a:spcPts val="0"/>
              </a:spcBef>
              <a:spcAft>
                <a:spcPts val="0"/>
              </a:spcAft>
              <a:buSzPts val="1400"/>
              <a:buChar char="○"/>
            </a:pPr>
            <a:r>
              <a:rPr lang="en" sz="1400"/>
              <a:t>The Army</a:t>
            </a:r>
            <a:endParaRPr sz="1400"/>
          </a:p>
          <a:p>
            <a:pPr indent="-317500" lvl="1" marL="914400" rtl="0" algn="l">
              <a:spcBef>
                <a:spcPts val="0"/>
              </a:spcBef>
              <a:spcAft>
                <a:spcPts val="0"/>
              </a:spcAft>
              <a:buSzPts val="1400"/>
              <a:buChar char="○"/>
            </a:pPr>
            <a:r>
              <a:rPr lang="en" sz="1400"/>
              <a:t>The Navy (Coast Guard and Marines can earn this one too)</a:t>
            </a:r>
            <a:endParaRPr sz="1400"/>
          </a:p>
          <a:p>
            <a:pPr indent="-317500" lvl="1" marL="914400" rtl="0" algn="l">
              <a:spcBef>
                <a:spcPts val="0"/>
              </a:spcBef>
              <a:spcAft>
                <a:spcPts val="0"/>
              </a:spcAft>
              <a:buSzPts val="1400"/>
              <a:buChar char="○"/>
            </a:pPr>
            <a:r>
              <a:rPr lang="en" sz="1400"/>
              <a:t>The Air Force</a:t>
            </a:r>
            <a:endParaRPr sz="1400"/>
          </a:p>
          <a:p>
            <a:pPr indent="-317500" lvl="0" marL="457200" rtl="0" algn="l">
              <a:spcBef>
                <a:spcPts val="0"/>
              </a:spcBef>
              <a:spcAft>
                <a:spcPts val="0"/>
              </a:spcAft>
              <a:buSzPts val="1400"/>
              <a:buChar char="●"/>
            </a:pPr>
            <a:r>
              <a:rPr lang="en" sz="1400"/>
              <a:t>President Theodore Roosevelt is the only president who has received a Medal of Honor for his leadership of the Rough Riders during the Spanish-American War.</a:t>
            </a:r>
            <a:endParaRPr sz="1400"/>
          </a:p>
          <a:p>
            <a:pPr indent="-317500" lvl="0" marL="457200" rtl="0" algn="l">
              <a:spcBef>
                <a:spcPts val="0"/>
              </a:spcBef>
              <a:spcAft>
                <a:spcPts val="0"/>
              </a:spcAft>
              <a:buSzPts val="1400"/>
              <a:buChar char="●"/>
            </a:pPr>
            <a:r>
              <a:rPr lang="en" sz="1400"/>
              <a:t>Dr. Mary Edwards Walker is the only woman to receive a Medal of Honor for her service during the Civil War.</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g208a136a44f_0_1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4" name="Google Shape;554;g208a136a44f_0_1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SzPts val="1400"/>
              <a:buChar char="●"/>
            </a:pPr>
            <a:r>
              <a:rPr lang="en" sz="1400"/>
              <a:t>What do you notice about the men receiving the medal?</a:t>
            </a:r>
            <a:endParaRPr sz="1400"/>
          </a:p>
          <a:p>
            <a:pPr indent="-317500" lvl="0" marL="457200" rtl="0" algn="l">
              <a:lnSpc>
                <a:spcPct val="115000"/>
              </a:lnSpc>
              <a:spcBef>
                <a:spcPts val="0"/>
              </a:spcBef>
              <a:spcAft>
                <a:spcPts val="0"/>
              </a:spcAft>
              <a:buSzPts val="1400"/>
              <a:buChar char="●"/>
            </a:pPr>
            <a:r>
              <a:rPr lang="en" sz="1400"/>
              <a:t>Who is giving each person the medal?</a:t>
            </a:r>
            <a:endParaRPr sz="1400"/>
          </a:p>
          <a:p>
            <a:pPr indent="-317500" lvl="0" marL="457200" rtl="0" algn="l">
              <a:lnSpc>
                <a:spcPct val="115000"/>
              </a:lnSpc>
              <a:spcBef>
                <a:spcPts val="0"/>
              </a:spcBef>
              <a:spcAft>
                <a:spcPts val="0"/>
              </a:spcAft>
              <a:buSzPts val="1400"/>
              <a:buChar char="●"/>
            </a:pPr>
            <a:r>
              <a:rPr lang="en" sz="1400"/>
              <a:t>What do you notice about the background or room they are in? </a:t>
            </a:r>
            <a:endParaRPr sz="1400"/>
          </a:p>
          <a:p>
            <a:pPr indent="-317500" lvl="0" marL="457200" rtl="0" algn="l">
              <a:lnSpc>
                <a:spcPct val="115000"/>
              </a:lnSpc>
              <a:spcBef>
                <a:spcPts val="0"/>
              </a:spcBef>
              <a:spcAft>
                <a:spcPts val="0"/>
              </a:spcAft>
              <a:buSzPts val="1400"/>
              <a:buChar char="●"/>
            </a:pPr>
            <a:r>
              <a:rPr lang="en" sz="1400"/>
              <a:t>How do you think the men are feeling? </a:t>
            </a:r>
            <a:endParaRPr sz="1400"/>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g208a136a44f_0_1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2" name="Google Shape;562;g208a136a44f_0_1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You will want to pause the video to read the banners that describe the purpose of, earning of, and receipt of the medal of honor throughout the video.</a:t>
            </a:r>
            <a:endParaRPr sz="1400"/>
          </a:p>
          <a:p>
            <a:pPr indent="-317500" lvl="0" marL="457200" rtl="0" algn="l">
              <a:spcBef>
                <a:spcPts val="0"/>
              </a:spcBef>
              <a:spcAft>
                <a:spcPts val="0"/>
              </a:spcAft>
              <a:buSzPts val="1400"/>
              <a:buChar char="●"/>
            </a:pPr>
            <a:r>
              <a:rPr lang="en" sz="1400"/>
              <a:t>How does someone earn the Medal of Honor?</a:t>
            </a:r>
            <a:endParaRPr sz="1400"/>
          </a:p>
          <a:p>
            <a:pPr indent="-317500" lvl="0" marL="457200" rtl="0" algn="l">
              <a:spcBef>
                <a:spcPts val="0"/>
              </a:spcBef>
              <a:spcAft>
                <a:spcPts val="0"/>
              </a:spcAft>
              <a:buSzPts val="1400"/>
              <a:buChar char="●"/>
            </a:pPr>
            <a:r>
              <a:rPr lang="en" sz="1400"/>
              <a:t>Who usually gives the medal to </a:t>
            </a:r>
            <a:r>
              <a:rPr lang="en" sz="1400"/>
              <a:t>recipients</a:t>
            </a:r>
            <a:r>
              <a:rPr lang="en" sz="1400"/>
              <a:t>? </a:t>
            </a:r>
            <a:endParaRPr sz="1400"/>
          </a:p>
          <a:p>
            <a:pPr indent="-317500" lvl="0" marL="457200" rtl="0" algn="l">
              <a:spcBef>
                <a:spcPts val="0"/>
              </a:spcBef>
              <a:spcAft>
                <a:spcPts val="0"/>
              </a:spcAft>
              <a:buSzPts val="1400"/>
              <a:buChar char="●"/>
            </a:pPr>
            <a:r>
              <a:rPr lang="en" sz="1400"/>
              <a:t>What job do medal of honor recipients have in our country?</a:t>
            </a:r>
            <a:endParaRPr sz="1400"/>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g208a136a44f_0_11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9" name="Google Shape;569;g208a136a44f_0_1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Once all students are done, you can create a “bravery wall” that displays the students’ responses. Remind students that while the Medal of Honor is reserved for military members, bravery is a trait that all citizens can demonstrate in their lives. It is important to recognize when others are brave and encourage them during challenging or new experiences.</a:t>
            </a:r>
            <a:endParaRPr sz="1400"/>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g224ec3673cd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5" name="Google Shape;575;g224ec3673cd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g208a136a44f_0_6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1" name="Google Shape;581;g208a136a44f_0_6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Pascua Florida Day celebrates Florida’s state day.</a:t>
            </a:r>
            <a:endParaRPr sz="1400"/>
          </a:p>
          <a:p>
            <a:pPr indent="-317500" lvl="0" marL="457200" rtl="0" algn="l">
              <a:spcBef>
                <a:spcPts val="0"/>
              </a:spcBef>
              <a:spcAft>
                <a:spcPts val="0"/>
              </a:spcAft>
              <a:buSzPts val="1400"/>
              <a:buChar char="●"/>
            </a:pPr>
            <a:r>
              <a:rPr lang="en" sz="1400"/>
              <a:t>It’s the anniversary of the discovery of Florida by Europeans in 1513.</a:t>
            </a:r>
            <a:endParaRPr sz="1400"/>
          </a:p>
          <a:p>
            <a:pPr indent="-317500" lvl="0" marL="457200" rtl="0" algn="l">
              <a:spcBef>
                <a:spcPts val="0"/>
              </a:spcBef>
              <a:spcAft>
                <a:spcPts val="0"/>
              </a:spcAft>
              <a:buSzPts val="1400"/>
              <a:buChar char="●"/>
            </a:pPr>
            <a:r>
              <a:rPr lang="en" sz="1400"/>
              <a:t>Florida was first discovered for Europeans by Juan Ponce de Leon who was a Spanish Explorer.</a:t>
            </a:r>
            <a:endParaRPr sz="1400"/>
          </a:p>
          <a:p>
            <a:pPr indent="-317500" lvl="0" marL="457200" rtl="0" algn="l">
              <a:spcBef>
                <a:spcPts val="0"/>
              </a:spcBef>
              <a:spcAft>
                <a:spcPts val="0"/>
              </a:spcAft>
              <a:buSzPts val="1400"/>
              <a:buChar char="●"/>
            </a:pPr>
            <a:r>
              <a:rPr lang="en" sz="1400"/>
              <a:t>He is the one who first called it Pascua Florida which means “Easter Flowers”.</a:t>
            </a:r>
            <a:endParaRPr sz="1400"/>
          </a:p>
          <a:p>
            <a:pPr indent="-317500" lvl="0" marL="457200" rtl="0" algn="l">
              <a:spcBef>
                <a:spcPts val="0"/>
              </a:spcBef>
              <a:spcAft>
                <a:spcPts val="0"/>
              </a:spcAft>
              <a:buSzPts val="1400"/>
              <a:buChar char="●"/>
            </a:pPr>
            <a:r>
              <a:rPr lang="en" sz="1400"/>
              <a:t>It was close to Easter when he discovered Florida.</a:t>
            </a:r>
            <a:endParaRPr sz="1400"/>
          </a:p>
          <a:p>
            <a:pPr indent="-317500" lvl="0" marL="457200" rtl="0" algn="l">
              <a:spcBef>
                <a:spcPts val="0"/>
              </a:spcBef>
              <a:spcAft>
                <a:spcPts val="0"/>
              </a:spcAft>
              <a:buSzPts val="1400"/>
              <a:buChar char="●"/>
            </a:pPr>
            <a:r>
              <a:rPr lang="en" sz="1400"/>
              <a:t>Florida became the 27th state on March 3, 1845.</a:t>
            </a:r>
            <a:endParaRPr sz="1400"/>
          </a:p>
          <a:p>
            <a:pPr indent="0" lvl="0" marL="457200" rtl="0" algn="l">
              <a:spcBef>
                <a:spcPts val="0"/>
              </a:spcBef>
              <a:spcAft>
                <a:spcPts val="0"/>
              </a:spcAft>
              <a:buNone/>
            </a:pPr>
            <a:r>
              <a:t/>
            </a:r>
            <a:endParaRPr sz="1400"/>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g208a136a44f_0_10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7" name="Google Shape;587;g208a136a44f_0_10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How do you think Ponce de Leon and his crew travelled? </a:t>
            </a:r>
            <a:endParaRPr sz="1400"/>
          </a:p>
          <a:p>
            <a:pPr indent="-317500" lvl="0" marL="457200" rtl="0" algn="l">
              <a:spcBef>
                <a:spcPts val="0"/>
              </a:spcBef>
              <a:spcAft>
                <a:spcPts val="0"/>
              </a:spcAft>
              <a:buSzPts val="1400"/>
              <a:buChar char="●"/>
            </a:pPr>
            <a:r>
              <a:rPr lang="en" sz="1400"/>
              <a:t>Upon discovering Florida, many of the men believed it was another island. Why do you think they believed this?</a:t>
            </a:r>
            <a:endParaRPr sz="1400"/>
          </a:p>
          <a:p>
            <a:pPr indent="-317500" lvl="0" marL="457200" rtl="0" algn="l">
              <a:spcBef>
                <a:spcPts val="0"/>
              </a:spcBef>
              <a:spcAft>
                <a:spcPts val="0"/>
              </a:spcAft>
              <a:buSzPts val="1400"/>
              <a:buChar char="●"/>
            </a:pPr>
            <a:r>
              <a:rPr lang="en" sz="1400"/>
              <a:t>What difficulties do you think Ponce de Leon and his men had on the journey? </a:t>
            </a:r>
            <a:endParaRPr sz="1400"/>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208a136a44f_0_10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208a136a44f_0_10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Florida’s state song was addressed in Kindergarten civics benchmarks so they should be familiar with it.</a:t>
            </a:r>
            <a:endParaRPr sz="1400"/>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g208a136a44f_0_10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2" name="Google Shape;612;g208a136a44f_0_10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a:t>
            </a:r>
            <a:r>
              <a:rPr lang="en" sz="1400"/>
              <a:t>note</a:t>
            </a:r>
            <a:r>
              <a:rPr lang="en" sz="1400"/>
              <a:t>: A model may be provided or an anchor chart of important symbols/words can be created for reference during independent work time. Students could also be given an outline of Florida to fill in with images and/or words instead of a piece of paper.</a:t>
            </a:r>
            <a:endParaRPr sz="140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208a136a44f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208a136a44f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Note, this can be done whole group or assigned as an independent/partner activity. The community may be the school or the local community.</a:t>
            </a:r>
            <a:endParaRPr sz="1400"/>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g208a136a44f_0_6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8" name="Google Shape;618;g208a136a44f_0_6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Financial Literacy Month is celebrated all of April. </a:t>
            </a:r>
            <a:endParaRPr sz="1400"/>
          </a:p>
          <a:p>
            <a:pPr indent="-317500" lvl="0" marL="457200" rtl="0" algn="l">
              <a:spcBef>
                <a:spcPts val="0"/>
              </a:spcBef>
              <a:spcAft>
                <a:spcPts val="0"/>
              </a:spcAft>
              <a:buSzPts val="1400"/>
              <a:buChar char="●"/>
            </a:pPr>
            <a:r>
              <a:rPr lang="en" sz="1400"/>
              <a:t>Financial Literacy means being responsible with your money.</a:t>
            </a:r>
            <a:endParaRPr sz="1400"/>
          </a:p>
          <a:p>
            <a:pPr indent="-317500" lvl="0" marL="457200" rtl="0" algn="l">
              <a:spcBef>
                <a:spcPts val="0"/>
              </a:spcBef>
              <a:spcAft>
                <a:spcPts val="0"/>
              </a:spcAft>
              <a:buSzPts val="1400"/>
              <a:buChar char="●"/>
            </a:pPr>
            <a:r>
              <a:rPr lang="en" sz="1400"/>
              <a:t>This month is about saving instead of spending and making a plan with your money.</a:t>
            </a:r>
            <a:endParaRPr sz="1400"/>
          </a:p>
          <a:p>
            <a:pPr indent="-317500" lvl="0" marL="457200" rtl="0" algn="l">
              <a:spcBef>
                <a:spcPts val="0"/>
              </a:spcBef>
              <a:spcAft>
                <a:spcPts val="0"/>
              </a:spcAft>
              <a:buSzPts val="1400"/>
              <a:buChar char="●"/>
            </a:pPr>
            <a:r>
              <a:rPr lang="en" sz="1400"/>
              <a:t>Try to identify different coins and bills. </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t/>
            </a:r>
            <a:endParaRPr sz="1400"/>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2" name="Shape 622"/>
        <p:cNvGrpSpPr/>
        <p:nvPr/>
      </p:nvGrpSpPr>
      <p:grpSpPr>
        <a:xfrm>
          <a:off x="0" y="0"/>
          <a:ext cx="0" cy="0"/>
          <a:chOff x="0" y="0"/>
          <a:chExt cx="0" cy="0"/>
        </a:xfrm>
      </p:grpSpPr>
      <p:sp>
        <p:nvSpPr>
          <p:cNvPr id="623" name="Google Shape;623;g208a136a44f_0_11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4" name="Google Shape;624;g208a136a44f_0_1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SzPts val="1400"/>
              <a:buChar char="●"/>
            </a:pPr>
            <a:r>
              <a:rPr lang="en" sz="1400"/>
              <a:t>Who is on the front of the one dollar bill?</a:t>
            </a:r>
            <a:endParaRPr sz="1400"/>
          </a:p>
          <a:p>
            <a:pPr indent="-317500" lvl="0" marL="457200" rtl="0" algn="l">
              <a:lnSpc>
                <a:spcPct val="115000"/>
              </a:lnSpc>
              <a:spcBef>
                <a:spcPts val="0"/>
              </a:spcBef>
              <a:spcAft>
                <a:spcPts val="0"/>
              </a:spcAft>
              <a:buSzPts val="1400"/>
              <a:buChar char="●"/>
            </a:pPr>
            <a:r>
              <a:rPr lang="en" sz="1400"/>
              <a:t>What building do we see on the back of the $20 bill?</a:t>
            </a:r>
            <a:endParaRPr sz="1400"/>
          </a:p>
          <a:p>
            <a:pPr indent="-317500" lvl="0" marL="457200" rtl="0" algn="l">
              <a:lnSpc>
                <a:spcPct val="115000"/>
              </a:lnSpc>
              <a:spcBef>
                <a:spcPts val="0"/>
              </a:spcBef>
              <a:spcAft>
                <a:spcPts val="0"/>
              </a:spcAft>
              <a:buSzPts val="1400"/>
              <a:buChar char="●"/>
            </a:pPr>
            <a:r>
              <a:rPr lang="en" sz="1400"/>
              <a:t>Can you find our nation’s motto on any of the bills?</a:t>
            </a:r>
            <a:endParaRPr sz="1400"/>
          </a:p>
          <a:p>
            <a:pPr indent="-317500" lvl="0" marL="457200" rtl="0" algn="l">
              <a:lnSpc>
                <a:spcPct val="115000"/>
              </a:lnSpc>
              <a:spcBef>
                <a:spcPts val="0"/>
              </a:spcBef>
              <a:spcAft>
                <a:spcPts val="0"/>
              </a:spcAft>
              <a:buSzPts val="1400"/>
              <a:buChar char="●"/>
            </a:pPr>
            <a:r>
              <a:rPr lang="en" sz="1400"/>
              <a:t>Why do you think there is a </a:t>
            </a:r>
            <a:r>
              <a:rPr lang="en" sz="1400"/>
              <a:t>security</a:t>
            </a:r>
            <a:r>
              <a:rPr lang="en" sz="1400"/>
              <a:t> strip (blue line) on the $100 bill? Who is on this bill? </a:t>
            </a:r>
            <a:endParaRPr sz="1400"/>
          </a:p>
          <a:p>
            <a:pPr indent="-317500" lvl="0" marL="457200" rtl="0" algn="l">
              <a:lnSpc>
                <a:spcPct val="115000"/>
              </a:lnSpc>
              <a:spcBef>
                <a:spcPts val="0"/>
              </a:spcBef>
              <a:spcAft>
                <a:spcPts val="0"/>
              </a:spcAft>
              <a:buSzPts val="1400"/>
              <a:buChar char="●"/>
            </a:pPr>
            <a:r>
              <a:rPr lang="en" sz="1400"/>
              <a:t>Today, not everyone carries dollar bills or coins with them. What is another way to pay for something at a store?</a:t>
            </a:r>
            <a:endParaRPr sz="1400"/>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1" name="Shape 631"/>
        <p:cNvGrpSpPr/>
        <p:nvPr/>
      </p:nvGrpSpPr>
      <p:grpSpPr>
        <a:xfrm>
          <a:off x="0" y="0"/>
          <a:ext cx="0" cy="0"/>
          <a:chOff x="0" y="0"/>
          <a:chExt cx="0" cy="0"/>
        </a:xfrm>
      </p:grpSpPr>
      <p:sp>
        <p:nvSpPr>
          <p:cNvPr id="632" name="Google Shape;632;g208a136a44f_0_1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3" name="Google Shape;633;g208a136a44f_0_1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400">
                <a:solidFill>
                  <a:schemeClr val="dk1"/>
                </a:solidFill>
              </a:rPr>
              <a:t>Teacher Note: You may choose to complete a read aloud for one of these books or have a variety of books like these available for students to examine throughout the month.</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8" name="Shape 638"/>
        <p:cNvGrpSpPr/>
        <p:nvPr/>
      </p:nvGrpSpPr>
      <p:grpSpPr>
        <a:xfrm>
          <a:off x="0" y="0"/>
          <a:ext cx="0" cy="0"/>
          <a:chOff x="0" y="0"/>
          <a:chExt cx="0" cy="0"/>
        </a:xfrm>
      </p:grpSpPr>
      <p:sp>
        <p:nvSpPr>
          <p:cNvPr id="639" name="Google Shape;639;g208a136a44f_0_12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0" name="Google Shape;640;g208a136a44f_0_12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This activity may be projected for whole group completion, or printed and cut out to use as an independent task or station </a:t>
            </a:r>
            <a:r>
              <a:rPr lang="en" sz="1400"/>
              <a:t>activity</a:t>
            </a:r>
            <a:r>
              <a:rPr lang="en" sz="1400"/>
              <a:t>. The definitions of wants vs. needs will need to be reviewed prior to beginning the activity. Students can hold up fingers, write answers on a response sheet, or move to the correct side of the room to respond. Students may be encouraged to support their answer with reasoning through pair-share.</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rPr lang="en" sz="1400"/>
              <a:t>This activity is from the Consumer Financial Protection Bureau K-1 resource bank. You may wish to explore additional activities from this government resource page to embed throughout the month. </a:t>
            </a:r>
            <a:r>
              <a:rPr lang="en" sz="1400" u="sng">
                <a:solidFill>
                  <a:schemeClr val="hlink"/>
                </a:solidFill>
                <a:hlinkClick r:id="rId2"/>
              </a:rPr>
              <a:t>https://www.consumerfinance.gov/consumer-tools/educator-tools/youth-financial-education/teach/activities/?q=&amp;grade_level=4</a:t>
            </a:r>
            <a:r>
              <a:rPr lang="en" sz="1400"/>
              <a:t> </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t/>
            </a:r>
            <a:endParaRPr sz="1400"/>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4" name="Shape 644"/>
        <p:cNvGrpSpPr/>
        <p:nvPr/>
      </p:nvGrpSpPr>
      <p:grpSpPr>
        <a:xfrm>
          <a:off x="0" y="0"/>
          <a:ext cx="0" cy="0"/>
          <a:chOff x="0" y="0"/>
          <a:chExt cx="0" cy="0"/>
        </a:xfrm>
      </p:grpSpPr>
      <p:sp>
        <p:nvSpPr>
          <p:cNvPr id="645" name="Google Shape;645;g224ec3673cd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6" name="Google Shape;646;g224ec3673cd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0" name="Shape 650"/>
        <p:cNvGrpSpPr/>
        <p:nvPr/>
      </p:nvGrpSpPr>
      <p:grpSpPr>
        <a:xfrm>
          <a:off x="0" y="0"/>
          <a:ext cx="0" cy="0"/>
          <a:chOff x="0" y="0"/>
          <a:chExt cx="0" cy="0"/>
        </a:xfrm>
      </p:grpSpPr>
      <p:sp>
        <p:nvSpPr>
          <p:cNvPr id="651" name="Google Shape;651;g208a136a44f_0_6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2" name="Google Shape;652;g208a136a44f_0_6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Florida Emancipation Day is celebrated on May 20 every year.</a:t>
            </a:r>
            <a:endParaRPr sz="1400"/>
          </a:p>
          <a:p>
            <a:pPr indent="-317500" lvl="0" marL="457200" rtl="0" algn="l">
              <a:spcBef>
                <a:spcPts val="0"/>
              </a:spcBef>
              <a:spcAft>
                <a:spcPts val="0"/>
              </a:spcAft>
              <a:buSzPts val="1400"/>
              <a:buChar char="●"/>
            </a:pPr>
            <a:r>
              <a:rPr lang="en" sz="1400"/>
              <a:t>Emancipation means to be set free.</a:t>
            </a:r>
            <a:endParaRPr sz="1400"/>
          </a:p>
          <a:p>
            <a:pPr indent="-317500" lvl="0" marL="457200" rtl="0" algn="l">
              <a:spcBef>
                <a:spcPts val="0"/>
              </a:spcBef>
              <a:spcAft>
                <a:spcPts val="0"/>
              </a:spcAft>
              <a:buSzPts val="1400"/>
              <a:buChar char="●"/>
            </a:pPr>
            <a:r>
              <a:rPr lang="en" sz="1400"/>
              <a:t>This day recognizes the end of the Civil War and the freeing of enslaved people in Florida (the war ended in April 1865 but it took until May 20th for slaves in Florida to receive the news that they were free).</a:t>
            </a:r>
            <a:endParaRPr sz="1400"/>
          </a:p>
          <a:p>
            <a:pPr indent="-317500" lvl="0" marL="457200" rtl="0" algn="l">
              <a:spcBef>
                <a:spcPts val="0"/>
              </a:spcBef>
              <a:spcAft>
                <a:spcPts val="0"/>
              </a:spcAft>
              <a:buSzPts val="1400"/>
              <a:buChar char="●"/>
            </a:pPr>
            <a:r>
              <a:rPr lang="en" sz="1400"/>
              <a:t>This fulfilled President Lincoln’s Emancipation Proclamation (issued 1863).</a:t>
            </a:r>
            <a:endParaRPr sz="1400"/>
          </a:p>
          <a:p>
            <a:pPr indent="-317500" lvl="0" marL="457200" rtl="0" algn="l">
              <a:spcBef>
                <a:spcPts val="0"/>
              </a:spcBef>
              <a:spcAft>
                <a:spcPts val="0"/>
              </a:spcAft>
              <a:buSzPts val="1400"/>
              <a:buChar char="●"/>
            </a:pPr>
            <a:r>
              <a:rPr lang="en" sz="1400"/>
              <a:t>This holiday is paired with Juneteenth in the state of Florida which also recognizes the end of slavery after the Civil War.</a:t>
            </a:r>
            <a:endParaRPr>
              <a:solidFill>
                <a:schemeClr val="dk1"/>
              </a:solidFill>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6" name="Shape 656"/>
        <p:cNvGrpSpPr/>
        <p:nvPr/>
      </p:nvGrpSpPr>
      <p:grpSpPr>
        <a:xfrm>
          <a:off x="0" y="0"/>
          <a:ext cx="0" cy="0"/>
          <a:chOff x="0" y="0"/>
          <a:chExt cx="0" cy="0"/>
        </a:xfrm>
      </p:grpSpPr>
      <p:sp>
        <p:nvSpPr>
          <p:cNvPr id="657" name="Google Shape;657;g208a136a44f_0_10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8" name="Google Shape;658;g208a136a44f_0_1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This newspaper article describes an Emancipation Celebration Day event schedule. </a:t>
            </a:r>
            <a:r>
              <a:rPr lang="en" sz="1400"/>
              <a:t>What</a:t>
            </a:r>
            <a:r>
              <a:rPr lang="en" sz="1400"/>
              <a:t> celebrations are occurring? </a:t>
            </a:r>
            <a:endParaRPr sz="1400"/>
          </a:p>
          <a:p>
            <a:pPr indent="-317500" lvl="0" marL="457200" rtl="0" algn="l">
              <a:spcBef>
                <a:spcPts val="0"/>
              </a:spcBef>
              <a:spcAft>
                <a:spcPts val="0"/>
              </a:spcAft>
              <a:buSzPts val="1400"/>
              <a:buChar char="●"/>
            </a:pPr>
            <a:r>
              <a:rPr lang="en" sz="1400"/>
              <a:t>The article mentions the date of Florida’s emancipation. When was it?</a:t>
            </a:r>
            <a:endParaRPr sz="1400"/>
          </a:p>
          <a:p>
            <a:pPr indent="-317500" lvl="0" marL="457200" rtl="0" algn="l">
              <a:spcBef>
                <a:spcPts val="0"/>
              </a:spcBef>
              <a:spcAft>
                <a:spcPts val="0"/>
              </a:spcAft>
              <a:buSzPts val="1400"/>
              <a:buChar char="●"/>
            </a:pPr>
            <a:r>
              <a:rPr lang="en" sz="1400"/>
              <a:t>The article mentions the capital city of Florida. What is our state’s </a:t>
            </a:r>
            <a:r>
              <a:rPr lang="en" sz="1400"/>
              <a:t>capital</a:t>
            </a:r>
            <a:r>
              <a:rPr lang="en" sz="1400"/>
              <a:t>? </a:t>
            </a:r>
            <a:endParaRPr sz="1400"/>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g208a136a44f_0_10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5" name="Google Shape;665;g208a136a44f_0_10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What do you think Abraham Lincoln means by this quote?</a:t>
            </a:r>
            <a:endParaRPr sz="1400"/>
          </a:p>
          <a:p>
            <a:pPr indent="-317500" lvl="0" marL="457200" rtl="0" algn="l">
              <a:spcBef>
                <a:spcPts val="0"/>
              </a:spcBef>
              <a:spcAft>
                <a:spcPts val="0"/>
              </a:spcAft>
              <a:buSzPts val="1400"/>
              <a:buChar char="●"/>
            </a:pPr>
            <a:r>
              <a:rPr lang="en" sz="1400"/>
              <a:t>What are ways we could “do good”?</a:t>
            </a:r>
            <a:endParaRPr sz="1400"/>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g208a136a44f_0_10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1" name="Google Shape;671;g208a136a44f_0_10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Highlighting biographical information on President Lincoln would be a great way to connect students with the work he did for emancipation and his value as an American symbol. </a:t>
            </a:r>
            <a:endParaRPr sz="1400"/>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5" name="Shape 675"/>
        <p:cNvGrpSpPr/>
        <p:nvPr/>
      </p:nvGrpSpPr>
      <p:grpSpPr>
        <a:xfrm>
          <a:off x="0" y="0"/>
          <a:ext cx="0" cy="0"/>
          <a:chOff x="0" y="0"/>
          <a:chExt cx="0" cy="0"/>
        </a:xfrm>
      </p:grpSpPr>
      <p:sp>
        <p:nvSpPr>
          <p:cNvPr id="676" name="Google Shape;676;g208a136a44f_0_6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7" name="Google Shape;677;g208a136a44f_0_6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Armed Forces Week is celebrated on the third week of May.</a:t>
            </a:r>
            <a:endParaRPr sz="1400"/>
          </a:p>
          <a:p>
            <a:pPr indent="-317500" lvl="0" marL="457200" rtl="0" algn="l">
              <a:spcBef>
                <a:spcPts val="0"/>
              </a:spcBef>
              <a:spcAft>
                <a:spcPts val="0"/>
              </a:spcAft>
              <a:buSzPts val="1400"/>
              <a:buChar char="●"/>
            </a:pPr>
            <a:r>
              <a:rPr lang="en" sz="1400"/>
              <a:t>This week recognizes the men and women who serve in all branches of the military.</a:t>
            </a:r>
            <a:endParaRPr sz="1400"/>
          </a:p>
          <a:p>
            <a:pPr indent="-317500" lvl="0" marL="457200" rtl="0" algn="l">
              <a:spcBef>
                <a:spcPts val="0"/>
              </a:spcBef>
              <a:spcAft>
                <a:spcPts val="0"/>
              </a:spcAft>
              <a:buSzPts val="1400"/>
              <a:buChar char="●"/>
            </a:pPr>
            <a:r>
              <a:rPr lang="en" sz="1400"/>
              <a:t>This week is for those who currently serve (reserves, active duty, guard, etc.) or those who have completed their service.</a:t>
            </a:r>
            <a:endParaRPr sz="1400"/>
          </a:p>
          <a:p>
            <a:pPr indent="-317500" lvl="0" marL="457200" rtl="0" algn="l">
              <a:spcBef>
                <a:spcPts val="0"/>
              </a:spcBef>
              <a:spcAft>
                <a:spcPts val="0"/>
              </a:spcAft>
              <a:buSzPts val="1400"/>
              <a:buChar char="●"/>
            </a:pPr>
            <a:r>
              <a:rPr lang="en" sz="1400"/>
              <a:t>Can you name all 6 branches?</a:t>
            </a:r>
            <a:endParaRPr sz="1400"/>
          </a:p>
          <a:p>
            <a:pPr indent="-317500" lvl="1" marL="914400" rtl="0" algn="l">
              <a:spcBef>
                <a:spcPts val="0"/>
              </a:spcBef>
              <a:spcAft>
                <a:spcPts val="0"/>
              </a:spcAft>
              <a:buSzPts val="1400"/>
              <a:buChar char="○"/>
            </a:pPr>
            <a:r>
              <a:rPr lang="en" sz="1400"/>
              <a:t>Army</a:t>
            </a:r>
            <a:endParaRPr sz="1400"/>
          </a:p>
          <a:p>
            <a:pPr indent="-317500" lvl="1" marL="914400" rtl="0" algn="l">
              <a:spcBef>
                <a:spcPts val="0"/>
              </a:spcBef>
              <a:spcAft>
                <a:spcPts val="0"/>
              </a:spcAft>
              <a:buSzPts val="1400"/>
              <a:buChar char="○"/>
            </a:pPr>
            <a:r>
              <a:rPr lang="en" sz="1400"/>
              <a:t>Navy</a:t>
            </a:r>
            <a:endParaRPr sz="1400"/>
          </a:p>
          <a:p>
            <a:pPr indent="-317500" lvl="1" marL="914400" rtl="0" algn="l">
              <a:spcBef>
                <a:spcPts val="0"/>
              </a:spcBef>
              <a:spcAft>
                <a:spcPts val="0"/>
              </a:spcAft>
              <a:buSzPts val="1400"/>
              <a:buChar char="○"/>
            </a:pPr>
            <a:r>
              <a:rPr lang="en" sz="1400">
                <a:solidFill>
                  <a:schemeClr val="dk1"/>
                </a:solidFill>
              </a:rPr>
              <a:t>Air Force </a:t>
            </a:r>
            <a:endParaRPr sz="1400"/>
          </a:p>
          <a:p>
            <a:pPr indent="-317500" lvl="1" marL="914400" rtl="0" algn="l">
              <a:spcBef>
                <a:spcPts val="0"/>
              </a:spcBef>
              <a:spcAft>
                <a:spcPts val="0"/>
              </a:spcAft>
              <a:buSzPts val="1400"/>
              <a:buChar char="○"/>
            </a:pPr>
            <a:r>
              <a:rPr lang="en" sz="1400"/>
              <a:t>Marine Corps</a:t>
            </a:r>
            <a:endParaRPr sz="1400"/>
          </a:p>
          <a:p>
            <a:pPr indent="-317500" lvl="1" marL="914400" rtl="0" algn="l">
              <a:spcBef>
                <a:spcPts val="0"/>
              </a:spcBef>
              <a:spcAft>
                <a:spcPts val="0"/>
              </a:spcAft>
              <a:buSzPts val="1400"/>
              <a:buChar char="○"/>
            </a:pPr>
            <a:r>
              <a:rPr lang="en" sz="1400"/>
              <a:t>Coast Guard</a:t>
            </a:r>
            <a:endParaRPr sz="1400"/>
          </a:p>
          <a:p>
            <a:pPr indent="-317500" lvl="1" marL="914400" rtl="0" algn="l">
              <a:spcBef>
                <a:spcPts val="0"/>
              </a:spcBef>
              <a:spcAft>
                <a:spcPts val="0"/>
              </a:spcAft>
              <a:buSzPts val="1400"/>
              <a:buChar char="○"/>
            </a:pPr>
            <a:r>
              <a:rPr lang="en" sz="1400"/>
              <a:t>Space Force</a:t>
            </a:r>
            <a:endParaRPr sz="1400"/>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1dcd73c9b31_0_1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1dcd73c9b31_0_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chemeClr val="dk1"/>
              </a:buClr>
              <a:buSzPts val="1400"/>
              <a:buChar char="●"/>
            </a:pPr>
            <a:r>
              <a:rPr lang="en" sz="1400">
                <a:solidFill>
                  <a:schemeClr val="dk1"/>
                </a:solidFill>
              </a:rPr>
              <a:t>Labor Day is celebrated the first Monday of every September.</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Labor means work, so this is a day celebrating all the hard work Americans do every day. It gives them a well-deserved day off!</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The very first Labor Day was in New York City on September 5, 1882. </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Labor Day also lets us know it’s almost the end of summer.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208a136a44f_0_1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208a136a44f_0_1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SzPts val="1400"/>
              <a:buChar char="●"/>
            </a:pPr>
            <a:r>
              <a:rPr lang="en" sz="1400"/>
              <a:t>What do you notice about the different branches’ uniforms?</a:t>
            </a:r>
            <a:endParaRPr sz="1400"/>
          </a:p>
          <a:p>
            <a:pPr indent="-317500" lvl="0" marL="457200" rtl="0" algn="l">
              <a:lnSpc>
                <a:spcPct val="115000"/>
              </a:lnSpc>
              <a:spcBef>
                <a:spcPts val="0"/>
              </a:spcBef>
              <a:spcAft>
                <a:spcPts val="0"/>
              </a:spcAft>
              <a:buSzPts val="1400"/>
              <a:buChar char="●"/>
            </a:pPr>
            <a:r>
              <a:rPr lang="en" sz="1400"/>
              <a:t>What do you notice about the seals? </a:t>
            </a:r>
            <a:endParaRPr sz="1400"/>
          </a:p>
          <a:p>
            <a:pPr indent="-317500" lvl="0" marL="457200" rtl="0" algn="l">
              <a:lnSpc>
                <a:spcPct val="115000"/>
              </a:lnSpc>
              <a:spcBef>
                <a:spcPts val="0"/>
              </a:spcBef>
              <a:spcAft>
                <a:spcPts val="0"/>
              </a:spcAft>
              <a:buSzPts val="1400"/>
              <a:buChar char="●"/>
            </a:pPr>
            <a:r>
              <a:rPr lang="en" sz="1400"/>
              <a:t>How many </a:t>
            </a:r>
            <a:r>
              <a:rPr lang="en" sz="1400"/>
              <a:t>branches</a:t>
            </a:r>
            <a:r>
              <a:rPr lang="en" sz="1400"/>
              <a:t> of the military are there?</a:t>
            </a:r>
            <a:endParaRPr sz="1400"/>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g208a136a44f_0_12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0" name="Google Shape;690;g208a136a44f_0_1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The following video highlights the different jobs held by women in the Navy. It’s a great way for students to see all the different responsibilities required of service members. </a:t>
            </a:r>
            <a:endParaRPr sz="1400"/>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5" name="Shape 695"/>
        <p:cNvGrpSpPr/>
        <p:nvPr/>
      </p:nvGrpSpPr>
      <p:grpSpPr>
        <a:xfrm>
          <a:off x="0" y="0"/>
          <a:ext cx="0" cy="0"/>
          <a:chOff x="0" y="0"/>
          <a:chExt cx="0" cy="0"/>
        </a:xfrm>
      </p:grpSpPr>
      <p:sp>
        <p:nvSpPr>
          <p:cNvPr id="696" name="Google Shape;696;g208a136a44f_0_12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7" name="Google Shape;697;g208a136a44f_0_12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As a service project, you could read through this site and explore the different ways to support troops through donations and care packages.</a:t>
            </a:r>
            <a:endParaRPr sz="1400"/>
          </a:p>
          <a:p>
            <a:pPr indent="0" lvl="0" marL="0" rtl="0" algn="l">
              <a:spcBef>
                <a:spcPts val="0"/>
              </a:spcBef>
              <a:spcAft>
                <a:spcPts val="0"/>
              </a:spcAft>
              <a:buNone/>
            </a:pPr>
            <a:r>
              <a:rPr lang="en" sz="1400" u="sng">
                <a:solidFill>
                  <a:schemeClr val="hlink"/>
                </a:solidFill>
                <a:hlinkClick r:id="rId2"/>
              </a:rPr>
              <a:t>https://themilitarywifeandmom.com/send-care-packages-for-troops-overseas/</a:t>
            </a:r>
            <a:r>
              <a:rPr lang="en" sz="1400"/>
              <a:t>  </a:t>
            </a:r>
            <a:endParaRPr sz="1400"/>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1" name="Shape 701"/>
        <p:cNvGrpSpPr/>
        <p:nvPr/>
      </p:nvGrpSpPr>
      <p:grpSpPr>
        <a:xfrm>
          <a:off x="0" y="0"/>
          <a:ext cx="0" cy="0"/>
          <a:chOff x="0" y="0"/>
          <a:chExt cx="0" cy="0"/>
        </a:xfrm>
      </p:grpSpPr>
      <p:sp>
        <p:nvSpPr>
          <p:cNvPr id="702" name="Google Shape;702;g208a136a44f_0_6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3" name="Google Shape;703;g208a136a44f_0_6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Memorial Day is observed the last Monday in May.</a:t>
            </a:r>
            <a:endParaRPr sz="1400"/>
          </a:p>
          <a:p>
            <a:pPr indent="-317500" lvl="0" marL="457200" rtl="0" algn="l">
              <a:spcBef>
                <a:spcPts val="0"/>
              </a:spcBef>
              <a:spcAft>
                <a:spcPts val="0"/>
              </a:spcAft>
              <a:buSzPts val="1400"/>
              <a:buChar char="●"/>
            </a:pPr>
            <a:r>
              <a:rPr lang="en" sz="1400"/>
              <a:t>This is a day of remembrance for all those who died during military service.</a:t>
            </a:r>
            <a:endParaRPr sz="1400"/>
          </a:p>
          <a:p>
            <a:pPr indent="-317500" lvl="0" marL="457200" rtl="0" algn="l">
              <a:spcBef>
                <a:spcPts val="0"/>
              </a:spcBef>
              <a:spcAft>
                <a:spcPts val="0"/>
              </a:spcAft>
              <a:buSzPts val="1400"/>
              <a:buChar char="●"/>
            </a:pPr>
            <a:r>
              <a:rPr lang="en" sz="1400"/>
              <a:t>Memorial Day was first observed in 1868 and was known as Decoration Day.</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7" name="Shape 707"/>
        <p:cNvGrpSpPr/>
        <p:nvPr/>
      </p:nvGrpSpPr>
      <p:grpSpPr>
        <a:xfrm>
          <a:off x="0" y="0"/>
          <a:ext cx="0" cy="0"/>
          <a:chOff x="0" y="0"/>
          <a:chExt cx="0" cy="0"/>
        </a:xfrm>
      </p:grpSpPr>
      <p:sp>
        <p:nvSpPr>
          <p:cNvPr id="708" name="Google Shape;708;g208a136a44f_0_10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9" name="Google Shape;709;g208a136a44f_0_10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What is the man doing? Where is he?</a:t>
            </a:r>
            <a:endParaRPr sz="1400"/>
          </a:p>
          <a:p>
            <a:pPr indent="-317500" lvl="0" marL="457200" rtl="0" algn="l">
              <a:spcBef>
                <a:spcPts val="0"/>
              </a:spcBef>
              <a:spcAft>
                <a:spcPts val="0"/>
              </a:spcAft>
              <a:buSzPts val="1400"/>
              <a:buChar char="●"/>
            </a:pPr>
            <a:r>
              <a:rPr lang="en" sz="1400"/>
              <a:t>What symbol do you see? </a:t>
            </a:r>
            <a:endParaRPr sz="1400"/>
          </a:p>
          <a:p>
            <a:pPr indent="-317500" lvl="0" marL="457200" rtl="0" algn="l">
              <a:spcBef>
                <a:spcPts val="0"/>
              </a:spcBef>
              <a:spcAft>
                <a:spcPts val="0"/>
              </a:spcAft>
              <a:buSzPts val="1400"/>
              <a:buChar char="●"/>
            </a:pPr>
            <a:r>
              <a:rPr lang="en" sz="1400"/>
              <a:t>What are others doing to show respect on Memorial Day? </a:t>
            </a:r>
            <a:endParaRPr sz="1400"/>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g208a136a44f_0_10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6" name="Google Shape;716;g208a136a44f_0_10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Share with students that this song is often played at Memorial Day celebrations and services.  It is played at a funeral service when a member of the military has passed away.</a:t>
            </a:r>
            <a:endParaRPr sz="1400"/>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1" name="Shape 721"/>
        <p:cNvGrpSpPr/>
        <p:nvPr/>
      </p:nvGrpSpPr>
      <p:grpSpPr>
        <a:xfrm>
          <a:off x="0" y="0"/>
          <a:ext cx="0" cy="0"/>
          <a:chOff x="0" y="0"/>
          <a:chExt cx="0" cy="0"/>
        </a:xfrm>
      </p:grpSpPr>
      <p:sp>
        <p:nvSpPr>
          <p:cNvPr id="722" name="Google Shape;722;g208a136a44f_0_10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3" name="Google Shape;723;g208a136a44f_0_10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Teacher note: HB 529 requires a moment of silence in all Florida public </a:t>
            </a:r>
            <a:r>
              <a:rPr lang="en" sz="1400"/>
              <a:t>schools already. This activity may be combined with this daily routine, or the daily routine may be used as an example of what a moment of silence looks like. Teachers may not suggest what to reflect on during this moment of silence.</a:t>
            </a:r>
            <a:endParaRPr sz="1400"/>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7" name="Shape 727"/>
        <p:cNvGrpSpPr/>
        <p:nvPr/>
      </p:nvGrpSpPr>
      <p:grpSpPr>
        <a:xfrm>
          <a:off x="0" y="0"/>
          <a:ext cx="0" cy="0"/>
          <a:chOff x="0" y="0"/>
          <a:chExt cx="0" cy="0"/>
        </a:xfrm>
      </p:grpSpPr>
      <p:sp>
        <p:nvSpPr>
          <p:cNvPr id="728" name="Google Shape;728;g224ec3673cd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9" name="Google Shape;729;g224ec3673cd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400"/>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3" name="Shape 733"/>
        <p:cNvGrpSpPr/>
        <p:nvPr/>
      </p:nvGrpSpPr>
      <p:grpSpPr>
        <a:xfrm>
          <a:off x="0" y="0"/>
          <a:ext cx="0" cy="0"/>
          <a:chOff x="0" y="0"/>
          <a:chExt cx="0" cy="0"/>
        </a:xfrm>
      </p:grpSpPr>
      <p:sp>
        <p:nvSpPr>
          <p:cNvPr id="734" name="Google Shape;734;g208a136a44f_0_6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5" name="Google Shape;735;g208a136a44f_0_6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Independence Day is celebrated on July 4th every year.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It’s known as America’s Birthday!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On July 4, 1776 the Declaration of Independence was finalized (approved by the Continental Congress).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Declaration of Independence was a document that listed the complaints the American colonists were bringing to King George III about how he was treating them.</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This was the start of America gaining its independence from Great Britain.</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We celebrate this each year with parades, fireworks, picnics, and more.</a:t>
            </a:r>
            <a:endParaRPr sz="1400">
              <a:solidFill>
                <a:schemeClr val="dk1"/>
              </a:solidFill>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0" name="Shape 740"/>
        <p:cNvGrpSpPr/>
        <p:nvPr/>
      </p:nvGrpSpPr>
      <p:grpSpPr>
        <a:xfrm>
          <a:off x="0" y="0"/>
          <a:ext cx="0" cy="0"/>
          <a:chOff x="0" y="0"/>
          <a:chExt cx="0" cy="0"/>
        </a:xfrm>
      </p:grpSpPr>
      <p:sp>
        <p:nvSpPr>
          <p:cNvPr id="741" name="Google Shape;741;g208a136a44f_0_12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2" name="Google Shape;742;g208a136a44f_0_1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SzPts val="1400"/>
              <a:buChar char="●"/>
            </a:pPr>
            <a:r>
              <a:rPr lang="en" sz="1400"/>
              <a:t>Two days after the United States declared </a:t>
            </a:r>
            <a:r>
              <a:rPr lang="en" sz="1400"/>
              <a:t>independence</a:t>
            </a:r>
            <a:r>
              <a:rPr lang="en" sz="1400"/>
              <a:t>, a newspaper published the Declaration of Independence.</a:t>
            </a:r>
            <a:endParaRPr sz="1400"/>
          </a:p>
          <a:p>
            <a:pPr indent="-317500" lvl="0" marL="457200" rtl="0" algn="l">
              <a:lnSpc>
                <a:spcPct val="115000"/>
              </a:lnSpc>
              <a:spcBef>
                <a:spcPts val="0"/>
              </a:spcBef>
              <a:spcAft>
                <a:spcPts val="0"/>
              </a:spcAft>
              <a:buSzPts val="1400"/>
              <a:buChar char="●"/>
            </a:pPr>
            <a:r>
              <a:rPr lang="en" sz="1400"/>
              <a:t>Why do you think they put this </a:t>
            </a:r>
            <a:r>
              <a:rPr lang="en" sz="1400"/>
              <a:t>document</a:t>
            </a:r>
            <a:r>
              <a:rPr lang="en" sz="1400"/>
              <a:t> in the newspaper?</a:t>
            </a:r>
            <a:endParaRPr sz="1400"/>
          </a:p>
          <a:p>
            <a:pPr indent="-317500" lvl="0" marL="457200" rtl="0" algn="l">
              <a:lnSpc>
                <a:spcPct val="115000"/>
              </a:lnSpc>
              <a:spcBef>
                <a:spcPts val="0"/>
              </a:spcBef>
              <a:spcAft>
                <a:spcPts val="0"/>
              </a:spcAft>
              <a:buSzPts val="1400"/>
              <a:buChar char="●"/>
            </a:pPr>
            <a:r>
              <a:rPr lang="en" sz="1400"/>
              <a:t>Do we still have newspapers today? How else do we get our news now?</a:t>
            </a:r>
            <a:endParaRPr sz="1400"/>
          </a:p>
          <a:p>
            <a:pPr indent="0" lvl="0" marL="457200" rtl="0" algn="l">
              <a:lnSpc>
                <a:spcPct val="115000"/>
              </a:lnSpc>
              <a:spcBef>
                <a:spcPts val="1200"/>
              </a:spcBef>
              <a:spcAft>
                <a:spcPts val="1200"/>
              </a:spcAft>
              <a:buNone/>
            </a:pPr>
            <a:r>
              <a:t/>
            </a:r>
            <a:endParaRPr sz="14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Font typeface="Lexend"/>
              <a:buNone/>
              <a:defRPr sz="5200">
                <a:latin typeface="Lexend"/>
                <a:ea typeface="Lexend"/>
                <a:cs typeface="Lexend"/>
                <a:sym typeface="Lexend"/>
              </a:defRPr>
            </a:lvl1pPr>
            <a:lvl2pPr lvl="1" algn="ctr">
              <a:spcBef>
                <a:spcPts val="0"/>
              </a:spcBef>
              <a:spcAft>
                <a:spcPts val="0"/>
              </a:spcAft>
              <a:buSzPts val="5200"/>
              <a:buFont typeface="Lexend"/>
              <a:buNone/>
              <a:defRPr sz="5200">
                <a:latin typeface="Lexend"/>
                <a:ea typeface="Lexend"/>
                <a:cs typeface="Lexend"/>
                <a:sym typeface="Lexend"/>
              </a:defRPr>
            </a:lvl2pPr>
            <a:lvl3pPr lvl="2" algn="ctr">
              <a:spcBef>
                <a:spcPts val="0"/>
              </a:spcBef>
              <a:spcAft>
                <a:spcPts val="0"/>
              </a:spcAft>
              <a:buSzPts val="5200"/>
              <a:buFont typeface="Lexend"/>
              <a:buNone/>
              <a:defRPr sz="5200">
                <a:latin typeface="Lexend"/>
                <a:ea typeface="Lexend"/>
                <a:cs typeface="Lexend"/>
                <a:sym typeface="Lexend"/>
              </a:defRPr>
            </a:lvl3pPr>
            <a:lvl4pPr lvl="3" algn="ctr">
              <a:spcBef>
                <a:spcPts val="0"/>
              </a:spcBef>
              <a:spcAft>
                <a:spcPts val="0"/>
              </a:spcAft>
              <a:buSzPts val="5200"/>
              <a:buFont typeface="Lexend"/>
              <a:buNone/>
              <a:defRPr sz="5200">
                <a:latin typeface="Lexend"/>
                <a:ea typeface="Lexend"/>
                <a:cs typeface="Lexend"/>
                <a:sym typeface="Lexend"/>
              </a:defRPr>
            </a:lvl4pPr>
            <a:lvl5pPr lvl="4" algn="ctr">
              <a:spcBef>
                <a:spcPts val="0"/>
              </a:spcBef>
              <a:spcAft>
                <a:spcPts val="0"/>
              </a:spcAft>
              <a:buSzPts val="5200"/>
              <a:buFont typeface="Lexend"/>
              <a:buNone/>
              <a:defRPr sz="5200">
                <a:latin typeface="Lexend"/>
                <a:ea typeface="Lexend"/>
                <a:cs typeface="Lexend"/>
                <a:sym typeface="Lexend"/>
              </a:defRPr>
            </a:lvl5pPr>
            <a:lvl6pPr lvl="5" algn="ctr">
              <a:spcBef>
                <a:spcPts val="0"/>
              </a:spcBef>
              <a:spcAft>
                <a:spcPts val="0"/>
              </a:spcAft>
              <a:buSzPts val="5200"/>
              <a:buFont typeface="Lexend"/>
              <a:buNone/>
              <a:defRPr sz="5200">
                <a:latin typeface="Lexend"/>
                <a:ea typeface="Lexend"/>
                <a:cs typeface="Lexend"/>
                <a:sym typeface="Lexend"/>
              </a:defRPr>
            </a:lvl6pPr>
            <a:lvl7pPr lvl="6" algn="ctr">
              <a:spcBef>
                <a:spcPts val="0"/>
              </a:spcBef>
              <a:spcAft>
                <a:spcPts val="0"/>
              </a:spcAft>
              <a:buSzPts val="5200"/>
              <a:buFont typeface="Lexend"/>
              <a:buNone/>
              <a:defRPr sz="5200">
                <a:latin typeface="Lexend"/>
                <a:ea typeface="Lexend"/>
                <a:cs typeface="Lexend"/>
                <a:sym typeface="Lexend"/>
              </a:defRPr>
            </a:lvl7pPr>
            <a:lvl8pPr lvl="7" algn="ctr">
              <a:spcBef>
                <a:spcPts val="0"/>
              </a:spcBef>
              <a:spcAft>
                <a:spcPts val="0"/>
              </a:spcAft>
              <a:buSzPts val="5200"/>
              <a:buFont typeface="Lexend"/>
              <a:buNone/>
              <a:defRPr sz="5200">
                <a:latin typeface="Lexend"/>
                <a:ea typeface="Lexend"/>
                <a:cs typeface="Lexend"/>
                <a:sym typeface="Lexend"/>
              </a:defRPr>
            </a:lvl8pPr>
            <a:lvl9pPr lvl="8" algn="ctr">
              <a:spcBef>
                <a:spcPts val="0"/>
              </a:spcBef>
              <a:spcAft>
                <a:spcPts val="0"/>
              </a:spcAft>
              <a:buSzPts val="5200"/>
              <a:buFont typeface="Lexend"/>
              <a:buNone/>
              <a:defRPr sz="5200">
                <a:latin typeface="Lexend"/>
                <a:ea typeface="Lexend"/>
                <a:cs typeface="Lexend"/>
                <a:sym typeface="Lexend"/>
              </a:defRPr>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Font typeface="Lexend"/>
              <a:buNone/>
              <a:defRPr sz="2800">
                <a:latin typeface="Lexend"/>
                <a:ea typeface="Lexend"/>
                <a:cs typeface="Lexend"/>
                <a:sym typeface="Lexend"/>
              </a:defRPr>
            </a:lvl1pPr>
            <a:lvl2pPr lvl="1" algn="ctr">
              <a:lnSpc>
                <a:spcPct val="100000"/>
              </a:lnSpc>
              <a:spcBef>
                <a:spcPts val="0"/>
              </a:spcBef>
              <a:spcAft>
                <a:spcPts val="0"/>
              </a:spcAft>
              <a:buSzPts val="2800"/>
              <a:buFont typeface="Lexend"/>
              <a:buNone/>
              <a:defRPr sz="2800">
                <a:latin typeface="Lexend"/>
                <a:ea typeface="Lexend"/>
                <a:cs typeface="Lexend"/>
                <a:sym typeface="Lexend"/>
              </a:defRPr>
            </a:lvl2pPr>
            <a:lvl3pPr lvl="2" algn="ctr">
              <a:lnSpc>
                <a:spcPct val="100000"/>
              </a:lnSpc>
              <a:spcBef>
                <a:spcPts val="0"/>
              </a:spcBef>
              <a:spcAft>
                <a:spcPts val="0"/>
              </a:spcAft>
              <a:buSzPts val="2800"/>
              <a:buFont typeface="Lexend"/>
              <a:buNone/>
              <a:defRPr sz="2800">
                <a:latin typeface="Lexend"/>
                <a:ea typeface="Lexend"/>
                <a:cs typeface="Lexend"/>
                <a:sym typeface="Lexend"/>
              </a:defRPr>
            </a:lvl3pPr>
            <a:lvl4pPr lvl="3" algn="ctr">
              <a:lnSpc>
                <a:spcPct val="100000"/>
              </a:lnSpc>
              <a:spcBef>
                <a:spcPts val="0"/>
              </a:spcBef>
              <a:spcAft>
                <a:spcPts val="0"/>
              </a:spcAft>
              <a:buSzPts val="2800"/>
              <a:buFont typeface="Lexend"/>
              <a:buNone/>
              <a:defRPr sz="2800">
                <a:latin typeface="Lexend"/>
                <a:ea typeface="Lexend"/>
                <a:cs typeface="Lexend"/>
                <a:sym typeface="Lexend"/>
              </a:defRPr>
            </a:lvl4pPr>
            <a:lvl5pPr lvl="4" algn="ctr">
              <a:lnSpc>
                <a:spcPct val="100000"/>
              </a:lnSpc>
              <a:spcBef>
                <a:spcPts val="0"/>
              </a:spcBef>
              <a:spcAft>
                <a:spcPts val="0"/>
              </a:spcAft>
              <a:buSzPts val="2800"/>
              <a:buFont typeface="Lexend"/>
              <a:buNone/>
              <a:defRPr sz="2800">
                <a:latin typeface="Lexend"/>
                <a:ea typeface="Lexend"/>
                <a:cs typeface="Lexend"/>
                <a:sym typeface="Lexend"/>
              </a:defRPr>
            </a:lvl5pPr>
            <a:lvl6pPr lvl="5" algn="ctr">
              <a:lnSpc>
                <a:spcPct val="100000"/>
              </a:lnSpc>
              <a:spcBef>
                <a:spcPts val="0"/>
              </a:spcBef>
              <a:spcAft>
                <a:spcPts val="0"/>
              </a:spcAft>
              <a:buSzPts val="2800"/>
              <a:buFont typeface="Lexend"/>
              <a:buNone/>
              <a:defRPr sz="2800">
                <a:latin typeface="Lexend"/>
                <a:ea typeface="Lexend"/>
                <a:cs typeface="Lexend"/>
                <a:sym typeface="Lexend"/>
              </a:defRPr>
            </a:lvl6pPr>
            <a:lvl7pPr lvl="6" algn="ctr">
              <a:lnSpc>
                <a:spcPct val="100000"/>
              </a:lnSpc>
              <a:spcBef>
                <a:spcPts val="0"/>
              </a:spcBef>
              <a:spcAft>
                <a:spcPts val="0"/>
              </a:spcAft>
              <a:buSzPts val="2800"/>
              <a:buFont typeface="Lexend"/>
              <a:buNone/>
              <a:defRPr sz="2800">
                <a:latin typeface="Lexend"/>
                <a:ea typeface="Lexend"/>
                <a:cs typeface="Lexend"/>
                <a:sym typeface="Lexend"/>
              </a:defRPr>
            </a:lvl7pPr>
            <a:lvl8pPr lvl="7" algn="ctr">
              <a:lnSpc>
                <a:spcPct val="100000"/>
              </a:lnSpc>
              <a:spcBef>
                <a:spcPts val="0"/>
              </a:spcBef>
              <a:spcAft>
                <a:spcPts val="0"/>
              </a:spcAft>
              <a:buSzPts val="2800"/>
              <a:buFont typeface="Lexend"/>
              <a:buNone/>
              <a:defRPr sz="2800">
                <a:latin typeface="Lexend"/>
                <a:ea typeface="Lexend"/>
                <a:cs typeface="Lexend"/>
                <a:sym typeface="Lexend"/>
              </a:defRPr>
            </a:lvl8pPr>
            <a:lvl9pPr lvl="8" algn="ctr">
              <a:lnSpc>
                <a:spcPct val="100000"/>
              </a:lnSpc>
              <a:spcBef>
                <a:spcPts val="0"/>
              </a:spcBef>
              <a:spcAft>
                <a:spcPts val="0"/>
              </a:spcAft>
              <a:buSzPts val="2800"/>
              <a:buFont typeface="Lexend"/>
              <a:buNone/>
              <a:defRPr sz="2800">
                <a:latin typeface="Lexend"/>
                <a:ea typeface="Lexend"/>
                <a:cs typeface="Lexend"/>
                <a:sym typeface="Lexend"/>
              </a:defRPr>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0" name="Google Shape;60;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3" name="Google Shape;63;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64" name="Google Shape;64;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7" name="Google Shape;67;p17"/>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2" name="Google Shape;72;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5" name="Google Shape;75;p19"/>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79" name="Google Shape;79;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83" name="Google Shape;83;p21"/>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Font typeface="Lexend"/>
              <a:buNone/>
              <a:defRPr sz="3600">
                <a:latin typeface="Lexend"/>
                <a:ea typeface="Lexend"/>
                <a:cs typeface="Lexend"/>
                <a:sym typeface="Lexend"/>
              </a:defRPr>
            </a:lvl1pPr>
            <a:lvl2pPr lvl="1" algn="ctr">
              <a:spcBef>
                <a:spcPts val="0"/>
              </a:spcBef>
              <a:spcAft>
                <a:spcPts val="0"/>
              </a:spcAft>
              <a:buSzPts val="3600"/>
              <a:buFont typeface="Lexend"/>
              <a:buNone/>
              <a:defRPr sz="3600">
                <a:latin typeface="Lexend"/>
                <a:ea typeface="Lexend"/>
                <a:cs typeface="Lexend"/>
                <a:sym typeface="Lexend"/>
              </a:defRPr>
            </a:lvl2pPr>
            <a:lvl3pPr lvl="2" algn="ctr">
              <a:spcBef>
                <a:spcPts val="0"/>
              </a:spcBef>
              <a:spcAft>
                <a:spcPts val="0"/>
              </a:spcAft>
              <a:buSzPts val="3600"/>
              <a:buFont typeface="Lexend"/>
              <a:buNone/>
              <a:defRPr sz="3600">
                <a:latin typeface="Lexend"/>
                <a:ea typeface="Lexend"/>
                <a:cs typeface="Lexend"/>
                <a:sym typeface="Lexend"/>
              </a:defRPr>
            </a:lvl3pPr>
            <a:lvl4pPr lvl="3" algn="ctr">
              <a:spcBef>
                <a:spcPts val="0"/>
              </a:spcBef>
              <a:spcAft>
                <a:spcPts val="0"/>
              </a:spcAft>
              <a:buSzPts val="3600"/>
              <a:buFont typeface="Lexend"/>
              <a:buNone/>
              <a:defRPr sz="3600">
                <a:latin typeface="Lexend"/>
                <a:ea typeface="Lexend"/>
                <a:cs typeface="Lexend"/>
                <a:sym typeface="Lexend"/>
              </a:defRPr>
            </a:lvl4pPr>
            <a:lvl5pPr lvl="4" algn="ctr">
              <a:spcBef>
                <a:spcPts val="0"/>
              </a:spcBef>
              <a:spcAft>
                <a:spcPts val="0"/>
              </a:spcAft>
              <a:buSzPts val="3600"/>
              <a:buFont typeface="Lexend"/>
              <a:buNone/>
              <a:defRPr sz="3600">
                <a:latin typeface="Lexend"/>
                <a:ea typeface="Lexend"/>
                <a:cs typeface="Lexend"/>
                <a:sym typeface="Lexend"/>
              </a:defRPr>
            </a:lvl5pPr>
            <a:lvl6pPr lvl="5" algn="ctr">
              <a:spcBef>
                <a:spcPts val="0"/>
              </a:spcBef>
              <a:spcAft>
                <a:spcPts val="0"/>
              </a:spcAft>
              <a:buSzPts val="3600"/>
              <a:buFont typeface="Lexend"/>
              <a:buNone/>
              <a:defRPr sz="3600">
                <a:latin typeface="Lexend"/>
                <a:ea typeface="Lexend"/>
                <a:cs typeface="Lexend"/>
                <a:sym typeface="Lexend"/>
              </a:defRPr>
            </a:lvl6pPr>
            <a:lvl7pPr lvl="6" algn="ctr">
              <a:spcBef>
                <a:spcPts val="0"/>
              </a:spcBef>
              <a:spcAft>
                <a:spcPts val="0"/>
              </a:spcAft>
              <a:buSzPts val="3600"/>
              <a:buFont typeface="Lexend"/>
              <a:buNone/>
              <a:defRPr sz="3600">
                <a:latin typeface="Lexend"/>
                <a:ea typeface="Lexend"/>
                <a:cs typeface="Lexend"/>
                <a:sym typeface="Lexend"/>
              </a:defRPr>
            </a:lvl7pPr>
            <a:lvl8pPr lvl="7" algn="ctr">
              <a:spcBef>
                <a:spcPts val="0"/>
              </a:spcBef>
              <a:spcAft>
                <a:spcPts val="0"/>
              </a:spcAft>
              <a:buSzPts val="3600"/>
              <a:buFont typeface="Lexend"/>
              <a:buNone/>
              <a:defRPr sz="3600">
                <a:latin typeface="Lexend"/>
                <a:ea typeface="Lexend"/>
                <a:cs typeface="Lexend"/>
                <a:sym typeface="Lexend"/>
              </a:defRPr>
            </a:lvl8pPr>
            <a:lvl9pPr lvl="8" algn="ctr">
              <a:spcBef>
                <a:spcPts val="0"/>
              </a:spcBef>
              <a:spcAft>
                <a:spcPts val="0"/>
              </a:spcAft>
              <a:buSzPts val="3600"/>
              <a:buFont typeface="Lexend"/>
              <a:buNone/>
              <a:defRPr sz="3600">
                <a:latin typeface="Lexend"/>
                <a:ea typeface="Lexend"/>
                <a:cs typeface="Lexend"/>
                <a:sym typeface="Lexend"/>
              </a:defRPr>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91" name="Google Shape;91;p23"/>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92" name="Google Shape;92;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Font typeface="Lexend"/>
              <a:buChar char="●"/>
              <a:defRPr>
                <a:latin typeface="Lexend"/>
                <a:ea typeface="Lexend"/>
                <a:cs typeface="Lexend"/>
                <a:sym typeface="Lexend"/>
              </a:defRPr>
            </a:lvl1pPr>
            <a:lvl2pPr indent="-317500" lvl="1" marL="914400" rtl="0">
              <a:spcBef>
                <a:spcPts val="0"/>
              </a:spcBef>
              <a:spcAft>
                <a:spcPts val="0"/>
              </a:spcAft>
              <a:buSzPts val="1400"/>
              <a:buFont typeface="Lexend"/>
              <a:buChar char="○"/>
              <a:defRPr>
                <a:latin typeface="Lexend"/>
                <a:ea typeface="Lexend"/>
                <a:cs typeface="Lexend"/>
                <a:sym typeface="Lexend"/>
              </a:defRPr>
            </a:lvl2pPr>
            <a:lvl3pPr indent="-317500" lvl="2" marL="1371600" rtl="0">
              <a:spcBef>
                <a:spcPts val="0"/>
              </a:spcBef>
              <a:spcAft>
                <a:spcPts val="0"/>
              </a:spcAft>
              <a:buSzPts val="1400"/>
              <a:buFont typeface="Lexend"/>
              <a:buChar char="■"/>
              <a:defRPr>
                <a:latin typeface="Lexend"/>
                <a:ea typeface="Lexend"/>
                <a:cs typeface="Lexend"/>
                <a:sym typeface="Lexend"/>
              </a:defRPr>
            </a:lvl3pPr>
            <a:lvl4pPr indent="-317500" lvl="3" marL="1828800" rtl="0">
              <a:spcBef>
                <a:spcPts val="0"/>
              </a:spcBef>
              <a:spcAft>
                <a:spcPts val="0"/>
              </a:spcAft>
              <a:buSzPts val="1400"/>
              <a:buFont typeface="Lexend"/>
              <a:buChar char="●"/>
              <a:defRPr>
                <a:latin typeface="Lexend"/>
                <a:ea typeface="Lexend"/>
                <a:cs typeface="Lexend"/>
                <a:sym typeface="Lexend"/>
              </a:defRPr>
            </a:lvl4pPr>
            <a:lvl5pPr indent="-317500" lvl="4" marL="2286000" rtl="0">
              <a:spcBef>
                <a:spcPts val="0"/>
              </a:spcBef>
              <a:spcAft>
                <a:spcPts val="0"/>
              </a:spcAft>
              <a:buSzPts val="1400"/>
              <a:buFont typeface="Lexend"/>
              <a:buChar char="○"/>
              <a:defRPr>
                <a:latin typeface="Lexend"/>
                <a:ea typeface="Lexend"/>
                <a:cs typeface="Lexend"/>
                <a:sym typeface="Lexend"/>
              </a:defRPr>
            </a:lvl5pPr>
            <a:lvl6pPr indent="-317500" lvl="5" marL="2743200" rtl="0">
              <a:spcBef>
                <a:spcPts val="0"/>
              </a:spcBef>
              <a:spcAft>
                <a:spcPts val="0"/>
              </a:spcAft>
              <a:buSzPts val="1400"/>
              <a:buFont typeface="Lexend"/>
              <a:buChar char="■"/>
              <a:defRPr>
                <a:latin typeface="Lexend"/>
                <a:ea typeface="Lexend"/>
                <a:cs typeface="Lexend"/>
                <a:sym typeface="Lexend"/>
              </a:defRPr>
            </a:lvl6pPr>
            <a:lvl7pPr indent="-317500" lvl="6" marL="3200400" rtl="0">
              <a:spcBef>
                <a:spcPts val="0"/>
              </a:spcBef>
              <a:spcAft>
                <a:spcPts val="0"/>
              </a:spcAft>
              <a:buSzPts val="1400"/>
              <a:buFont typeface="Lexend"/>
              <a:buChar char="●"/>
              <a:defRPr>
                <a:latin typeface="Lexend"/>
                <a:ea typeface="Lexend"/>
                <a:cs typeface="Lexend"/>
                <a:sym typeface="Lexend"/>
              </a:defRPr>
            </a:lvl7pPr>
            <a:lvl8pPr indent="-317500" lvl="7" marL="3657600" rtl="0">
              <a:spcBef>
                <a:spcPts val="0"/>
              </a:spcBef>
              <a:spcAft>
                <a:spcPts val="0"/>
              </a:spcAft>
              <a:buSzPts val="1400"/>
              <a:buFont typeface="Lexend"/>
              <a:buChar char="○"/>
              <a:defRPr>
                <a:latin typeface="Lexend"/>
                <a:ea typeface="Lexend"/>
                <a:cs typeface="Lexend"/>
                <a:sym typeface="Lexend"/>
              </a:defRPr>
            </a:lvl8pPr>
            <a:lvl9pPr indent="-317500" lvl="8" marL="4114800" rtl="0">
              <a:spcBef>
                <a:spcPts val="0"/>
              </a:spcBef>
              <a:spcAft>
                <a:spcPts val="0"/>
              </a:spcAft>
              <a:buSzPts val="1400"/>
              <a:buFont typeface="Lexend"/>
              <a:buChar char="■"/>
              <a:defRPr>
                <a:latin typeface="Lexend"/>
                <a:ea typeface="Lexend"/>
                <a:cs typeface="Lexend"/>
                <a:sym typeface="Lexend"/>
              </a:defRPr>
            </a:lvl9pPr>
          </a:lstStyle>
          <a:p/>
        </p:txBody>
      </p:sp>
      <p:sp>
        <p:nvSpPr>
          <p:cNvPr id="18" name="Google Shape;18;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Font typeface="Lexend"/>
              <a:buNone/>
              <a:defRPr>
                <a:latin typeface="Lexend"/>
                <a:ea typeface="Lexend"/>
                <a:cs typeface="Lexend"/>
                <a:sym typeface="Lexend"/>
              </a:defRPr>
            </a:lvl1pPr>
            <a:lvl2pPr lvl="1">
              <a:spcBef>
                <a:spcPts val="0"/>
              </a:spcBef>
              <a:spcAft>
                <a:spcPts val="0"/>
              </a:spcAft>
              <a:buSzPts val="2800"/>
              <a:buFont typeface="Lexend"/>
              <a:buNone/>
              <a:defRPr>
                <a:latin typeface="Lexend"/>
                <a:ea typeface="Lexend"/>
                <a:cs typeface="Lexend"/>
                <a:sym typeface="Lexend"/>
              </a:defRPr>
            </a:lvl2pPr>
            <a:lvl3pPr lvl="2">
              <a:spcBef>
                <a:spcPts val="0"/>
              </a:spcBef>
              <a:spcAft>
                <a:spcPts val="0"/>
              </a:spcAft>
              <a:buSzPts val="2800"/>
              <a:buFont typeface="Lexend"/>
              <a:buNone/>
              <a:defRPr>
                <a:latin typeface="Lexend"/>
                <a:ea typeface="Lexend"/>
                <a:cs typeface="Lexend"/>
                <a:sym typeface="Lexend"/>
              </a:defRPr>
            </a:lvl3pPr>
            <a:lvl4pPr lvl="3">
              <a:spcBef>
                <a:spcPts val="0"/>
              </a:spcBef>
              <a:spcAft>
                <a:spcPts val="0"/>
              </a:spcAft>
              <a:buSzPts val="2800"/>
              <a:buFont typeface="Lexend"/>
              <a:buNone/>
              <a:defRPr>
                <a:latin typeface="Lexend"/>
                <a:ea typeface="Lexend"/>
                <a:cs typeface="Lexend"/>
                <a:sym typeface="Lexend"/>
              </a:defRPr>
            </a:lvl4pPr>
            <a:lvl5pPr lvl="4">
              <a:spcBef>
                <a:spcPts val="0"/>
              </a:spcBef>
              <a:spcAft>
                <a:spcPts val="0"/>
              </a:spcAft>
              <a:buSzPts val="2800"/>
              <a:buFont typeface="Lexend"/>
              <a:buNone/>
              <a:defRPr>
                <a:latin typeface="Lexend"/>
                <a:ea typeface="Lexend"/>
                <a:cs typeface="Lexend"/>
                <a:sym typeface="Lexend"/>
              </a:defRPr>
            </a:lvl5pPr>
            <a:lvl6pPr lvl="5">
              <a:spcBef>
                <a:spcPts val="0"/>
              </a:spcBef>
              <a:spcAft>
                <a:spcPts val="0"/>
              </a:spcAft>
              <a:buSzPts val="2800"/>
              <a:buFont typeface="Lexend"/>
              <a:buNone/>
              <a:defRPr>
                <a:latin typeface="Lexend"/>
                <a:ea typeface="Lexend"/>
                <a:cs typeface="Lexend"/>
                <a:sym typeface="Lexend"/>
              </a:defRPr>
            </a:lvl6pPr>
            <a:lvl7pPr lvl="6">
              <a:spcBef>
                <a:spcPts val="0"/>
              </a:spcBef>
              <a:spcAft>
                <a:spcPts val="0"/>
              </a:spcAft>
              <a:buSzPts val="2800"/>
              <a:buFont typeface="Lexend"/>
              <a:buNone/>
              <a:defRPr>
                <a:latin typeface="Lexend"/>
                <a:ea typeface="Lexend"/>
                <a:cs typeface="Lexend"/>
                <a:sym typeface="Lexend"/>
              </a:defRPr>
            </a:lvl7pPr>
            <a:lvl8pPr lvl="7">
              <a:spcBef>
                <a:spcPts val="0"/>
              </a:spcBef>
              <a:spcAft>
                <a:spcPts val="0"/>
              </a:spcAft>
              <a:buSzPts val="2800"/>
              <a:buFont typeface="Lexend"/>
              <a:buNone/>
              <a:defRPr>
                <a:latin typeface="Lexend"/>
                <a:ea typeface="Lexend"/>
                <a:cs typeface="Lexend"/>
                <a:sym typeface="Lexend"/>
              </a:defRPr>
            </a:lvl8pPr>
            <a:lvl9pPr lvl="8">
              <a:spcBef>
                <a:spcPts val="0"/>
              </a:spcBef>
              <a:spcAft>
                <a:spcPts val="0"/>
              </a:spcAft>
              <a:buSzPts val="2800"/>
              <a:buFont typeface="Lexend"/>
              <a:buNone/>
              <a:defRPr>
                <a:latin typeface="Lexend"/>
                <a:ea typeface="Lexend"/>
                <a:cs typeface="Lexend"/>
                <a:sym typeface="Lexend"/>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1pPr>
            <a:lvl2pPr lvl="1" rtl="0">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2pPr>
            <a:lvl3pPr lvl="2" rtl="0">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3pPr>
            <a:lvl4pPr lvl="3" rtl="0">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4pPr>
            <a:lvl5pPr lvl="4" rtl="0">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5pPr>
            <a:lvl6pPr lvl="5" rtl="0">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6pPr>
            <a:lvl7pPr lvl="6" rtl="0">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7pPr>
            <a:lvl8pPr lvl="7" rtl="0">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8pPr>
            <a:lvl9pPr lvl="8" rtl="0">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Font typeface="Lexend"/>
              <a:buChar char="●"/>
              <a:defRPr sz="1800">
                <a:solidFill>
                  <a:schemeClr val="dk2"/>
                </a:solidFill>
                <a:latin typeface="Lexend"/>
                <a:ea typeface="Lexend"/>
                <a:cs typeface="Lexend"/>
                <a:sym typeface="Lexend"/>
              </a:defRPr>
            </a:lvl1pPr>
            <a:lvl2pPr indent="-317500" lvl="1" marL="914400" rtl="0">
              <a:lnSpc>
                <a:spcPct val="115000"/>
              </a:lnSpc>
              <a:spcBef>
                <a:spcPts val="0"/>
              </a:spcBef>
              <a:spcAft>
                <a:spcPts val="0"/>
              </a:spcAft>
              <a:buClr>
                <a:schemeClr val="dk2"/>
              </a:buClr>
              <a:buSzPts val="1400"/>
              <a:buFont typeface="Lexend"/>
              <a:buChar char="○"/>
              <a:defRPr>
                <a:solidFill>
                  <a:schemeClr val="dk2"/>
                </a:solidFill>
                <a:latin typeface="Lexend"/>
                <a:ea typeface="Lexend"/>
                <a:cs typeface="Lexend"/>
                <a:sym typeface="Lexend"/>
              </a:defRPr>
            </a:lvl2pPr>
            <a:lvl3pPr indent="-317500" lvl="2" marL="1371600" rtl="0">
              <a:lnSpc>
                <a:spcPct val="115000"/>
              </a:lnSpc>
              <a:spcBef>
                <a:spcPts val="0"/>
              </a:spcBef>
              <a:spcAft>
                <a:spcPts val="0"/>
              </a:spcAft>
              <a:buClr>
                <a:schemeClr val="dk2"/>
              </a:buClr>
              <a:buSzPts val="1400"/>
              <a:buFont typeface="Lexend"/>
              <a:buChar char="■"/>
              <a:defRPr>
                <a:solidFill>
                  <a:schemeClr val="dk2"/>
                </a:solidFill>
                <a:latin typeface="Lexend"/>
                <a:ea typeface="Lexend"/>
                <a:cs typeface="Lexend"/>
                <a:sym typeface="Lexend"/>
              </a:defRPr>
            </a:lvl3pPr>
            <a:lvl4pPr indent="-317500" lvl="3" marL="1828800" rtl="0">
              <a:lnSpc>
                <a:spcPct val="115000"/>
              </a:lnSpc>
              <a:spcBef>
                <a:spcPts val="0"/>
              </a:spcBef>
              <a:spcAft>
                <a:spcPts val="0"/>
              </a:spcAft>
              <a:buClr>
                <a:schemeClr val="dk2"/>
              </a:buClr>
              <a:buSzPts val="1400"/>
              <a:buFont typeface="Lexend"/>
              <a:buChar char="●"/>
              <a:defRPr>
                <a:solidFill>
                  <a:schemeClr val="dk2"/>
                </a:solidFill>
                <a:latin typeface="Lexend"/>
                <a:ea typeface="Lexend"/>
                <a:cs typeface="Lexend"/>
                <a:sym typeface="Lexend"/>
              </a:defRPr>
            </a:lvl4pPr>
            <a:lvl5pPr indent="-317500" lvl="4" marL="2286000" rtl="0">
              <a:lnSpc>
                <a:spcPct val="115000"/>
              </a:lnSpc>
              <a:spcBef>
                <a:spcPts val="0"/>
              </a:spcBef>
              <a:spcAft>
                <a:spcPts val="0"/>
              </a:spcAft>
              <a:buClr>
                <a:schemeClr val="dk2"/>
              </a:buClr>
              <a:buSzPts val="1400"/>
              <a:buFont typeface="Lexend"/>
              <a:buChar char="○"/>
              <a:defRPr>
                <a:solidFill>
                  <a:schemeClr val="dk2"/>
                </a:solidFill>
                <a:latin typeface="Lexend"/>
                <a:ea typeface="Lexend"/>
                <a:cs typeface="Lexend"/>
                <a:sym typeface="Lexend"/>
              </a:defRPr>
            </a:lvl5pPr>
            <a:lvl6pPr indent="-317500" lvl="5" marL="2743200" rtl="0">
              <a:lnSpc>
                <a:spcPct val="115000"/>
              </a:lnSpc>
              <a:spcBef>
                <a:spcPts val="0"/>
              </a:spcBef>
              <a:spcAft>
                <a:spcPts val="0"/>
              </a:spcAft>
              <a:buClr>
                <a:schemeClr val="dk2"/>
              </a:buClr>
              <a:buSzPts val="1400"/>
              <a:buFont typeface="Lexend"/>
              <a:buChar char="■"/>
              <a:defRPr>
                <a:solidFill>
                  <a:schemeClr val="dk2"/>
                </a:solidFill>
                <a:latin typeface="Lexend"/>
                <a:ea typeface="Lexend"/>
                <a:cs typeface="Lexend"/>
                <a:sym typeface="Lexend"/>
              </a:defRPr>
            </a:lvl6pPr>
            <a:lvl7pPr indent="-317500" lvl="6" marL="3200400" rtl="0">
              <a:lnSpc>
                <a:spcPct val="115000"/>
              </a:lnSpc>
              <a:spcBef>
                <a:spcPts val="0"/>
              </a:spcBef>
              <a:spcAft>
                <a:spcPts val="0"/>
              </a:spcAft>
              <a:buClr>
                <a:schemeClr val="dk2"/>
              </a:buClr>
              <a:buSzPts val="1400"/>
              <a:buFont typeface="Lexend"/>
              <a:buChar char="●"/>
              <a:defRPr>
                <a:solidFill>
                  <a:schemeClr val="dk2"/>
                </a:solidFill>
                <a:latin typeface="Lexend"/>
                <a:ea typeface="Lexend"/>
                <a:cs typeface="Lexend"/>
                <a:sym typeface="Lexend"/>
              </a:defRPr>
            </a:lvl7pPr>
            <a:lvl8pPr indent="-317500" lvl="7" marL="3657600" rtl="0">
              <a:lnSpc>
                <a:spcPct val="115000"/>
              </a:lnSpc>
              <a:spcBef>
                <a:spcPts val="0"/>
              </a:spcBef>
              <a:spcAft>
                <a:spcPts val="0"/>
              </a:spcAft>
              <a:buClr>
                <a:schemeClr val="dk2"/>
              </a:buClr>
              <a:buSzPts val="1400"/>
              <a:buFont typeface="Lexend"/>
              <a:buChar char="○"/>
              <a:defRPr>
                <a:solidFill>
                  <a:schemeClr val="dk2"/>
                </a:solidFill>
                <a:latin typeface="Lexend"/>
                <a:ea typeface="Lexend"/>
                <a:cs typeface="Lexend"/>
                <a:sym typeface="Lexend"/>
              </a:defRPr>
            </a:lvl8pPr>
            <a:lvl9pPr indent="-317500" lvl="8" marL="4114800" rtl="0">
              <a:lnSpc>
                <a:spcPct val="115000"/>
              </a:lnSpc>
              <a:spcBef>
                <a:spcPts val="0"/>
              </a:spcBef>
              <a:spcAft>
                <a:spcPts val="0"/>
              </a:spcAft>
              <a:buClr>
                <a:schemeClr val="dk2"/>
              </a:buClr>
              <a:buSzPts val="1400"/>
              <a:buFont typeface="Lexend"/>
              <a:buChar char="■"/>
              <a:defRPr>
                <a:solidFill>
                  <a:schemeClr val="dk2"/>
                </a:solidFill>
                <a:latin typeface="Lexend"/>
                <a:ea typeface="Lexend"/>
                <a:cs typeface="Lexend"/>
                <a:sym typeface="Lexend"/>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0.xml"/><Relationship Id="rId3" Type="http://schemas.openxmlformats.org/officeDocument/2006/relationships/hyperlink" Target="http://safesha.re/3rqe" TargetMode="External"/><Relationship Id="rId4" Type="http://schemas.openxmlformats.org/officeDocument/2006/relationships/hyperlink" Target="http://safesha.re/3rqe" TargetMode="External"/><Relationship Id="rId5" Type="http://schemas.openxmlformats.org/officeDocument/2006/relationships/hyperlink" Target="http://safesha.re/3rqe" TargetMode="External"/><Relationship Id="rId6" Type="http://schemas.openxmlformats.org/officeDocument/2006/relationships/image" Target="../media/image43.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2.xml"/><Relationship Id="rId3" Type="http://schemas.openxmlformats.org/officeDocument/2006/relationships/image" Target="../media/image1.png"/></Relationships>
</file>

<file path=ppt/slides/_rels/slide103.xml.rels><?xml version="1.0" encoding="UTF-8" standalone="yes"?><Relationships xmlns="http://schemas.openxmlformats.org/package/2006/relationships"><Relationship Id="rId11" Type="http://schemas.openxmlformats.org/officeDocument/2006/relationships/hyperlink" Target="https://www.archives.gov/founding-docs/downloads" TargetMode="External"/><Relationship Id="rId10" Type="http://schemas.openxmlformats.org/officeDocument/2006/relationships/hyperlink" Target="https://www.fi.edu/benjamin-franklin/famous-quotes" TargetMode="External"/><Relationship Id="rId13" Type="http://schemas.openxmlformats.org/officeDocument/2006/relationships/hyperlink" Target="https://www.dol.gov/general/laborday/history#:~:text=The%20first%20Labor%20Day%20holiday,of%20the%20Central%20Labor%20Union." TargetMode="External"/><Relationship Id="rId12" Type="http://schemas.openxmlformats.org/officeDocument/2006/relationships/hyperlink" Target="http://wake.infobase.com/display-media.aspx?wid=293507&amp;mid=59114" TargetMode="External"/><Relationship Id="rId1" Type="http://schemas.openxmlformats.org/officeDocument/2006/relationships/slideLayout" Target="../slideLayouts/slideLayout14.xml"/><Relationship Id="rId2" Type="http://schemas.openxmlformats.org/officeDocument/2006/relationships/notesSlide" Target="../notesSlides/notesSlide103.xml"/><Relationship Id="rId3" Type="http://schemas.openxmlformats.org/officeDocument/2006/relationships/hyperlink" Target="https://openclipart.org/detail/216698/america-map-flag" TargetMode="External"/><Relationship Id="rId4" Type="http://schemas.openxmlformats.org/officeDocument/2006/relationships/hyperlink" Target="http://www.clipartbest.com/clipart-yToeqbebc" TargetMode="External"/><Relationship Id="rId9" Type="http://schemas.openxmlformats.org/officeDocument/2006/relationships/hyperlink" Target="https://www.archives.gov/founding-docs/declaration?_ga=2.108795458.1539342893.1674009382-1930516507.1673879570" TargetMode="External"/><Relationship Id="rId15" Type="http://schemas.openxmlformats.org/officeDocument/2006/relationships/hyperlink" Target="https://commons.wikimedia.org/wiki/File:Martin_Luther_King_-_March_on_Washington.jpg" TargetMode="External"/><Relationship Id="rId14" Type="http://schemas.openxmlformats.org/officeDocument/2006/relationships/hyperlink" Target="https://www.aoc.gov/explore-capitol-campus/art/declaration-independence" TargetMode="External"/><Relationship Id="rId17" Type="http://schemas.openxmlformats.org/officeDocument/2006/relationships/hyperlink" Target="https://creativecommons.org/licenses/by-sa/4.0/deed.en" TargetMode="External"/><Relationship Id="rId16" Type="http://schemas.openxmlformats.org/officeDocument/2006/relationships/hyperlink" Target="https://commons.wikimedia.org/wiki/File:2020_General_Election_Ballot_in_Sumter_County.jpg" TargetMode="External"/><Relationship Id="rId5" Type="http://schemas.openxmlformats.org/officeDocument/2006/relationships/hyperlink" Target="https://freeicons.io/learning-23/student-learn-icon-831746" TargetMode="External"/><Relationship Id="rId19" Type="http://schemas.openxmlformats.org/officeDocument/2006/relationships/hyperlink" Target="https://www.loc.gov/pictures/resource/cph.3g04961/" TargetMode="External"/><Relationship Id="rId6" Type="http://schemas.openxmlformats.org/officeDocument/2006/relationships/hyperlink" Target="https://www.freepik.com/free-icon/ear_14983431.htm#query=listen%20ear&amp;position=47&amp;from_view=search&amp;track=ais" TargetMode="External"/><Relationship Id="rId18" Type="http://schemas.openxmlformats.org/officeDocument/2006/relationships/hyperlink" Target="https://www.consumerfinance.gov/consumer-tools/educator-tools/youth-financial-education/teach/activities/?q=&amp;grade_level=4" TargetMode="External"/><Relationship Id="rId7"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8" Type="http://schemas.openxmlformats.org/officeDocument/2006/relationships/hyperlink" Target="https://freeicons.io/people-community-welfare-icon-set/commonwealth-community-human-humanitarian-society-team-together-icon-62719" TargetMode="External"/></Relationships>
</file>

<file path=ppt/slides/_rels/slide104.xml.rels><?xml version="1.0" encoding="UTF-8" standalone="yes"?><Relationships xmlns="http://schemas.openxmlformats.org/package/2006/relationships"><Relationship Id="rId11" Type="http://schemas.openxmlformats.org/officeDocument/2006/relationships/hyperlink" Target="https://picryl.com/media/united-states-general-reference-map-40de1f" TargetMode="External"/><Relationship Id="rId10" Type="http://schemas.openxmlformats.org/officeDocument/2006/relationships/hyperlink" Target="http://wake.infobase.com/recordurl.aspx?wid=293507&amp;nid=86785" TargetMode="External"/><Relationship Id="rId13" Type="http://schemas.openxmlformats.org/officeDocument/2006/relationships/hyperlink" Target="https://unitedrelieffoundation.org/armed-forces-day/" TargetMode="External"/><Relationship Id="rId12" Type="http://schemas.openxmlformats.org/officeDocument/2006/relationships/hyperlink" Target="https://www.loc.gov/resource/mnwp.160022" TargetMode="External"/><Relationship Id="rId1" Type="http://schemas.openxmlformats.org/officeDocument/2006/relationships/slideLayout" Target="../slideLayouts/slideLayout14.xml"/><Relationship Id="rId2" Type="http://schemas.openxmlformats.org/officeDocument/2006/relationships/notesSlide" Target="../notesSlides/notesSlide104.xml"/><Relationship Id="rId3" Type="http://schemas.openxmlformats.org/officeDocument/2006/relationships/hyperlink" Target="https://www.archives.gov/exhibits/featured-documents/emancipation-proclamation/transcript.html" TargetMode="External"/><Relationship Id="rId4" Type="http://schemas.openxmlformats.org/officeDocument/2006/relationships/hyperlink" Target="https://www.uscurrency.gov/denominations" TargetMode="External"/><Relationship Id="rId9" Type="http://schemas.openxmlformats.org/officeDocument/2006/relationships/hyperlink" Target="https://www.jfklibrary.org/asset-viewer/archives/JFKWHP/1963/Month%2011/Day%2011/JFKWHP-1963-11-11-B" TargetMode="External"/><Relationship Id="rId15" Type="http://schemas.openxmlformats.org/officeDocument/2006/relationships/hyperlink" Target="https://media.defense.gov/2020/Sep/11/2002496036/-1/-1/0/200911-A-ZZ999-1111.JPG" TargetMode="External"/><Relationship Id="rId14" Type="http://schemas.openxmlformats.org/officeDocument/2006/relationships/hyperlink" Target="https://www.defense.gov/News/Feature-Stories/story/Article/1701137/medal-of-honor-monday-11-year-old-willie-johnston/" TargetMode="External"/><Relationship Id="rId5" Type="http://schemas.openxmlformats.org/officeDocument/2006/relationships/hyperlink" Target="https://www.uscurrency.gov/media/currency-image-use" TargetMode="External"/><Relationship Id="rId6" Type="http://schemas.openxmlformats.org/officeDocument/2006/relationships/hyperlink" Target="https://commons.wikimedia.org/wiki/File:Memorial_Day_in_Arlington_National_Cemetery_(26753398734).jpg" TargetMode="External"/><Relationship Id="rId7" Type="http://schemas.openxmlformats.org/officeDocument/2006/relationships/hyperlink" Target="https://commons.wikimedia.org/wiki/File:Statue_Of_Liberty_Tablet.jpg" TargetMode="External"/><Relationship Id="rId8" Type="http://schemas.openxmlformats.org/officeDocument/2006/relationships/hyperlink" Target="https://creativecommons.org/licenses/by-sa/4.0/deed.en" TargetMode="External"/></Relationships>
</file>

<file path=ppt/slides/_rels/slide105.xml.rels><?xml version="1.0" encoding="UTF-8" standalone="yes"?><Relationships xmlns="http://schemas.openxmlformats.org/package/2006/relationships"><Relationship Id="rId11" Type="http://schemas.openxmlformats.org/officeDocument/2006/relationships/hyperlink" Target="https://creativecommons.org/licenses/by-sa/3.0/deed.en" TargetMode="External"/><Relationship Id="rId10" Type="http://schemas.openxmlformats.org/officeDocument/2006/relationships/hyperlink" Target="https://creativecommons.org/licenses/by/2.0/deed.en" TargetMode="External"/><Relationship Id="rId13" Type="http://schemas.openxmlformats.org/officeDocument/2006/relationships/hyperlink" Target="https://floridahumanities.org/wp-content/uploads/2021/04/Emancipation-FINAL-2020.GUIDE_.pdf" TargetMode="External"/><Relationship Id="rId12" Type="http://schemas.openxmlformats.org/officeDocument/2006/relationships/hyperlink" Target="https://creativecommons.org/licenses/by-sa/3.0/deed.en" TargetMode="External"/><Relationship Id="rId1" Type="http://schemas.openxmlformats.org/officeDocument/2006/relationships/slideLayout" Target="../slideLayouts/slideLayout14.xml"/><Relationship Id="rId2" Type="http://schemas.openxmlformats.org/officeDocument/2006/relationships/notesSlide" Target="../notesSlides/notesSlide105.xml"/><Relationship Id="rId3" Type="http://schemas.openxmlformats.org/officeDocument/2006/relationships/hyperlink" Target="https://obamawhitehouse.archives.gov/blog/2014/06/19/president-obama-awards-medal-honor-corporal-william-kyle-carpenter-0" TargetMode="External"/><Relationship Id="rId4" Type="http://schemas.openxmlformats.org/officeDocument/2006/relationships/hyperlink" Target="https://www.si.edu/object/flier-announcing-march-washington-1963%3Anmaahc_2010.45.7" TargetMode="External"/><Relationship Id="rId9" Type="http://schemas.openxmlformats.org/officeDocument/2006/relationships/hyperlink" Target="https://commons.wikimedia.org/wiki/File:Anne_Frank_Diary_at_Anne_Frank_Museum_in_Berlin-pages-92-93.jpg" TargetMode="External"/><Relationship Id="rId15" Type="http://schemas.openxmlformats.org/officeDocument/2006/relationships/hyperlink" Target="https://commons.wikimedia.org/wiki/File:Malala_Yousafzai_2015.jpg" TargetMode="External"/><Relationship Id="rId14" Type="http://schemas.openxmlformats.org/officeDocument/2006/relationships/hyperlink" Target="https://www.loc.gov/pictures/resource/ppmsca.03128/" TargetMode="External"/><Relationship Id="rId17" Type="http://schemas.openxmlformats.org/officeDocument/2006/relationships/hyperlink" Target="https://catalog.archives.gov/id/6527847" TargetMode="External"/><Relationship Id="rId16" Type="http://schemas.openxmlformats.org/officeDocument/2006/relationships/hyperlink" Target="https://creativecommons.org/licenses/by/2.0/deed.en" TargetMode="External"/><Relationship Id="rId5" Type="http://schemas.openxmlformats.org/officeDocument/2006/relationships/hyperlink" Target="https://www.census.gov/quickfacts/fact/table/US/RHI725221" TargetMode="External"/><Relationship Id="rId6" Type="http://schemas.openxmlformats.org/officeDocument/2006/relationships/hyperlink" Target="https://latino.si.edu/exhibitions/presente/shaping-nation/raices-historia-y-justicia-latinas-latino-roots-history-and" TargetMode="External"/><Relationship Id="rId18" Type="http://schemas.openxmlformats.org/officeDocument/2006/relationships/hyperlink" Target="https://www.usmint.gov/learn/coin-and-medal-programs/american-women-quarters" TargetMode="External"/><Relationship Id="rId7" Type="http://schemas.openxmlformats.org/officeDocument/2006/relationships/hyperlink" Target="https://digitalcollections.nypl.org/items/951d8421-1918-ef56-e040-e00a1806382f" TargetMode="External"/><Relationship Id="rId8" Type="http://schemas.openxmlformats.org/officeDocument/2006/relationships/hyperlink" Target="https://www.loc.gov/resource/g3701sm.gct00482/?sp=15"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s://safesha.re/3rqm" TargetMode="External"/><Relationship Id="rId4" Type="http://schemas.openxmlformats.org/officeDocument/2006/relationships/hyperlink" Target="https://safesha.re/3rqm" TargetMode="External"/><Relationship Id="rId5" Type="http://schemas.openxmlformats.org/officeDocument/2006/relationships/hyperlink" Target="https://safesha.re/3rqm" TargetMode="External"/><Relationship Id="rId6"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2.jp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hyperlink" Target="https://latino.si.edu/exhibitions/presente/shaping-nation/raices-historia-y-justicia-latinas-latino-roots-history-and" TargetMode="Externa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1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2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3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1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hyperlink" Target="https://safesha.re/3rqn" TargetMode="External"/><Relationship Id="rId4" Type="http://schemas.openxmlformats.org/officeDocument/2006/relationships/hyperlink" Target="https://safesha.re/3rqn" TargetMode="External"/><Relationship Id="rId5" Type="http://schemas.openxmlformats.org/officeDocument/2006/relationships/hyperlink" Target="https://safesha.re/3rqn" TargetMode="External"/><Relationship Id="rId6" Type="http://schemas.openxmlformats.org/officeDocument/2006/relationships/image" Target="../media/image1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1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hyperlink" Target="https://safesha.re/3t0r"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11.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image" Target="../media/image23.png"/><Relationship Id="rId4" Type="http://schemas.openxmlformats.org/officeDocument/2006/relationships/image" Target="../media/image17.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 Id="rId3" Type="http://schemas.openxmlformats.org/officeDocument/2006/relationships/image" Target="../media/image2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7.xml"/><Relationship Id="rId3" Type="http://schemas.openxmlformats.org/officeDocument/2006/relationships/hyperlink" Target="https://www.usmint.gov/learn/coin-and-medal-programs/american-women-quarters" TargetMode="External"/><Relationship Id="rId4" Type="http://schemas.openxmlformats.org/officeDocument/2006/relationships/image" Target="../media/image19.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 Id="rId3" Type="http://schemas.openxmlformats.org/officeDocument/2006/relationships/image" Target="../media/image27.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1.xml"/><Relationship Id="rId3" Type="http://schemas.openxmlformats.org/officeDocument/2006/relationships/image" Target="../media/image20.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 Id="rId3" Type="http://schemas.openxmlformats.org/officeDocument/2006/relationships/image" Target="../media/image25.png"/><Relationship Id="rId4" Type="http://schemas.openxmlformats.org/officeDocument/2006/relationships/image" Target="../media/image28.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 Id="rId3" Type="http://schemas.openxmlformats.org/officeDocument/2006/relationships/hyperlink" Target="https://safesha.re/3rqo" TargetMode="External"/><Relationship Id="rId4" Type="http://schemas.openxmlformats.org/officeDocument/2006/relationships/hyperlink" Target="https://safesha.re/3rqo" TargetMode="External"/><Relationship Id="rId5" Type="http://schemas.openxmlformats.org/officeDocument/2006/relationships/hyperlink" Target="https://safesha.re/3rqo" TargetMode="External"/><Relationship Id="rId6" Type="http://schemas.openxmlformats.org/officeDocument/2006/relationships/image" Target="../media/image3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 Id="rId3" Type="http://schemas.openxmlformats.org/officeDocument/2006/relationships/image" Target="../media/image26.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 Id="rId3" Type="http://schemas.openxmlformats.org/officeDocument/2006/relationships/hyperlink" Target="https://safesha.re/3rqp" TargetMode="External"/><Relationship Id="rId4" Type="http://schemas.openxmlformats.org/officeDocument/2006/relationships/hyperlink" Target="https://safesha.re/3rqp" TargetMode="External"/><Relationship Id="rId5" Type="http://schemas.openxmlformats.org/officeDocument/2006/relationships/hyperlink" Target="https://safesha.re/3rqp" TargetMode="External"/><Relationship Id="rId6" Type="http://schemas.openxmlformats.org/officeDocument/2006/relationships/image" Target="../media/image35.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 Id="rId3" Type="http://schemas.openxmlformats.org/officeDocument/2006/relationships/image" Target="../media/image34.png"/><Relationship Id="rId4" Type="http://schemas.openxmlformats.org/officeDocument/2006/relationships/image" Target="../media/image29.png"/><Relationship Id="rId5" Type="http://schemas.openxmlformats.org/officeDocument/2006/relationships/image" Target="../media/image3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 Id="rId3" Type="http://schemas.openxmlformats.org/officeDocument/2006/relationships/hyperlink" Target="https://www.unionsquareandco.com/9781454923817/" TargetMode="Externa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 Id="rId3" Type="http://schemas.openxmlformats.org/officeDocument/2006/relationships/hyperlink" Target="https://files.consumerfinance.gov/f/documents/cfpb_building_block_activities_exploring-needs-wants_guide.pdf" TargetMode="Externa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6.xml"/><Relationship Id="rId3" Type="http://schemas.openxmlformats.org/officeDocument/2006/relationships/image" Target="../media/image39.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0.xml"/><Relationship Id="rId3" Type="http://schemas.openxmlformats.org/officeDocument/2006/relationships/image" Target="../media/image30.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1.xml"/><Relationship Id="rId3" Type="http://schemas.openxmlformats.org/officeDocument/2006/relationships/hyperlink" Target="https://safesha.re/3rqq" TargetMode="External"/><Relationship Id="rId4" Type="http://schemas.openxmlformats.org/officeDocument/2006/relationships/hyperlink" Target="https://safesha.re/3rqq" TargetMode="External"/><Relationship Id="rId5" Type="http://schemas.openxmlformats.org/officeDocument/2006/relationships/hyperlink" Target="https://safesha.re/3rqq" TargetMode="External"/><Relationship Id="rId6" Type="http://schemas.openxmlformats.org/officeDocument/2006/relationships/image" Target="../media/image40.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4.xml"/><Relationship Id="rId3" Type="http://schemas.openxmlformats.org/officeDocument/2006/relationships/image" Target="../media/image38.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 Id="rId3" Type="http://schemas.openxmlformats.org/officeDocument/2006/relationships/hyperlink" Target="https://safesha.re/3rqr" TargetMode="External"/><Relationship Id="rId4" Type="http://schemas.openxmlformats.org/officeDocument/2006/relationships/hyperlink" Target="https://safesha.re/3rqr" TargetMode="External"/><Relationship Id="rId5" Type="http://schemas.openxmlformats.org/officeDocument/2006/relationships/hyperlink" Target="https://safesha.re/3rqr" TargetMode="External"/><Relationship Id="rId6" Type="http://schemas.openxmlformats.org/officeDocument/2006/relationships/image" Target="../media/image42.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8.xml"/><Relationship Id="rId3" Type="http://schemas.openxmlformats.org/officeDocument/2006/relationships/image" Target="../media/image45.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9.xml"/><Relationship Id="rId3"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25"/>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Patriotic Holidays and Observances</a:t>
            </a:r>
            <a:endParaRPr/>
          </a:p>
        </p:txBody>
      </p:sp>
      <p:sp>
        <p:nvSpPr>
          <p:cNvPr id="100" name="Google Shape;100;p25"/>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t>First Grade</a:t>
            </a:r>
            <a:endParaRPr/>
          </a:p>
        </p:txBody>
      </p:sp>
      <p:pic>
        <p:nvPicPr>
          <p:cNvPr id="101" name="Google Shape;101;p25"/>
          <p:cNvPicPr preferRelativeResize="0"/>
          <p:nvPr/>
        </p:nvPicPr>
        <p:blipFill>
          <a:blip r:embed="rId3">
            <a:alphaModFix/>
          </a:blip>
          <a:stretch>
            <a:fillRect/>
          </a:stretch>
        </p:blipFill>
        <p:spPr>
          <a:xfrm>
            <a:off x="8044075" y="4681600"/>
            <a:ext cx="990600" cy="381000"/>
          </a:xfrm>
          <a:prstGeom prst="rect">
            <a:avLst/>
          </a:prstGeom>
          <a:noFill/>
          <a:ln>
            <a:noFill/>
          </a:ln>
        </p:spPr>
      </p:pic>
      <p:pic>
        <p:nvPicPr>
          <p:cNvPr id="102" name="Google Shape;102;p25"/>
          <p:cNvPicPr preferRelativeResize="0"/>
          <p:nvPr/>
        </p:nvPicPr>
        <p:blipFill>
          <a:blip r:embed="rId4">
            <a:alphaModFix/>
          </a:blip>
          <a:stretch>
            <a:fillRect/>
          </a:stretch>
        </p:blipFill>
        <p:spPr>
          <a:xfrm>
            <a:off x="458750" y="2797175"/>
            <a:ext cx="2575952" cy="210904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34"/>
          <p:cNvSpPr txBox="1"/>
          <p:nvPr>
            <p:ph idx="1" type="body"/>
          </p:nvPr>
        </p:nvSpPr>
        <p:spPr>
          <a:xfrm>
            <a:off x="319650" y="2519550"/>
            <a:ext cx="2474400" cy="9336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Clr>
                <a:schemeClr val="dk1"/>
              </a:buClr>
              <a:buSzPts val="1100"/>
              <a:buFont typeface="Arial"/>
              <a:buNone/>
            </a:pPr>
            <a:r>
              <a:rPr lang="en" sz="4300">
                <a:solidFill>
                  <a:srgbClr val="FF0000"/>
                </a:solidFill>
              </a:rPr>
              <a:t>L</a:t>
            </a:r>
            <a:r>
              <a:rPr lang="en" sz="3200">
                <a:solidFill>
                  <a:schemeClr val="dk1"/>
                </a:solidFill>
              </a:rPr>
              <a:t>ook</a:t>
            </a:r>
            <a:endParaRPr sz="2900">
              <a:solidFill>
                <a:srgbClr val="0000FF"/>
              </a:solidFill>
            </a:endParaRPr>
          </a:p>
        </p:txBody>
      </p:sp>
      <p:sp>
        <p:nvSpPr>
          <p:cNvPr id="162" name="Google Shape;162;p34"/>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Labor Day</a:t>
            </a:r>
            <a:endParaRPr b="1" sz="4020">
              <a:solidFill>
                <a:srgbClr val="0000FF"/>
              </a:solidFill>
            </a:endParaRPr>
          </a:p>
        </p:txBody>
      </p:sp>
      <p:pic>
        <p:nvPicPr>
          <p:cNvPr id="163" name="Google Shape;163;p34"/>
          <p:cNvPicPr preferRelativeResize="0"/>
          <p:nvPr/>
        </p:nvPicPr>
        <p:blipFill>
          <a:blip r:embed="rId3">
            <a:alphaModFix/>
          </a:blip>
          <a:stretch>
            <a:fillRect/>
          </a:stretch>
        </p:blipFill>
        <p:spPr>
          <a:xfrm>
            <a:off x="3303150" y="981600"/>
            <a:ext cx="4942528" cy="400950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0" name="Shape 750"/>
        <p:cNvGrpSpPr/>
        <p:nvPr/>
      </p:nvGrpSpPr>
      <p:grpSpPr>
        <a:xfrm>
          <a:off x="0" y="0"/>
          <a:ext cx="0" cy="0"/>
          <a:chOff x="0" y="0"/>
          <a:chExt cx="0" cy="0"/>
        </a:xfrm>
      </p:grpSpPr>
      <p:sp>
        <p:nvSpPr>
          <p:cNvPr id="751" name="Google Shape;751;p124"/>
          <p:cNvSpPr txBox="1"/>
          <p:nvPr>
            <p:ph idx="1" type="body"/>
          </p:nvPr>
        </p:nvSpPr>
        <p:spPr>
          <a:xfrm>
            <a:off x="300200" y="2560375"/>
            <a:ext cx="3267000" cy="829200"/>
          </a:xfrm>
          <a:prstGeom prst="rect">
            <a:avLst/>
          </a:prstGeom>
        </p:spPr>
        <p:txBody>
          <a:bodyPr anchorCtr="0" anchor="t" bIns="91425" lIns="91425" spcFirstLastPara="1" rIns="91425" wrap="square" tIns="91425">
            <a:normAutofit lnSpcReduction="20000"/>
          </a:bodyPr>
          <a:lstStyle/>
          <a:p>
            <a:pPr indent="0" lvl="0" marL="0" rtl="0" algn="ctr">
              <a:spcBef>
                <a:spcPts val="0"/>
              </a:spcBef>
              <a:spcAft>
                <a:spcPts val="1200"/>
              </a:spcAft>
              <a:buNone/>
            </a:pPr>
            <a:r>
              <a:rPr lang="en" sz="4300" u="sng">
                <a:solidFill>
                  <a:schemeClr val="hlink"/>
                </a:solidFill>
                <a:hlinkClick r:id="rId3"/>
              </a:rPr>
              <a:t>L</a:t>
            </a:r>
            <a:r>
              <a:rPr lang="en" sz="3200" u="sng">
                <a:solidFill>
                  <a:schemeClr val="hlink"/>
                </a:solidFill>
                <a:hlinkClick r:id="rId4"/>
              </a:rPr>
              <a:t>isten</a:t>
            </a:r>
            <a:endParaRPr sz="2900">
              <a:solidFill>
                <a:srgbClr val="0000FF"/>
              </a:solidFill>
            </a:endParaRPr>
          </a:p>
        </p:txBody>
      </p:sp>
      <p:sp>
        <p:nvSpPr>
          <p:cNvPr id="752" name="Google Shape;752;p124"/>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Independence Day</a:t>
            </a:r>
            <a:endParaRPr b="1" sz="4020">
              <a:solidFill>
                <a:srgbClr val="FF0000"/>
              </a:solidFill>
            </a:endParaRPr>
          </a:p>
        </p:txBody>
      </p:sp>
      <p:pic>
        <p:nvPicPr>
          <p:cNvPr id="753" name="Google Shape;753;p124">
            <a:hlinkClick r:id="rId5"/>
          </p:cNvPr>
          <p:cNvPicPr preferRelativeResize="0"/>
          <p:nvPr/>
        </p:nvPicPr>
        <p:blipFill>
          <a:blip r:embed="rId6">
            <a:alphaModFix/>
          </a:blip>
          <a:stretch>
            <a:fillRect/>
          </a:stretch>
        </p:blipFill>
        <p:spPr>
          <a:xfrm>
            <a:off x="4194925" y="1459188"/>
            <a:ext cx="4075225" cy="3031576"/>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7" name="Shape 757"/>
        <p:cNvGrpSpPr/>
        <p:nvPr/>
      </p:nvGrpSpPr>
      <p:grpSpPr>
        <a:xfrm>
          <a:off x="0" y="0"/>
          <a:ext cx="0" cy="0"/>
          <a:chOff x="0" y="0"/>
          <a:chExt cx="0" cy="0"/>
        </a:xfrm>
      </p:grpSpPr>
      <p:sp>
        <p:nvSpPr>
          <p:cNvPr id="758" name="Google Shape;758;p125"/>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FF0000"/>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Independence Day is considered America’s birthday. We celebrate our freedom from Great Britain in 1776. </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Create a birthday card for the United States. On the card, show how you will celebrate and demonstrate patriotism on the 4th of July.</a:t>
            </a:r>
            <a:endParaRPr sz="2000">
              <a:solidFill>
                <a:schemeClr val="dk1"/>
              </a:solidFill>
            </a:endParaRPr>
          </a:p>
        </p:txBody>
      </p:sp>
      <p:sp>
        <p:nvSpPr>
          <p:cNvPr id="759" name="Google Shape;759;p125"/>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Independence Day</a:t>
            </a:r>
            <a:endParaRPr b="1" sz="4020">
              <a:solidFill>
                <a:srgbClr val="FF0000"/>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3" name="Shape 763"/>
        <p:cNvGrpSpPr/>
        <p:nvPr/>
      </p:nvGrpSpPr>
      <p:grpSpPr>
        <a:xfrm>
          <a:off x="0" y="0"/>
          <a:ext cx="0" cy="0"/>
          <a:chOff x="0" y="0"/>
          <a:chExt cx="0" cy="0"/>
        </a:xfrm>
      </p:grpSpPr>
      <p:sp>
        <p:nvSpPr>
          <p:cNvPr id="764" name="Google Shape;764;p126"/>
          <p:cNvSpPr txBox="1"/>
          <p:nvPr>
            <p:ph type="title"/>
          </p:nvPr>
        </p:nvSpPr>
        <p:spPr>
          <a:xfrm>
            <a:off x="264675" y="1253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t>Patriotic Holidays and Observances </a:t>
            </a:r>
            <a:endParaRPr b="1"/>
          </a:p>
        </p:txBody>
      </p:sp>
      <p:graphicFrame>
        <p:nvGraphicFramePr>
          <p:cNvPr id="765" name="Google Shape;765;p126"/>
          <p:cNvGraphicFramePr/>
          <p:nvPr/>
        </p:nvGraphicFramePr>
        <p:xfrm>
          <a:off x="952500" y="697950"/>
          <a:ext cx="3000000" cy="3000000"/>
        </p:xfrm>
        <a:graphic>
          <a:graphicData uri="http://schemas.openxmlformats.org/drawingml/2006/table">
            <a:tbl>
              <a:tblPr>
                <a:noFill/>
                <a:tableStyleId>{8E6D7A82-BBB3-415A-A5FB-816AE5CBCA0B}</a:tableStyleId>
              </a:tblPr>
              <a:tblGrid>
                <a:gridCol w="3619500"/>
                <a:gridCol w="3619500"/>
              </a:tblGrid>
              <a:tr h="701050">
                <a:tc>
                  <a:txBody>
                    <a:bodyPr/>
                    <a:lstStyle/>
                    <a:p>
                      <a:pPr indent="0" lvl="0" marL="0" rtl="0" algn="ctr">
                        <a:spcBef>
                          <a:spcPts val="0"/>
                        </a:spcBef>
                        <a:spcAft>
                          <a:spcPts val="0"/>
                        </a:spcAft>
                        <a:buNone/>
                      </a:pPr>
                      <a:r>
                        <a:rPr b="1" lang="en" sz="2000">
                          <a:latin typeface="Lexend"/>
                          <a:ea typeface="Lexend"/>
                          <a:cs typeface="Lexend"/>
                          <a:sym typeface="Lexend"/>
                        </a:rPr>
                        <a:t>Holiday/Observance</a:t>
                      </a:r>
                      <a:endParaRPr b="1" sz="2000">
                        <a:latin typeface="Lexend"/>
                        <a:ea typeface="Lexend"/>
                        <a:cs typeface="Lexend"/>
                        <a:sym typeface="Lexend"/>
                      </a:endParaRPr>
                    </a:p>
                  </a:txBody>
                  <a:tcPr marT="91425" marB="91425" marR="91425" marL="91425" anchor="ctr">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2000">
                          <a:latin typeface="Lexend"/>
                          <a:ea typeface="Lexend"/>
                          <a:cs typeface="Lexend"/>
                          <a:sym typeface="Lexend"/>
                        </a:rPr>
                        <a:t>How to Show Patriotism</a:t>
                      </a:r>
                      <a:endParaRPr b="1" sz="2000">
                        <a:latin typeface="Lexend"/>
                        <a:ea typeface="Lexend"/>
                        <a:cs typeface="Lexend"/>
                        <a:sym typeface="Lexend"/>
                      </a:endParaRPr>
                    </a:p>
                  </a:txBody>
                  <a:tcPr marT="91425" marB="91425" marR="91425" marL="91425" anchor="ctr">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r>
              <a:tr h="701050">
                <a:tc>
                  <a:txBody>
                    <a:bodyPr/>
                    <a:lstStyle/>
                    <a:p>
                      <a:pPr indent="0" lvl="0" marL="0" rtl="0" algn="l">
                        <a:spcBef>
                          <a:spcPts val="0"/>
                        </a:spcBef>
                        <a:spcAft>
                          <a:spcPts val="0"/>
                        </a:spcAft>
                        <a:buNone/>
                      </a:pPr>
                      <a:r>
                        <a:t/>
                      </a:r>
                      <a:endParaRPr/>
                    </a:p>
                  </a:txBody>
                  <a:tcPr marT="91425" marB="91425" marR="91425" marL="91425">
                    <a:lnT cap="flat" cmpd="sng" w="28575">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t/>
                      </a:r>
                      <a:endParaRPr/>
                    </a:p>
                  </a:txBody>
                  <a:tcPr marT="91425" marB="91425" marR="91425" marL="91425">
                    <a:lnT cap="flat" cmpd="sng" w="28575">
                      <a:solidFill>
                        <a:srgbClr val="9E9E9E"/>
                      </a:solidFill>
                      <a:prstDash val="solid"/>
                      <a:round/>
                      <a:headEnd len="sm" w="sm" type="none"/>
                      <a:tailEnd len="sm" w="sm" type="none"/>
                    </a:lnT>
                  </a:tcPr>
                </a:tc>
              </a:tr>
              <a:tr h="701050">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701050">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701050">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701050">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pic>
        <p:nvPicPr>
          <p:cNvPr id="766" name="Google Shape;766;p126"/>
          <p:cNvPicPr preferRelativeResize="0"/>
          <p:nvPr/>
        </p:nvPicPr>
        <p:blipFill>
          <a:blip r:embed="rId3">
            <a:alphaModFix/>
          </a:blip>
          <a:stretch>
            <a:fillRect/>
          </a:stretch>
        </p:blipFill>
        <p:spPr>
          <a:xfrm>
            <a:off x="8191500" y="4733463"/>
            <a:ext cx="893000" cy="343461"/>
          </a:xfrm>
          <a:prstGeom prst="rect">
            <a:avLst/>
          </a:prstGeom>
          <a:noFill/>
          <a:ln>
            <a:noFill/>
          </a:ln>
        </p:spPr>
      </p:pic>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0" name="Shape 770"/>
        <p:cNvGrpSpPr/>
        <p:nvPr/>
      </p:nvGrpSpPr>
      <p:grpSpPr>
        <a:xfrm>
          <a:off x="0" y="0"/>
          <a:ext cx="0" cy="0"/>
          <a:chOff x="0" y="0"/>
          <a:chExt cx="0" cy="0"/>
        </a:xfrm>
      </p:grpSpPr>
      <p:sp>
        <p:nvSpPr>
          <p:cNvPr id="771" name="Google Shape;771;p127"/>
          <p:cNvSpPr txBox="1"/>
          <p:nvPr>
            <p:ph type="title"/>
          </p:nvPr>
        </p:nvSpPr>
        <p:spPr>
          <a:xfrm>
            <a:off x="311700" y="1387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Arial"/>
                <a:ea typeface="Arial"/>
                <a:cs typeface="Arial"/>
                <a:sym typeface="Arial"/>
              </a:rPr>
              <a:t>Sources</a:t>
            </a:r>
            <a:endParaRPr>
              <a:latin typeface="Arial"/>
              <a:ea typeface="Arial"/>
              <a:cs typeface="Arial"/>
              <a:sym typeface="Arial"/>
            </a:endParaRPr>
          </a:p>
        </p:txBody>
      </p:sp>
      <p:sp>
        <p:nvSpPr>
          <p:cNvPr id="772" name="Google Shape;772;p127"/>
          <p:cNvSpPr txBox="1"/>
          <p:nvPr/>
        </p:nvSpPr>
        <p:spPr>
          <a:xfrm>
            <a:off x="363000" y="711400"/>
            <a:ext cx="8661000" cy="44793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3">
                  <a:extLst>
                    <a:ext uri="{A12FA001-AC4F-418D-AE19-62706E023703}">
                      <ahyp:hlinkClr val="tx"/>
                    </a:ext>
                  </a:extLst>
                </a:hlinkClick>
              </a:rPr>
              <a:t>American map flag</a:t>
            </a:r>
            <a:r>
              <a:rPr lang="en" sz="1200">
                <a:solidFill>
                  <a:schemeClr val="dk1"/>
                </a:solidFill>
              </a:rPr>
              <a:t>” by GDJ from OpenClipart is under the Public Domain</a:t>
            </a:r>
            <a:endParaRPr sz="1200">
              <a:solidFill>
                <a:schemeClr val="dk1"/>
              </a:solidFill>
            </a:endParaRPr>
          </a:p>
          <a:p>
            <a:pPr indent="-304800" lvl="0" marL="457200" rtl="0" algn="l">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4">
                  <a:extLst>
                    <a:ext uri="{A12FA001-AC4F-418D-AE19-62706E023703}">
                      <ahyp:hlinkClr val="tx"/>
                    </a:ext>
                  </a:extLst>
                </a:hlinkClick>
              </a:rPr>
              <a:t>I Love USA (Stars and Stripes)</a:t>
            </a:r>
            <a:r>
              <a:rPr lang="en" sz="1200">
                <a:solidFill>
                  <a:schemeClr val="dk1"/>
                </a:solidFill>
              </a:rPr>
              <a:t>” from ClipArt Best has no known copyright restrictions</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accent2"/>
                </a:solidFill>
              </a:rPr>
              <a:t>“</a:t>
            </a:r>
            <a:r>
              <a:rPr lang="en" sz="1200" u="sng">
                <a:solidFill>
                  <a:srgbClr val="1155CC"/>
                </a:solidFill>
                <a:hlinkClick r:id="rId5">
                  <a:extLst>
                    <a:ext uri="{A12FA001-AC4F-418D-AE19-62706E023703}">
                      <ahyp:hlinkClr val="tx"/>
                    </a:ext>
                  </a:extLst>
                </a:hlinkClick>
              </a:rPr>
              <a:t>Student, learn icon</a:t>
            </a:r>
            <a:r>
              <a:rPr lang="en" sz="1200">
                <a:solidFill>
                  <a:schemeClr val="accent2"/>
                </a:solidFill>
              </a:rPr>
              <a:t>” by Muhammad Waqas on Freeicons.io has no known copyright restrictions</a:t>
            </a:r>
            <a:endParaRPr sz="1200">
              <a:solidFill>
                <a:schemeClr val="accent2"/>
              </a:solidFill>
            </a:endParaRPr>
          </a:p>
          <a:p>
            <a:pPr indent="-304800" lvl="0" marL="457200" rtl="0" algn="l">
              <a:spcBef>
                <a:spcPts val="0"/>
              </a:spcBef>
              <a:spcAft>
                <a:spcPts val="0"/>
              </a:spcAft>
              <a:buClr>
                <a:schemeClr val="dk1"/>
              </a:buClr>
              <a:buSzPts val="1200"/>
              <a:buAutoNum type="arabicPeriod"/>
            </a:pPr>
            <a:r>
              <a:rPr lang="en" sz="1200">
                <a:solidFill>
                  <a:schemeClr val="accent2"/>
                </a:solidFill>
              </a:rPr>
              <a:t>“</a:t>
            </a:r>
            <a:r>
              <a:rPr lang="en" sz="1200" u="sng">
                <a:solidFill>
                  <a:srgbClr val="1155CC"/>
                </a:solidFill>
                <a:hlinkClick r:id="rId6">
                  <a:extLst>
                    <a:ext uri="{A12FA001-AC4F-418D-AE19-62706E023703}">
                      <ahyp:hlinkClr val="tx"/>
                    </a:ext>
                  </a:extLst>
                </a:hlinkClick>
              </a:rPr>
              <a:t>Ear</a:t>
            </a:r>
            <a:r>
              <a:rPr lang="en" sz="1200">
                <a:solidFill>
                  <a:schemeClr val="accent2"/>
                </a:solidFill>
              </a:rPr>
              <a:t>” by flaticon is licensed under the </a:t>
            </a:r>
            <a:r>
              <a:rPr lang="en" sz="1200" u="sng">
                <a:solidFill>
                  <a:srgbClr val="1155CC"/>
                </a:solidFill>
                <a:hlinkClick r:id="rId7">
                  <a:extLst>
                    <a:ext uri="{A12FA001-AC4F-418D-AE19-62706E023703}">
                      <ahyp:hlinkClr val="tx"/>
                    </a:ext>
                  </a:extLst>
                </a:hlinkClick>
              </a:rPr>
              <a:t>Freepik License</a:t>
            </a:r>
            <a:r>
              <a:rPr lang="en" sz="1200">
                <a:solidFill>
                  <a:srgbClr val="1155CC"/>
                </a:solidFill>
              </a:rPr>
              <a:t> </a:t>
            </a:r>
            <a:endParaRPr sz="1200">
              <a:solidFill>
                <a:srgbClr val="1155CC"/>
              </a:solidFill>
            </a:endParaRPr>
          </a:p>
          <a:p>
            <a:pPr indent="-304800" lvl="0" marL="457200" rtl="0" algn="l">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8">
                  <a:extLst>
                    <a:ext uri="{A12FA001-AC4F-418D-AE19-62706E023703}">
                      <ahyp:hlinkClr val="tx"/>
                    </a:ext>
                  </a:extLst>
                </a:hlinkClick>
              </a:rPr>
              <a:t>community, human, humanitarian, society  team, together icon</a:t>
            </a:r>
            <a:r>
              <a:rPr lang="en" sz="1200">
                <a:solidFill>
                  <a:schemeClr val="dk1"/>
                </a:solidFill>
              </a:rPr>
              <a:t>” by Gan Khoon Lay </a:t>
            </a:r>
            <a:r>
              <a:rPr lang="en" sz="1200">
                <a:solidFill>
                  <a:schemeClr val="accent2"/>
                </a:solidFill>
              </a:rPr>
              <a:t>on Freeicons.io has no known copyright restrictions</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accent2"/>
                </a:solidFill>
              </a:rPr>
              <a:t>“</a:t>
            </a:r>
            <a:r>
              <a:rPr lang="en" sz="1200" u="sng">
                <a:solidFill>
                  <a:srgbClr val="1155CC"/>
                </a:solidFill>
                <a:hlinkClick r:id="rId9">
                  <a:extLst>
                    <a:ext uri="{A12FA001-AC4F-418D-AE19-62706E023703}">
                      <ahyp:hlinkClr val="tx"/>
                    </a:ext>
                  </a:extLst>
                </a:hlinkClick>
              </a:rPr>
              <a:t>Stone engraving of the Declaration of Independence</a:t>
            </a:r>
            <a:r>
              <a:rPr lang="en" sz="1200">
                <a:solidFill>
                  <a:schemeClr val="accent2"/>
                </a:solidFill>
              </a:rPr>
              <a:t>” from the National Archives is under the Public Domain</a:t>
            </a:r>
            <a:endParaRPr sz="1200">
              <a:solidFill>
                <a:schemeClr val="accent2"/>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accent2"/>
                </a:solidFill>
              </a:rPr>
              <a:t>“</a:t>
            </a:r>
            <a:r>
              <a:rPr lang="en" sz="1200" u="sng">
                <a:solidFill>
                  <a:srgbClr val="1155CC"/>
                </a:solidFill>
                <a:hlinkClick r:id="rId10">
                  <a:extLst>
                    <a:ext uri="{A12FA001-AC4F-418D-AE19-62706E023703}">
                      <ahyp:hlinkClr val="tx"/>
                    </a:ext>
                  </a:extLst>
                </a:hlinkClick>
              </a:rPr>
              <a:t>Benjamin Franklin’s Famous Quotes</a:t>
            </a:r>
            <a:r>
              <a:rPr lang="en" sz="1200">
                <a:solidFill>
                  <a:schemeClr val="accent2"/>
                </a:solidFill>
              </a:rPr>
              <a:t>” from the Franklin Institute</a:t>
            </a:r>
            <a:endParaRPr sz="1200">
              <a:solidFill>
                <a:schemeClr val="accent2"/>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accent2"/>
                </a:solidFill>
              </a:rPr>
              <a:t>“</a:t>
            </a:r>
            <a:r>
              <a:rPr lang="en" sz="1200" u="sng">
                <a:solidFill>
                  <a:srgbClr val="1155CC"/>
                </a:solidFill>
                <a:hlinkClick r:id="rId11">
                  <a:extLst>
                    <a:ext uri="{A12FA001-AC4F-418D-AE19-62706E023703}">
                      <ahyp:hlinkClr val="tx"/>
                    </a:ext>
                  </a:extLst>
                </a:hlinkClick>
              </a:rPr>
              <a:t>The Bill of Rights</a:t>
            </a:r>
            <a:r>
              <a:rPr lang="en" sz="1200">
                <a:solidFill>
                  <a:schemeClr val="accent2"/>
                </a:solidFill>
              </a:rPr>
              <a:t>” from the National Archives is under the Public Domain</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2">
                  <a:extLst>
                    <a:ext uri="{A12FA001-AC4F-418D-AE19-62706E023703}">
                      <ahyp:hlinkClr val="tx"/>
                    </a:ext>
                  </a:extLst>
                </a:hlinkClick>
              </a:rPr>
              <a:t>Scene at the Signing of the Constitution of the United States</a:t>
            </a:r>
            <a:r>
              <a:rPr lang="en" sz="1200">
                <a:solidFill>
                  <a:schemeClr val="dk1"/>
                </a:solidFill>
              </a:rPr>
              <a:t>" by Howard Chandler Christy from </a:t>
            </a:r>
            <a:r>
              <a:rPr i="1" lang="en" sz="1200">
                <a:solidFill>
                  <a:schemeClr val="dk1"/>
                </a:solidFill>
              </a:rPr>
              <a:t>The World Almanac for Kids Elementary, </a:t>
            </a:r>
            <a:r>
              <a:rPr lang="en" sz="1200">
                <a:solidFill>
                  <a:schemeClr val="dk1"/>
                </a:solidFill>
              </a:rPr>
              <a:t>Infobase Learning</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“The History of Labor Day” video from Department of Labor is under the Public Domain </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3">
                  <a:extLst>
                    <a:ext uri="{A12FA001-AC4F-418D-AE19-62706E023703}">
                      <ahyp:hlinkClr val="tx"/>
                    </a:ext>
                  </a:extLst>
                </a:hlinkClick>
              </a:rPr>
              <a:t>History of Labor Day</a:t>
            </a:r>
            <a:r>
              <a:rPr lang="en" sz="1200">
                <a:solidFill>
                  <a:schemeClr val="dk1"/>
                </a:solidFill>
              </a:rPr>
              <a:t>” from the United States Department of Labor is under the Public Domain</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4">
                  <a:extLst>
                    <a:ext uri="{A12FA001-AC4F-418D-AE19-62706E023703}">
                      <ahyp:hlinkClr val="tx"/>
                    </a:ext>
                  </a:extLst>
                </a:hlinkClick>
              </a:rPr>
              <a:t>Declaration of Independence</a:t>
            </a:r>
            <a:r>
              <a:rPr lang="en" sz="1200">
                <a:solidFill>
                  <a:schemeClr val="dk1"/>
                </a:solidFill>
              </a:rPr>
              <a:t>” by John Trumbull from Architect of the Capitol is under the Public Domain</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5">
                  <a:extLst>
                    <a:ext uri="{A12FA001-AC4F-418D-AE19-62706E023703}">
                      <ahyp:hlinkClr val="tx"/>
                    </a:ext>
                  </a:extLst>
                </a:hlinkClick>
              </a:rPr>
              <a:t>Martin Luther King- March on Washington</a:t>
            </a:r>
            <a:r>
              <a:rPr lang="en" sz="1200">
                <a:solidFill>
                  <a:schemeClr val="dk1"/>
                </a:solidFill>
              </a:rPr>
              <a:t>” from the Bureau of Public Affairs is under the Public Domain</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6">
                  <a:extLst>
                    <a:ext uri="{A12FA001-AC4F-418D-AE19-62706E023703}">
                      <ahyp:hlinkClr val="tx"/>
                    </a:ext>
                  </a:extLst>
                </a:hlinkClick>
              </a:rPr>
              <a:t>2020 General Election Ballot in Sumter County</a:t>
            </a:r>
            <a:r>
              <a:rPr lang="en" sz="1200">
                <a:solidFill>
                  <a:schemeClr val="dk1"/>
                </a:solidFill>
              </a:rPr>
              <a:t>” by whoisjohngalt is licensed under </a:t>
            </a:r>
            <a:r>
              <a:rPr lang="en" sz="1200" u="sng">
                <a:solidFill>
                  <a:srgbClr val="1155CC"/>
                </a:solidFill>
                <a:hlinkClick r:id="rId17">
                  <a:extLst>
                    <a:ext uri="{A12FA001-AC4F-418D-AE19-62706E023703}">
                      <ahyp:hlinkClr val="tx"/>
                    </a:ext>
                  </a:extLst>
                </a:hlinkClick>
              </a:rPr>
              <a:t>CC BY-SA 4.0</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8">
                  <a:extLst>
                    <a:ext uri="{A12FA001-AC4F-418D-AE19-62706E023703}">
                      <ahyp:hlinkClr val="tx"/>
                    </a:ext>
                  </a:extLst>
                </a:hlinkClick>
              </a:rPr>
              <a:t>Find Financial Literacy Lessons</a:t>
            </a:r>
            <a:r>
              <a:rPr lang="en" sz="1200">
                <a:solidFill>
                  <a:schemeClr val="dk1"/>
                </a:solidFill>
              </a:rPr>
              <a:t>” from the U.S. Consumer Financial Protection Bureau contains open access lesson plans</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“National Anthem of the USA The Star Spangled Banner” by DN Anthems is licensed under Creative Commons on Youtube</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9">
                  <a:extLst>
                    <a:ext uri="{A12FA001-AC4F-418D-AE19-62706E023703}">
                      <ahyp:hlinkClr val="tx"/>
                    </a:ext>
                  </a:extLst>
                </a:hlinkClick>
              </a:rPr>
              <a:t>The first Thanksgiving 1621</a:t>
            </a:r>
            <a:r>
              <a:rPr lang="en" sz="1200">
                <a:solidFill>
                  <a:schemeClr val="dk1"/>
                </a:solidFill>
              </a:rPr>
              <a:t>” from Library of Congress is under the Public Domain</a:t>
            </a:r>
            <a:endParaRPr sz="1200">
              <a:solidFill>
                <a:schemeClr val="dk1"/>
              </a:solidFill>
            </a:endParaRP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128"/>
          <p:cNvSpPr txBox="1"/>
          <p:nvPr/>
        </p:nvSpPr>
        <p:spPr>
          <a:xfrm>
            <a:off x="359375" y="711400"/>
            <a:ext cx="8520600" cy="4192800"/>
          </a:xfrm>
          <a:prstGeom prst="rect">
            <a:avLst/>
          </a:prstGeom>
          <a:noFill/>
          <a:ln>
            <a:noFill/>
          </a:ln>
        </p:spPr>
        <p:txBody>
          <a:bodyPr anchorCtr="0" anchor="t" bIns="91425" lIns="91425" spcFirstLastPara="1" rIns="91425" wrap="square" tIns="91425">
            <a:spAutoFit/>
          </a:bodyPr>
          <a:lstStyle/>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“National Medal of Honor Day” by The U.S. Army is licensed under Creative Commons on Youtube</a:t>
            </a:r>
            <a:endParaRPr sz="1200">
              <a:solidFill>
                <a:schemeClr val="dk1"/>
              </a:solidFill>
            </a:endParaRPr>
          </a:p>
          <a:p>
            <a:pPr indent="-304800" lvl="0" marL="457200" rtl="0" algn="l">
              <a:lnSpc>
                <a:spcPct val="115000"/>
              </a:lnSpc>
              <a:spcBef>
                <a:spcPts val="0"/>
              </a:spcBef>
              <a:spcAft>
                <a:spcPts val="0"/>
              </a:spcAft>
              <a:buSzPts val="1200"/>
              <a:buAutoNum type="arabicPeriod"/>
            </a:pPr>
            <a:r>
              <a:rPr lang="en" sz="1200">
                <a:solidFill>
                  <a:schemeClr val="dk1"/>
                </a:solidFill>
              </a:rPr>
              <a:t>“</a:t>
            </a:r>
            <a:r>
              <a:rPr lang="en" sz="1200" u="sng">
                <a:solidFill>
                  <a:srgbClr val="1155CC"/>
                </a:solidFill>
                <a:hlinkClick r:id="rId3">
                  <a:extLst>
                    <a:ext uri="{A12FA001-AC4F-418D-AE19-62706E023703}">
                      <ahyp:hlinkClr val="tx"/>
                    </a:ext>
                  </a:extLst>
                </a:hlinkClick>
              </a:rPr>
              <a:t>Transcript of the Proclamation</a:t>
            </a:r>
            <a:r>
              <a:rPr lang="en" sz="1200">
                <a:solidFill>
                  <a:schemeClr val="dk1"/>
                </a:solidFill>
              </a:rPr>
              <a:t>” from the National Archives</a:t>
            </a:r>
            <a:endParaRPr sz="1200">
              <a:solidFill>
                <a:schemeClr val="dk1"/>
              </a:solidFill>
            </a:endParaRPr>
          </a:p>
          <a:p>
            <a:pPr indent="-304800" lvl="0" marL="457200" rtl="0" algn="l">
              <a:lnSpc>
                <a:spcPct val="115000"/>
              </a:lnSpc>
              <a:spcBef>
                <a:spcPts val="0"/>
              </a:spcBef>
              <a:spcAft>
                <a:spcPts val="0"/>
              </a:spcAft>
              <a:buSzPts val="1200"/>
              <a:buAutoNum type="arabicPeriod"/>
            </a:pPr>
            <a:r>
              <a:rPr lang="en" sz="1200">
                <a:solidFill>
                  <a:schemeClr val="dk1"/>
                </a:solidFill>
              </a:rPr>
              <a:t>“</a:t>
            </a:r>
            <a:r>
              <a:rPr lang="en" sz="1200" u="sng">
                <a:solidFill>
                  <a:srgbClr val="1155CC"/>
                </a:solidFill>
                <a:hlinkClick r:id="rId4">
                  <a:extLst>
                    <a:ext uri="{A12FA001-AC4F-418D-AE19-62706E023703}">
                      <ahyp:hlinkClr val="tx"/>
                    </a:ext>
                  </a:extLst>
                </a:hlinkClick>
              </a:rPr>
              <a:t>The Seven Denominations</a:t>
            </a:r>
            <a:r>
              <a:rPr lang="en" sz="1200">
                <a:solidFill>
                  <a:schemeClr val="dk1"/>
                </a:solidFill>
              </a:rPr>
              <a:t>” by US Currency Education Program follows the </a:t>
            </a:r>
            <a:r>
              <a:rPr lang="en" sz="1200" u="sng">
                <a:solidFill>
                  <a:srgbClr val="1155CC"/>
                </a:solidFill>
                <a:hlinkClick r:id="rId5">
                  <a:extLst>
                    <a:ext uri="{A12FA001-AC4F-418D-AE19-62706E023703}">
                      <ahyp:hlinkClr val="tx"/>
                    </a:ext>
                  </a:extLst>
                </a:hlinkClick>
              </a:rPr>
              <a:t>Currency Image Use Guidelines </a:t>
            </a:r>
            <a:endParaRPr sz="1200">
              <a:solidFill>
                <a:schemeClr val="dk1"/>
              </a:solidFill>
            </a:endParaRPr>
          </a:p>
          <a:p>
            <a:pPr indent="-304800" lvl="0" marL="457200" rtl="0" algn="l">
              <a:lnSpc>
                <a:spcPct val="115000"/>
              </a:lnSpc>
              <a:spcBef>
                <a:spcPts val="0"/>
              </a:spcBef>
              <a:spcAft>
                <a:spcPts val="0"/>
              </a:spcAft>
              <a:buSzPts val="1200"/>
              <a:buAutoNum type="arabicPeriod"/>
            </a:pPr>
            <a:r>
              <a:rPr lang="en" sz="1200">
                <a:solidFill>
                  <a:schemeClr val="dk1"/>
                </a:solidFill>
              </a:rPr>
              <a:t>“</a:t>
            </a:r>
            <a:r>
              <a:rPr lang="en" sz="1200" u="sng">
                <a:solidFill>
                  <a:srgbClr val="1155CC"/>
                </a:solidFill>
                <a:hlinkClick r:id="rId6">
                  <a:extLst>
                    <a:ext uri="{A12FA001-AC4F-418D-AE19-62706E023703}">
                      <ahyp:hlinkClr val="tx"/>
                    </a:ext>
                  </a:extLst>
                </a:hlinkClick>
              </a:rPr>
              <a:t>Memorial Day in Arlington National Cemetery</a:t>
            </a:r>
            <a:r>
              <a:rPr lang="en" sz="1200">
                <a:solidFill>
                  <a:schemeClr val="dk1"/>
                </a:solidFill>
              </a:rPr>
              <a:t>” by Arlington National Cemetery is under the Public Domain</a:t>
            </a:r>
            <a:endParaRPr sz="1200">
              <a:solidFill>
                <a:schemeClr val="dk1"/>
              </a:solidFill>
            </a:endParaRPr>
          </a:p>
          <a:p>
            <a:pPr indent="-304800" lvl="0" marL="457200" rtl="0" algn="l">
              <a:lnSpc>
                <a:spcPct val="115000"/>
              </a:lnSpc>
              <a:spcBef>
                <a:spcPts val="0"/>
              </a:spcBef>
              <a:spcAft>
                <a:spcPts val="0"/>
              </a:spcAft>
              <a:buSzPts val="1200"/>
              <a:buAutoNum type="arabicPeriod"/>
            </a:pPr>
            <a:r>
              <a:rPr lang="en" sz="1200">
                <a:solidFill>
                  <a:schemeClr val="dk1"/>
                </a:solidFill>
              </a:rPr>
              <a:t>“</a:t>
            </a:r>
            <a:r>
              <a:rPr lang="en" sz="1200" u="sng">
                <a:solidFill>
                  <a:srgbClr val="1155CC"/>
                </a:solidFill>
                <a:hlinkClick r:id="rId7">
                  <a:extLst>
                    <a:ext uri="{A12FA001-AC4F-418D-AE19-62706E023703}">
                      <ahyp:hlinkClr val="tx"/>
                    </a:ext>
                  </a:extLst>
                </a:hlinkClick>
              </a:rPr>
              <a:t>Statue of Liberty Tablet</a:t>
            </a:r>
            <a:r>
              <a:rPr lang="en" sz="1200">
                <a:solidFill>
                  <a:schemeClr val="dk1"/>
                </a:solidFill>
              </a:rPr>
              <a:t>” by Robert Scott Adams is licensed under </a:t>
            </a:r>
            <a:r>
              <a:rPr lang="en" sz="1200" u="sng">
                <a:solidFill>
                  <a:srgbClr val="1155CC"/>
                </a:solidFill>
                <a:hlinkClick r:id="rId8">
                  <a:extLst>
                    <a:ext uri="{A12FA001-AC4F-418D-AE19-62706E023703}">
                      <ahyp:hlinkClr val="tx"/>
                    </a:ext>
                  </a:extLst>
                </a:hlinkClick>
              </a:rPr>
              <a:t>CC BY-SA 4.0</a:t>
            </a:r>
            <a:endParaRPr sz="1200">
              <a:solidFill>
                <a:schemeClr val="dk1"/>
              </a:solidFill>
            </a:endParaRPr>
          </a:p>
          <a:p>
            <a:pPr indent="-304800" lvl="0" marL="457200" rtl="0" algn="l">
              <a:lnSpc>
                <a:spcPct val="115000"/>
              </a:lnSpc>
              <a:spcBef>
                <a:spcPts val="0"/>
              </a:spcBef>
              <a:spcAft>
                <a:spcPts val="0"/>
              </a:spcAft>
              <a:buSzPts val="1200"/>
              <a:buAutoNum type="arabicPeriod"/>
            </a:pPr>
            <a:r>
              <a:rPr lang="en" sz="1200">
                <a:solidFill>
                  <a:schemeClr val="dk1"/>
                </a:solidFill>
              </a:rPr>
              <a:t>“</a:t>
            </a:r>
            <a:r>
              <a:rPr lang="en" sz="1200" u="sng">
                <a:solidFill>
                  <a:srgbClr val="1155CC"/>
                </a:solidFill>
                <a:hlinkClick r:id="rId9">
                  <a:extLst>
                    <a:ext uri="{A12FA001-AC4F-418D-AE19-62706E023703}">
                      <ahyp:hlinkClr val="tx"/>
                    </a:ext>
                  </a:extLst>
                </a:hlinkClick>
              </a:rPr>
              <a:t>President John F. Kennedy Attends Veterans Day Ceremonies at Arlington National Cemetery</a:t>
            </a:r>
            <a:r>
              <a:rPr lang="en" sz="1200">
                <a:solidFill>
                  <a:schemeClr val="dk1"/>
                </a:solidFill>
              </a:rPr>
              <a:t>” by Robert Knudsen is under the Public Domain</a:t>
            </a:r>
            <a:endParaRPr sz="1200">
              <a:solidFill>
                <a:schemeClr val="dk1"/>
              </a:solidFill>
            </a:endParaRPr>
          </a:p>
          <a:p>
            <a:pPr indent="-304800" lvl="0" marL="457200" rtl="0" algn="l">
              <a:lnSpc>
                <a:spcPct val="115000"/>
              </a:lnSpc>
              <a:spcBef>
                <a:spcPts val="0"/>
              </a:spcBef>
              <a:spcAft>
                <a:spcPts val="0"/>
              </a:spcAft>
              <a:buSzPts val="1200"/>
              <a:buAutoNum type="arabicPeriod"/>
            </a:pPr>
            <a:r>
              <a:rPr lang="en" sz="1200">
                <a:solidFill>
                  <a:schemeClr val="dk1"/>
                </a:solidFill>
              </a:rPr>
              <a:t>“Veterans Day PSA with John F. Kennedy” by the U.S. National Archives is licensed under Creative Commons on Youtube</a:t>
            </a:r>
            <a:endParaRPr sz="1200">
              <a:solidFill>
                <a:schemeClr val="dk1"/>
              </a:solidFill>
            </a:endParaRPr>
          </a:p>
          <a:p>
            <a:pPr indent="-304800" lvl="0" marL="457200" rtl="0" algn="l">
              <a:lnSpc>
                <a:spcPct val="115000"/>
              </a:lnSpc>
              <a:spcBef>
                <a:spcPts val="0"/>
              </a:spcBef>
              <a:spcAft>
                <a:spcPts val="0"/>
              </a:spcAft>
              <a:buSzPts val="1200"/>
              <a:buAutoNum type="arabicPeriod"/>
            </a:pPr>
            <a:r>
              <a:rPr lang="en" sz="1200">
                <a:solidFill>
                  <a:schemeClr val="dk1"/>
                </a:solidFill>
              </a:rPr>
              <a:t>“</a:t>
            </a:r>
            <a:r>
              <a:rPr lang="en" sz="1200" u="sng">
                <a:solidFill>
                  <a:srgbClr val="1155CC"/>
                </a:solidFill>
                <a:hlinkClick r:id="rId10">
                  <a:extLst>
                    <a:ext uri="{A12FA001-AC4F-418D-AE19-62706E023703}">
                      <ahyp:hlinkClr val="tx"/>
                    </a:ext>
                  </a:extLst>
                </a:hlinkClick>
              </a:rPr>
              <a:t>Wampanoags and the First Thanksgiving</a:t>
            </a:r>
            <a:r>
              <a:rPr lang="en" sz="1200">
                <a:solidFill>
                  <a:schemeClr val="dk1"/>
                </a:solidFill>
              </a:rPr>
              <a:t>” from The World Almanac for Kids Elementary, Infobase Learning</a:t>
            </a:r>
            <a:endParaRPr sz="1200">
              <a:solidFill>
                <a:schemeClr val="dk1"/>
              </a:solidFill>
            </a:endParaRPr>
          </a:p>
          <a:p>
            <a:pPr indent="-304800" lvl="0" marL="457200" rtl="0" algn="l">
              <a:lnSpc>
                <a:spcPct val="115000"/>
              </a:lnSpc>
              <a:spcBef>
                <a:spcPts val="0"/>
              </a:spcBef>
              <a:spcAft>
                <a:spcPts val="0"/>
              </a:spcAft>
              <a:buSzPts val="1200"/>
              <a:buAutoNum type="arabicPeriod"/>
            </a:pPr>
            <a:r>
              <a:rPr lang="en" sz="1200">
                <a:solidFill>
                  <a:schemeClr val="dk1"/>
                </a:solidFill>
              </a:rPr>
              <a:t>“</a:t>
            </a:r>
            <a:r>
              <a:rPr lang="en" sz="1200" u="sng">
                <a:solidFill>
                  <a:srgbClr val="1155CC"/>
                </a:solidFill>
                <a:hlinkClick r:id="rId11">
                  <a:extLst>
                    <a:ext uri="{A12FA001-AC4F-418D-AE19-62706E023703}">
                      <ahyp:hlinkClr val="tx"/>
                    </a:ext>
                  </a:extLst>
                </a:hlinkClick>
              </a:rPr>
              <a:t>United States General Reference Map</a:t>
            </a:r>
            <a:r>
              <a:rPr lang="en" sz="1200">
                <a:solidFill>
                  <a:schemeClr val="dk1"/>
                </a:solidFill>
              </a:rPr>
              <a:t>” by the U.S. Geological Survey is under the Public Domain</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“I am a Sailor- Women’s History Month” by the U.S Navy is licensed under Creative Commons on Youtube</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2">
                  <a:extLst>
                    <a:ext uri="{A12FA001-AC4F-418D-AE19-62706E023703}">
                      <ahyp:hlinkClr val="tx"/>
                    </a:ext>
                  </a:extLst>
                </a:hlinkClick>
              </a:rPr>
              <a:t>Penn[sylvania] on the picket line-- 1917</a:t>
            </a:r>
            <a:r>
              <a:rPr lang="en" sz="1200">
                <a:solidFill>
                  <a:schemeClr val="dk1"/>
                </a:solidFill>
              </a:rPr>
              <a:t>” by Harris &amp; Ewing from the Library of Congress is under the Public Domain</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“Honor The Fallen: TAPS” by the U.S. Army is licensed under Creative Commons on Youtube</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3">
                  <a:extLst>
                    <a:ext uri="{A12FA001-AC4F-418D-AE19-62706E023703}">
                      <ahyp:hlinkClr val="tx"/>
                    </a:ext>
                  </a:extLst>
                </a:hlinkClick>
              </a:rPr>
              <a:t>National Armed Forces Day</a:t>
            </a:r>
            <a:r>
              <a:rPr lang="en" sz="1200">
                <a:solidFill>
                  <a:schemeClr val="dk1"/>
                </a:solidFill>
              </a:rPr>
              <a:t>” from the United Relief Foundation is credited to the U.S. Department of Defense</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4">
                  <a:extLst>
                    <a:ext uri="{A12FA001-AC4F-418D-AE19-62706E023703}">
                      <ahyp:hlinkClr val="tx"/>
                    </a:ext>
                  </a:extLst>
                </a:hlinkClick>
              </a:rPr>
              <a:t>Medal of Honor Monday: 11-Year-Old Willie Johnston</a:t>
            </a:r>
            <a:r>
              <a:rPr lang="en" sz="1200">
                <a:solidFill>
                  <a:schemeClr val="dk1"/>
                </a:solidFill>
              </a:rPr>
              <a:t>” from the U.S. Department of Defense is under the Public Domain</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5">
                  <a:extLst>
                    <a:ext uri="{A12FA001-AC4F-418D-AE19-62706E023703}">
                      <ahyp:hlinkClr val="tx"/>
                    </a:ext>
                  </a:extLst>
                </a:hlinkClick>
              </a:rPr>
              <a:t>President Awards Medal of Honor to Army Ranger for Hostage Rescue</a:t>
            </a:r>
            <a:r>
              <a:rPr lang="en" sz="1200">
                <a:solidFill>
                  <a:schemeClr val="dk1"/>
                </a:solidFill>
              </a:rPr>
              <a:t>” by Spc. Zachery Perkins from the U.S. Department of Defense is under the Public Domain</a:t>
            </a:r>
            <a:endParaRPr sz="1200">
              <a:solidFill>
                <a:schemeClr val="dk1"/>
              </a:solidFill>
            </a:endParaRPr>
          </a:p>
        </p:txBody>
      </p:sp>
      <p:sp>
        <p:nvSpPr>
          <p:cNvPr id="778" name="Google Shape;778;p128"/>
          <p:cNvSpPr txBox="1"/>
          <p:nvPr>
            <p:ph type="title"/>
          </p:nvPr>
        </p:nvSpPr>
        <p:spPr>
          <a:xfrm>
            <a:off x="311700" y="1387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Arial"/>
                <a:ea typeface="Arial"/>
                <a:cs typeface="Arial"/>
                <a:sym typeface="Arial"/>
              </a:rPr>
              <a:t>Sources</a:t>
            </a:r>
            <a:endParaRPr>
              <a:latin typeface="Arial"/>
              <a:ea typeface="Arial"/>
              <a:cs typeface="Arial"/>
              <a:sym typeface="Arial"/>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2" name="Shape 782"/>
        <p:cNvGrpSpPr/>
        <p:nvPr/>
      </p:nvGrpSpPr>
      <p:grpSpPr>
        <a:xfrm>
          <a:off x="0" y="0"/>
          <a:ext cx="0" cy="0"/>
          <a:chOff x="0" y="0"/>
          <a:chExt cx="0" cy="0"/>
        </a:xfrm>
      </p:grpSpPr>
      <p:sp>
        <p:nvSpPr>
          <p:cNvPr id="783" name="Google Shape;783;p129"/>
          <p:cNvSpPr txBox="1"/>
          <p:nvPr/>
        </p:nvSpPr>
        <p:spPr>
          <a:xfrm>
            <a:off x="349550" y="711400"/>
            <a:ext cx="8520600" cy="3500100"/>
          </a:xfrm>
          <a:prstGeom prst="rect">
            <a:avLst/>
          </a:prstGeom>
          <a:noFill/>
          <a:ln>
            <a:noFill/>
          </a:ln>
        </p:spPr>
        <p:txBody>
          <a:bodyPr anchorCtr="0" anchor="t" bIns="91425" lIns="91425" spcFirstLastPara="1" rIns="91425" wrap="square" tIns="91425">
            <a:spAutoFit/>
          </a:bodyPr>
          <a:lstStyle/>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3">
                  <a:extLst>
                    <a:ext uri="{A12FA001-AC4F-418D-AE19-62706E023703}">
                      <ahyp:hlinkClr val="tx"/>
                    </a:ext>
                  </a:extLst>
                </a:hlinkClick>
              </a:rPr>
              <a:t>President Obama Awards the Medal of Honor to Corporal William "Kyle" Carpenter</a:t>
            </a:r>
            <a:r>
              <a:rPr lang="en" sz="1200">
                <a:solidFill>
                  <a:schemeClr val="dk1"/>
                </a:solidFill>
              </a:rPr>
              <a:t>” by Pete Souza from the White House is under the Public Domain</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4">
                  <a:extLst>
                    <a:ext uri="{A12FA001-AC4F-418D-AE19-62706E023703}">
                      <ahyp:hlinkClr val="tx"/>
                    </a:ext>
                  </a:extLst>
                </a:hlinkClick>
              </a:rPr>
              <a:t>Flier announcing the March on Washington in 1963</a:t>
            </a:r>
            <a:r>
              <a:rPr lang="en" sz="1200">
                <a:solidFill>
                  <a:schemeClr val="dk1"/>
                </a:solidFill>
              </a:rPr>
              <a:t>” from the Collection of the Smithsonian National Museum of African American History and Culture has no known copyright restrictions</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5">
                  <a:extLst>
                    <a:ext uri="{A12FA001-AC4F-418D-AE19-62706E023703}">
                      <ahyp:hlinkClr val="tx"/>
                    </a:ext>
                  </a:extLst>
                </a:hlinkClick>
              </a:rPr>
              <a:t>Quick Facts United States</a:t>
            </a:r>
            <a:r>
              <a:rPr lang="en" sz="1200">
                <a:solidFill>
                  <a:schemeClr val="dk1"/>
                </a:solidFill>
              </a:rPr>
              <a:t>” from the U.S. Census Bureau</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6">
                  <a:extLst>
                    <a:ext uri="{A12FA001-AC4F-418D-AE19-62706E023703}">
                      <ahyp:hlinkClr val="tx"/>
                    </a:ext>
                  </a:extLst>
                </a:hlinkClick>
              </a:rPr>
              <a:t>Tree of Life</a:t>
            </a:r>
            <a:r>
              <a:rPr lang="en" sz="1200">
                <a:solidFill>
                  <a:schemeClr val="dk1"/>
                </a:solidFill>
              </a:rPr>
              <a:t>” by Verónica Castillo from the Smithsonian National Museum of the American Latino</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7">
                  <a:extLst>
                    <a:ext uri="{A12FA001-AC4F-418D-AE19-62706E023703}">
                      <ahyp:hlinkClr val="tx"/>
                    </a:ext>
                  </a:extLst>
                </a:hlinkClick>
              </a:rPr>
              <a:t>Pennsylvania Evening Post</a:t>
            </a:r>
            <a:r>
              <a:rPr lang="en" sz="1200">
                <a:solidFill>
                  <a:schemeClr val="dk1"/>
                </a:solidFill>
              </a:rPr>
              <a:t>” from New York Library Archives has no known copyright restrictions</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8">
                  <a:extLst>
                    <a:ext uri="{A12FA001-AC4F-418D-AE19-62706E023703}">
                      <ahyp:hlinkClr val="tx"/>
                    </a:ext>
                  </a:extLst>
                </a:hlinkClick>
              </a:rPr>
              <a:t>The Thirteen Original Colonies in 1774</a:t>
            </a:r>
            <a:r>
              <a:rPr lang="en" sz="1200">
                <a:solidFill>
                  <a:schemeClr val="dk1"/>
                </a:solidFill>
              </a:rPr>
              <a:t>” from Library of Congress is under the Public Domain</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9">
                  <a:extLst>
                    <a:ext uri="{A12FA001-AC4F-418D-AE19-62706E023703}">
                      <ahyp:hlinkClr val="tx"/>
                    </a:ext>
                  </a:extLst>
                </a:hlinkClick>
              </a:rPr>
              <a:t>Anne Frank Diary at Anne Frank Museum in Berlin-pages-92-93</a:t>
            </a:r>
            <a:r>
              <a:rPr lang="en" sz="1200">
                <a:solidFill>
                  <a:schemeClr val="dk1"/>
                </a:solidFill>
              </a:rPr>
              <a:t>” by Heather Cowper is licensed under </a:t>
            </a:r>
            <a:r>
              <a:rPr lang="en" sz="1200" u="sng">
                <a:solidFill>
                  <a:srgbClr val="1155CC"/>
                </a:solidFill>
                <a:hlinkClick r:id="rId10">
                  <a:extLst>
                    <a:ext uri="{A12FA001-AC4F-418D-AE19-62706E023703}">
                      <ahyp:hlinkClr val="tx"/>
                    </a:ext>
                  </a:extLst>
                </a:hlinkClick>
              </a:rPr>
              <a:t>CC BY 2.0</a:t>
            </a:r>
            <a:endParaRPr sz="1200">
              <a:solidFill>
                <a:srgbClr val="1155CC"/>
              </a:solidFill>
              <a:highlight>
                <a:schemeClr val="accent6"/>
              </a:highlight>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highlight>
                  <a:schemeClr val="lt1"/>
                </a:highlight>
              </a:rPr>
              <a:t>Map adaptation from: “</a:t>
            </a:r>
            <a:r>
              <a:rPr lang="en" sz="1200" u="sng">
                <a:solidFill>
                  <a:srgbClr val="1155CC"/>
                </a:solidFill>
                <a:highlight>
                  <a:schemeClr val="lt1"/>
                </a:highlight>
                <a:hlinkClick r:id="rId11">
                  <a:extLst>
                    <a:ext uri="{A12FA001-AC4F-418D-AE19-62706E023703}">
                      <ahyp:hlinkClr val="tx"/>
                    </a:ext>
                  </a:extLst>
                </a:hlinkClick>
              </a:rPr>
              <a:t>Viceroyalty of the New Spain 1800</a:t>
            </a:r>
            <a:r>
              <a:rPr lang="en" sz="1200">
                <a:solidFill>
                  <a:schemeClr val="dk1"/>
                </a:solidFill>
                <a:highlight>
                  <a:schemeClr val="lt1"/>
                </a:highlight>
              </a:rPr>
              <a:t>” by Giggette is licensed under </a:t>
            </a:r>
            <a:r>
              <a:rPr lang="en" sz="1200" u="sng">
                <a:solidFill>
                  <a:srgbClr val="1155CC"/>
                </a:solidFill>
                <a:highlight>
                  <a:schemeClr val="lt1"/>
                </a:highlight>
                <a:hlinkClick r:id="rId12">
                  <a:extLst>
                    <a:ext uri="{A12FA001-AC4F-418D-AE19-62706E023703}">
                      <ahyp:hlinkClr val="tx"/>
                    </a:ext>
                  </a:extLst>
                </a:hlinkClick>
              </a:rPr>
              <a:t>CC BY-SA 3.0</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3">
                  <a:extLst>
                    <a:ext uri="{A12FA001-AC4F-418D-AE19-62706E023703}">
                      <ahyp:hlinkClr val="tx"/>
                    </a:ext>
                  </a:extLst>
                </a:hlinkClick>
              </a:rPr>
              <a:t>Emancipation Final 2020 Guide</a:t>
            </a:r>
            <a:r>
              <a:rPr lang="en" sz="1200">
                <a:solidFill>
                  <a:schemeClr val="dk1"/>
                </a:solidFill>
              </a:rPr>
              <a:t>” compiled by the John G. Riley Foundation from Florida Humanities</a:t>
            </a:r>
            <a:endParaRPr sz="1200">
              <a:solidFill>
                <a:schemeClr val="dk1"/>
              </a:solidFill>
              <a:highlight>
                <a:schemeClr val="accent6"/>
              </a:highlight>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4">
                  <a:extLst>
                    <a:ext uri="{A12FA001-AC4F-418D-AE19-62706E023703}">
                      <ahyp:hlinkClr val="tx"/>
                    </a:ext>
                  </a:extLst>
                </a:hlinkClick>
              </a:rPr>
              <a:t>Civil Rights March on Washington</a:t>
            </a:r>
            <a:r>
              <a:rPr lang="en" sz="1200">
                <a:solidFill>
                  <a:schemeClr val="dk1"/>
                </a:solidFill>
              </a:rPr>
              <a:t>” from the Library of Congress has no known copyright restrictions</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5">
                  <a:extLst>
                    <a:ext uri="{A12FA001-AC4F-418D-AE19-62706E023703}">
                      <ahyp:hlinkClr val="tx"/>
                    </a:ext>
                  </a:extLst>
                </a:hlinkClick>
              </a:rPr>
              <a:t>Malala Yousafzai 2015</a:t>
            </a:r>
            <a:r>
              <a:rPr lang="en" sz="1200">
                <a:solidFill>
                  <a:schemeClr val="dk1"/>
                </a:solidFill>
              </a:rPr>
              <a:t>” from the DFID - UK Department for International Development is licensed under </a:t>
            </a:r>
            <a:r>
              <a:rPr lang="en" sz="1200" u="sng">
                <a:solidFill>
                  <a:srgbClr val="1155CC"/>
                </a:solidFill>
                <a:hlinkClick r:id="rId16">
                  <a:extLst>
                    <a:ext uri="{A12FA001-AC4F-418D-AE19-62706E023703}">
                      <ahyp:hlinkClr val="tx"/>
                    </a:ext>
                  </a:extLst>
                </a:hlinkClick>
              </a:rPr>
              <a:t>CC BY 2.0</a:t>
            </a:r>
            <a:endParaRPr sz="1200">
              <a:solidFill>
                <a:srgbClr val="1155CC"/>
              </a:solidFill>
            </a:endParaRPr>
          </a:p>
          <a:p>
            <a:pPr indent="-304800" lvl="0" marL="457200" rtl="0" algn="l">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7">
                  <a:extLst>
                    <a:ext uri="{A12FA001-AC4F-418D-AE19-62706E023703}">
                      <ahyp:hlinkClr val="tx"/>
                    </a:ext>
                  </a:extLst>
                </a:hlinkClick>
              </a:rPr>
              <a:t>Soldiers from the 3rd Infantry render honors as firefighters and rescue workers unfurl a huge American flag over the side of the Pentagon</a:t>
            </a:r>
            <a:r>
              <a:rPr lang="en" sz="1200">
                <a:solidFill>
                  <a:schemeClr val="dk1"/>
                </a:solidFill>
              </a:rPr>
              <a:t>” from The National Archives has unrestricted copyright access</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8">
                  <a:extLst>
                    <a:ext uri="{A12FA001-AC4F-418D-AE19-62706E023703}">
                      <ahyp:hlinkClr val="tx"/>
                    </a:ext>
                  </a:extLst>
                </a:hlinkClick>
              </a:rPr>
              <a:t>American Women Quarter Program</a:t>
            </a:r>
            <a:r>
              <a:rPr lang="en" sz="1200">
                <a:solidFill>
                  <a:schemeClr val="dk1"/>
                </a:solidFill>
              </a:rPr>
              <a:t>” credited to the US Mint</a:t>
            </a:r>
            <a:endParaRPr sz="1200">
              <a:solidFill>
                <a:schemeClr val="dk1"/>
              </a:solidFill>
            </a:endParaRPr>
          </a:p>
        </p:txBody>
      </p:sp>
      <p:sp>
        <p:nvSpPr>
          <p:cNvPr id="784" name="Google Shape;784;p129"/>
          <p:cNvSpPr txBox="1"/>
          <p:nvPr>
            <p:ph type="title"/>
          </p:nvPr>
        </p:nvSpPr>
        <p:spPr>
          <a:xfrm>
            <a:off x="311700" y="1387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Arial"/>
                <a:ea typeface="Arial"/>
                <a:cs typeface="Arial"/>
                <a:sym typeface="Arial"/>
              </a:rPr>
              <a:t>Sources</a:t>
            </a:r>
            <a:endParaRPr>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35"/>
          <p:cNvSpPr txBox="1"/>
          <p:nvPr>
            <p:ph idx="1" type="body"/>
          </p:nvPr>
        </p:nvSpPr>
        <p:spPr>
          <a:xfrm>
            <a:off x="230775" y="2417238"/>
            <a:ext cx="2703000" cy="10620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4300" u="sng">
                <a:solidFill>
                  <a:schemeClr val="hlink"/>
                </a:solidFill>
                <a:hlinkClick r:id="rId3"/>
              </a:rPr>
              <a:t>L</a:t>
            </a:r>
            <a:r>
              <a:rPr lang="en" sz="3200" u="sng">
                <a:solidFill>
                  <a:schemeClr val="hlink"/>
                </a:solidFill>
                <a:hlinkClick r:id="rId4"/>
              </a:rPr>
              <a:t>isten</a:t>
            </a:r>
            <a:endParaRPr sz="2900">
              <a:solidFill>
                <a:srgbClr val="0000FF"/>
              </a:solidFill>
            </a:endParaRPr>
          </a:p>
        </p:txBody>
      </p:sp>
      <p:sp>
        <p:nvSpPr>
          <p:cNvPr id="169" name="Google Shape;169;p35"/>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Labor Day</a:t>
            </a:r>
            <a:endParaRPr b="1" sz="4020">
              <a:solidFill>
                <a:srgbClr val="0000FF"/>
              </a:solidFill>
            </a:endParaRPr>
          </a:p>
        </p:txBody>
      </p:sp>
      <p:pic>
        <p:nvPicPr>
          <p:cNvPr id="170" name="Google Shape;170;p35">
            <a:hlinkClick r:id="rId5"/>
          </p:cNvPr>
          <p:cNvPicPr preferRelativeResize="0"/>
          <p:nvPr/>
        </p:nvPicPr>
        <p:blipFill>
          <a:blip r:embed="rId6">
            <a:alphaModFix/>
          </a:blip>
          <a:stretch>
            <a:fillRect/>
          </a:stretch>
        </p:blipFill>
        <p:spPr>
          <a:xfrm>
            <a:off x="3473549" y="1147988"/>
            <a:ext cx="4821700" cy="36005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36"/>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FF0000"/>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Who works hard in our community? </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Write a letter or draw a picture to thank them for their hard work!</a:t>
            </a:r>
            <a:endParaRPr sz="2000">
              <a:solidFill>
                <a:schemeClr val="dk1"/>
              </a:solidFill>
            </a:endParaRPr>
          </a:p>
        </p:txBody>
      </p:sp>
      <p:sp>
        <p:nvSpPr>
          <p:cNvPr id="176" name="Google Shape;176;p36"/>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Labor Day</a:t>
            </a:r>
            <a:endParaRPr b="1" sz="4020">
              <a:solidFill>
                <a:srgbClr val="0000FF"/>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3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None/>
            </a:pPr>
            <a:r>
              <a:rPr b="1" lang="en" sz="2000">
                <a:solidFill>
                  <a:schemeClr val="dk1"/>
                </a:solidFill>
              </a:rPr>
              <a:t>Did you know?</a:t>
            </a:r>
            <a:endParaRPr b="1" sz="2000">
              <a:solidFill>
                <a:schemeClr val="dk1"/>
              </a:solidFill>
            </a:endParaRPr>
          </a:p>
          <a:p>
            <a:pPr indent="0" lvl="0" marL="0" rtl="0" algn="l">
              <a:spcBef>
                <a:spcPts val="1200"/>
              </a:spcBef>
              <a:spcAft>
                <a:spcPts val="1200"/>
              </a:spcAft>
              <a:buNone/>
            </a:pPr>
            <a:r>
              <a:rPr lang="en" sz="2000">
                <a:solidFill>
                  <a:schemeClr val="dk1"/>
                </a:solidFill>
              </a:rPr>
              <a:t>After 9/11, the national government added more protections to keep citizens safe. Now, we have extra security at airports and officials who make sure the country is not in danger from others.</a:t>
            </a:r>
            <a:endParaRPr sz="2000">
              <a:solidFill>
                <a:schemeClr val="dk1"/>
              </a:solidFill>
            </a:endParaRPr>
          </a:p>
        </p:txBody>
      </p:sp>
      <p:sp>
        <p:nvSpPr>
          <p:cNvPr id="182" name="Google Shape;182;p37"/>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Patriot Day</a:t>
            </a:r>
            <a:endParaRPr b="1" sz="4020">
              <a:solidFill>
                <a:srgbClr val="0000FF"/>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8"/>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Patriot Day</a:t>
            </a:r>
            <a:endParaRPr b="1" sz="4020">
              <a:solidFill>
                <a:srgbClr val="0000FF"/>
              </a:solidFill>
            </a:endParaRPr>
          </a:p>
        </p:txBody>
      </p:sp>
      <p:sp>
        <p:nvSpPr>
          <p:cNvPr id="188" name="Google Shape;188;p38"/>
          <p:cNvSpPr txBox="1"/>
          <p:nvPr>
            <p:ph idx="1" type="body"/>
          </p:nvPr>
        </p:nvSpPr>
        <p:spPr>
          <a:xfrm>
            <a:off x="148925" y="2487538"/>
            <a:ext cx="2663400" cy="9528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4300">
                <a:solidFill>
                  <a:srgbClr val="0000FF"/>
                </a:solidFill>
              </a:rPr>
              <a:t>L</a:t>
            </a:r>
            <a:r>
              <a:rPr lang="en" sz="3200">
                <a:solidFill>
                  <a:schemeClr val="dk1"/>
                </a:solidFill>
              </a:rPr>
              <a:t>ook</a:t>
            </a:r>
            <a:endParaRPr sz="3200">
              <a:solidFill>
                <a:schemeClr val="dk1"/>
              </a:solidFill>
            </a:endParaRPr>
          </a:p>
        </p:txBody>
      </p:sp>
      <p:pic>
        <p:nvPicPr>
          <p:cNvPr id="189" name="Google Shape;189;p38"/>
          <p:cNvPicPr preferRelativeResize="0"/>
          <p:nvPr/>
        </p:nvPicPr>
        <p:blipFill>
          <a:blip r:embed="rId3">
            <a:alphaModFix/>
          </a:blip>
          <a:stretch>
            <a:fillRect/>
          </a:stretch>
        </p:blipFill>
        <p:spPr>
          <a:xfrm>
            <a:off x="5094475" y="959200"/>
            <a:ext cx="2629564" cy="400950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9"/>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isten</a:t>
            </a:r>
            <a:endParaRPr sz="3200">
              <a:solidFill>
                <a:schemeClr val="dk1"/>
              </a:solidFill>
            </a:endParaRPr>
          </a:p>
          <a:p>
            <a:pPr indent="0" lvl="0" marL="0" rtl="0" algn="ctr">
              <a:spcBef>
                <a:spcPts val="1200"/>
              </a:spcBef>
              <a:spcAft>
                <a:spcPts val="0"/>
              </a:spcAft>
              <a:buNone/>
            </a:pPr>
            <a:r>
              <a:rPr lang="en" sz="2300">
                <a:solidFill>
                  <a:schemeClr val="dk1"/>
                </a:solidFill>
                <a:highlight>
                  <a:srgbClr val="FFFFFF"/>
                </a:highlight>
              </a:rPr>
              <a:t>“When Americans lend a hand to one another, nothing is impossible.”</a:t>
            </a:r>
            <a:endParaRPr sz="2300">
              <a:solidFill>
                <a:schemeClr val="dk1"/>
              </a:solidFill>
              <a:highlight>
                <a:srgbClr val="FFFFFF"/>
              </a:highlight>
            </a:endParaRPr>
          </a:p>
          <a:p>
            <a:pPr indent="0" lvl="0" marL="0" rtl="0" algn="ctr">
              <a:spcBef>
                <a:spcPts val="1200"/>
              </a:spcBef>
              <a:spcAft>
                <a:spcPts val="0"/>
              </a:spcAft>
              <a:buNone/>
            </a:pPr>
            <a:r>
              <a:t/>
            </a:r>
            <a:endParaRPr sz="2300">
              <a:solidFill>
                <a:schemeClr val="dk1"/>
              </a:solidFill>
              <a:highlight>
                <a:srgbClr val="FFFFFF"/>
              </a:highlight>
            </a:endParaRPr>
          </a:p>
          <a:p>
            <a:pPr indent="0" lvl="0" marL="0" rtl="0" algn="ctr">
              <a:spcBef>
                <a:spcPts val="1200"/>
              </a:spcBef>
              <a:spcAft>
                <a:spcPts val="1200"/>
              </a:spcAft>
              <a:buNone/>
            </a:pPr>
            <a:r>
              <a:rPr lang="en" sz="2300">
                <a:solidFill>
                  <a:schemeClr val="dk1"/>
                </a:solidFill>
                <a:highlight>
                  <a:srgbClr val="FFFFFF"/>
                </a:highlight>
              </a:rPr>
              <a:t>– Jeff Parness, Founder of New York Says Thank You</a:t>
            </a:r>
            <a:endParaRPr sz="2300">
              <a:solidFill>
                <a:schemeClr val="dk1"/>
              </a:solidFill>
              <a:highlight>
                <a:srgbClr val="FFFFFF"/>
              </a:highlight>
            </a:endParaRPr>
          </a:p>
        </p:txBody>
      </p:sp>
      <p:sp>
        <p:nvSpPr>
          <p:cNvPr id="195" name="Google Shape;195;p39"/>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Patriot Day</a:t>
            </a:r>
            <a:endParaRPr b="1" sz="4020">
              <a:solidFill>
                <a:srgbClr val="0000FF"/>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40"/>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Many people wrote thank you letters to firefighters and first responders after 9/11. </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Write a “Dear Hero” letter or picture to a first responder thanking them for their service to our community and our country.</a:t>
            </a:r>
            <a:endParaRPr sz="2000">
              <a:solidFill>
                <a:schemeClr val="dk1"/>
              </a:solidFill>
            </a:endParaRPr>
          </a:p>
        </p:txBody>
      </p:sp>
      <p:sp>
        <p:nvSpPr>
          <p:cNvPr id="201" name="Google Shape;201;p40"/>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Patriot Day</a:t>
            </a:r>
            <a:endParaRPr b="1" sz="4020">
              <a:solidFill>
                <a:srgbClr val="0000FF"/>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41"/>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Clr>
                <a:schemeClr val="dk1"/>
              </a:buClr>
              <a:buSzPts val="1100"/>
              <a:buFont typeface="Arial"/>
              <a:buNone/>
            </a:pPr>
            <a:r>
              <a:rPr lang="en" sz="4300">
                <a:solidFill>
                  <a:srgbClr val="FF0000"/>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Clr>
                <a:schemeClr val="dk1"/>
              </a:buClr>
              <a:buSzPts val="1100"/>
              <a:buFont typeface="Arial"/>
              <a:buNone/>
            </a:pPr>
            <a:r>
              <a:rPr b="1" lang="en" sz="2000">
                <a:solidFill>
                  <a:schemeClr val="dk1"/>
                </a:solidFill>
              </a:rPr>
              <a:t>Did you know?</a:t>
            </a:r>
            <a:endParaRPr b="1" sz="2000">
              <a:solidFill>
                <a:schemeClr val="dk1"/>
              </a:solidFill>
            </a:endParaRPr>
          </a:p>
          <a:p>
            <a:pPr indent="0" lvl="0" marL="0" rtl="0" algn="l">
              <a:spcBef>
                <a:spcPts val="1200"/>
              </a:spcBef>
              <a:spcAft>
                <a:spcPts val="1200"/>
              </a:spcAft>
              <a:buClr>
                <a:schemeClr val="dk1"/>
              </a:buClr>
              <a:buSzPts val="1100"/>
              <a:buFont typeface="Arial"/>
              <a:buNone/>
            </a:pPr>
            <a:r>
              <a:rPr lang="en" sz="2000">
                <a:solidFill>
                  <a:schemeClr val="dk1"/>
                </a:solidFill>
              </a:rPr>
              <a:t>The U.S. Constitution is kept in the National Archives Museum. This building is located in Washington D.C., our country’s capital.</a:t>
            </a:r>
            <a:endParaRPr sz="2000">
              <a:solidFill>
                <a:schemeClr val="dk1"/>
              </a:solidFill>
            </a:endParaRPr>
          </a:p>
        </p:txBody>
      </p:sp>
      <p:sp>
        <p:nvSpPr>
          <p:cNvPr id="207" name="Google Shape;207;p41"/>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Constitution Day</a:t>
            </a:r>
            <a:endParaRPr b="1" sz="4020">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42"/>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Constitution Day</a:t>
            </a:r>
            <a:endParaRPr b="1" sz="4020">
              <a:solidFill>
                <a:srgbClr val="FF0000"/>
              </a:solidFill>
            </a:endParaRPr>
          </a:p>
        </p:txBody>
      </p:sp>
      <p:sp>
        <p:nvSpPr>
          <p:cNvPr id="213" name="Google Shape;213;p42"/>
          <p:cNvSpPr txBox="1"/>
          <p:nvPr>
            <p:ph idx="1" type="body"/>
          </p:nvPr>
        </p:nvSpPr>
        <p:spPr>
          <a:xfrm>
            <a:off x="161775" y="2497125"/>
            <a:ext cx="2474400" cy="9336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Clr>
                <a:schemeClr val="dk1"/>
              </a:buClr>
              <a:buSzPts val="1100"/>
              <a:buFont typeface="Arial"/>
              <a:buNone/>
            </a:pPr>
            <a:r>
              <a:rPr lang="en" sz="4300">
                <a:solidFill>
                  <a:srgbClr val="FF0000"/>
                </a:solidFill>
              </a:rPr>
              <a:t>L</a:t>
            </a:r>
            <a:r>
              <a:rPr lang="en" sz="3200">
                <a:solidFill>
                  <a:schemeClr val="dk1"/>
                </a:solidFill>
              </a:rPr>
              <a:t>ook</a:t>
            </a:r>
            <a:endParaRPr sz="2900">
              <a:solidFill>
                <a:srgbClr val="0000FF"/>
              </a:solidFill>
            </a:endParaRPr>
          </a:p>
        </p:txBody>
      </p:sp>
      <p:pic>
        <p:nvPicPr>
          <p:cNvPr id="214" name="Google Shape;214;p42"/>
          <p:cNvPicPr preferRelativeResize="0"/>
          <p:nvPr/>
        </p:nvPicPr>
        <p:blipFill>
          <a:blip r:embed="rId3">
            <a:alphaModFix/>
          </a:blip>
          <a:stretch>
            <a:fillRect/>
          </a:stretch>
        </p:blipFill>
        <p:spPr>
          <a:xfrm>
            <a:off x="2812325" y="1044650"/>
            <a:ext cx="5810250" cy="383857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43"/>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FF0000"/>
                </a:solidFill>
              </a:rPr>
              <a:t>L</a:t>
            </a:r>
            <a:r>
              <a:rPr lang="en" sz="3200">
                <a:solidFill>
                  <a:schemeClr val="dk1"/>
                </a:solidFill>
              </a:rPr>
              <a:t>isten</a:t>
            </a:r>
            <a:endParaRPr sz="3200">
              <a:solidFill>
                <a:schemeClr val="dk1"/>
              </a:solidFill>
            </a:endParaRPr>
          </a:p>
          <a:p>
            <a:pPr indent="0" lvl="0" marL="0" rtl="0" algn="l">
              <a:spcBef>
                <a:spcPts val="1200"/>
              </a:spcBef>
              <a:spcAft>
                <a:spcPts val="0"/>
              </a:spcAft>
              <a:buNone/>
            </a:pPr>
            <a:r>
              <a:rPr lang="en" sz="2000">
                <a:solidFill>
                  <a:schemeClr val="dk1"/>
                </a:solidFill>
              </a:rPr>
              <a:t>The Constitution was created long before we were alive. However, the document still applies to our lives today, even over 200 years later.</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Let’s listen to </a:t>
            </a:r>
            <a:r>
              <a:rPr i="1" lang="en" sz="2000">
                <a:solidFill>
                  <a:schemeClr val="dk1"/>
                </a:solidFill>
              </a:rPr>
              <a:t>We the Kids, the Preamble to the Constitution </a:t>
            </a:r>
            <a:r>
              <a:rPr lang="en" sz="2000">
                <a:solidFill>
                  <a:schemeClr val="dk1"/>
                </a:solidFill>
              </a:rPr>
              <a:t> by David Catrow to see the Constitution in our everyday lives.</a:t>
            </a:r>
            <a:endParaRPr sz="2000">
              <a:solidFill>
                <a:schemeClr val="dk1"/>
              </a:solidFill>
            </a:endParaRPr>
          </a:p>
        </p:txBody>
      </p:sp>
      <p:sp>
        <p:nvSpPr>
          <p:cNvPr id="220" name="Google Shape;220;p43"/>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Constitution Day</a:t>
            </a:r>
            <a:endParaRPr b="1" sz="402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6"/>
          <p:cNvSpPr txBox="1"/>
          <p:nvPr>
            <p:ph idx="1" type="body"/>
          </p:nvPr>
        </p:nvSpPr>
        <p:spPr>
          <a:xfrm>
            <a:off x="311700" y="1152475"/>
            <a:ext cx="8520600" cy="1359900"/>
          </a:xfrm>
          <a:prstGeom prst="rect">
            <a:avLst/>
          </a:prstGeom>
        </p:spPr>
        <p:txBody>
          <a:bodyPr anchorCtr="0" anchor="t" bIns="91425" lIns="91425" spcFirstLastPara="1" rIns="91425" wrap="square" tIns="91425">
            <a:normAutofit/>
          </a:bodyPr>
          <a:lstStyle/>
          <a:p>
            <a:pPr indent="0" lvl="0" marL="0" rtl="0" algn="ctr">
              <a:lnSpc>
                <a:spcPct val="120000"/>
              </a:lnSpc>
              <a:spcBef>
                <a:spcPts val="500"/>
              </a:spcBef>
              <a:spcAft>
                <a:spcPts val="0"/>
              </a:spcAft>
              <a:buNone/>
            </a:pPr>
            <a:r>
              <a:rPr lang="en" sz="2800">
                <a:solidFill>
                  <a:schemeClr val="dk1"/>
                </a:solidFill>
              </a:rPr>
              <a:t>the love, loyalty, and respect (allegiance) someone has for their country</a:t>
            </a:r>
            <a:endParaRPr sz="2800"/>
          </a:p>
        </p:txBody>
      </p:sp>
      <p:sp>
        <p:nvSpPr>
          <p:cNvPr id="108" name="Google Shape;108;p26"/>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00">
                <a:solidFill>
                  <a:srgbClr val="0000FF"/>
                </a:solidFill>
              </a:rPr>
              <a:t>Patriotism</a:t>
            </a:r>
            <a:endParaRPr b="1" sz="4000">
              <a:solidFill>
                <a:srgbClr val="0000FF"/>
              </a:solidFill>
            </a:endParaRPr>
          </a:p>
        </p:txBody>
      </p:sp>
      <p:pic>
        <p:nvPicPr>
          <p:cNvPr id="109" name="Google Shape;109;p26"/>
          <p:cNvPicPr preferRelativeResize="0"/>
          <p:nvPr/>
        </p:nvPicPr>
        <p:blipFill>
          <a:blip r:embed="rId3">
            <a:alphaModFix/>
          </a:blip>
          <a:stretch>
            <a:fillRect/>
          </a:stretch>
        </p:blipFill>
        <p:spPr>
          <a:xfrm>
            <a:off x="3444175" y="2414900"/>
            <a:ext cx="2308450" cy="23299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44"/>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FF0000"/>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The Constitution has signatures of the delegates, or representatives, who agreed with the rules and laws in the document. </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Let’s add our signatures to our classroom constitution to show support for the rules we agree to follow in the classroom.</a:t>
            </a:r>
            <a:endParaRPr sz="2000">
              <a:solidFill>
                <a:schemeClr val="dk1"/>
              </a:solidFill>
            </a:endParaRPr>
          </a:p>
        </p:txBody>
      </p:sp>
      <p:sp>
        <p:nvSpPr>
          <p:cNvPr id="226" name="Google Shape;226;p44"/>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Constitution Day</a:t>
            </a:r>
            <a:endParaRPr b="1" sz="4020">
              <a:solidFill>
                <a:srgbClr val="FF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4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None/>
            </a:pPr>
            <a:r>
              <a:rPr b="1" lang="en" sz="2000">
                <a:solidFill>
                  <a:schemeClr val="dk1"/>
                </a:solidFill>
              </a:rPr>
              <a:t>Did you know?</a:t>
            </a:r>
            <a:endParaRPr b="1" sz="2000">
              <a:solidFill>
                <a:schemeClr val="dk1"/>
              </a:solidFill>
            </a:endParaRPr>
          </a:p>
          <a:p>
            <a:pPr indent="0" lvl="0" marL="0" rtl="0" algn="l">
              <a:spcBef>
                <a:spcPts val="1200"/>
              </a:spcBef>
              <a:spcAft>
                <a:spcPts val="1200"/>
              </a:spcAft>
              <a:buNone/>
            </a:pPr>
            <a:r>
              <a:rPr lang="en" sz="2000">
                <a:solidFill>
                  <a:schemeClr val="dk1"/>
                </a:solidFill>
              </a:rPr>
              <a:t>When the United States won its freedom from Great Britain in 1776, there were only 13 colonies. These became the first states of our country. Over time, more land was settled on, leading to the 50 states we have now.</a:t>
            </a:r>
            <a:endParaRPr sz="2000">
              <a:solidFill>
                <a:schemeClr val="dk1"/>
              </a:solidFill>
            </a:endParaRPr>
          </a:p>
        </p:txBody>
      </p:sp>
      <p:sp>
        <p:nvSpPr>
          <p:cNvPr id="232" name="Google Shape;232;p45"/>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Celebrate Freedom Week</a:t>
            </a:r>
            <a:endParaRPr b="1" sz="4020">
              <a:solidFill>
                <a:srgbClr val="0000FF"/>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46"/>
          <p:cNvSpPr txBox="1"/>
          <p:nvPr>
            <p:ph idx="1" type="body"/>
          </p:nvPr>
        </p:nvSpPr>
        <p:spPr>
          <a:xfrm>
            <a:off x="148925" y="2487538"/>
            <a:ext cx="2663400" cy="9528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4300">
                <a:solidFill>
                  <a:srgbClr val="0000FF"/>
                </a:solidFill>
              </a:rPr>
              <a:t>L</a:t>
            </a:r>
            <a:r>
              <a:rPr lang="en" sz="3200">
                <a:solidFill>
                  <a:schemeClr val="dk1"/>
                </a:solidFill>
              </a:rPr>
              <a:t>ook</a:t>
            </a:r>
            <a:endParaRPr sz="2000">
              <a:solidFill>
                <a:schemeClr val="dk1"/>
              </a:solidFill>
            </a:endParaRPr>
          </a:p>
        </p:txBody>
      </p:sp>
      <p:sp>
        <p:nvSpPr>
          <p:cNvPr id="238" name="Google Shape;238;p46"/>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Celebrate Freedom Week</a:t>
            </a:r>
            <a:endParaRPr b="1" sz="5020">
              <a:solidFill>
                <a:srgbClr val="0000FF"/>
              </a:solidFill>
            </a:endParaRPr>
          </a:p>
        </p:txBody>
      </p:sp>
      <p:pic>
        <p:nvPicPr>
          <p:cNvPr id="239" name="Google Shape;239;p46"/>
          <p:cNvPicPr preferRelativeResize="0"/>
          <p:nvPr/>
        </p:nvPicPr>
        <p:blipFill>
          <a:blip r:embed="rId3">
            <a:alphaModFix/>
          </a:blip>
          <a:stretch>
            <a:fillRect/>
          </a:stretch>
        </p:blipFill>
        <p:spPr>
          <a:xfrm>
            <a:off x="4464900" y="959200"/>
            <a:ext cx="3379102" cy="4009503"/>
          </a:xfrm>
          <a:prstGeom prst="rect">
            <a:avLst/>
          </a:prstGeom>
          <a:noFill/>
          <a:ln cap="flat" cmpd="sng" w="9525">
            <a:solidFill>
              <a:schemeClr val="dk1"/>
            </a:solidFill>
            <a:prstDash val="solid"/>
            <a:round/>
            <a:headEnd len="sm" w="sm" type="none"/>
            <a:tailEnd len="sm" w="sm" type="none"/>
          </a:ln>
        </p:spPr>
      </p:pic>
      <p:sp>
        <p:nvSpPr>
          <p:cNvPr id="240" name="Google Shape;240;p46"/>
          <p:cNvSpPr/>
          <p:nvPr/>
        </p:nvSpPr>
        <p:spPr>
          <a:xfrm>
            <a:off x="4300550" y="3929075"/>
            <a:ext cx="3729000" cy="1100100"/>
          </a:xfrm>
          <a:prstGeom prst="roundRect">
            <a:avLst>
              <a:gd fmla="val 16667" name="adj"/>
            </a:avLst>
          </a:prstGeom>
          <a:noFill/>
          <a:ln cap="flat" cmpd="sng" w="28575">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47"/>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isten</a:t>
            </a:r>
            <a:endParaRPr sz="3200">
              <a:solidFill>
                <a:schemeClr val="dk1"/>
              </a:solidFill>
            </a:endParaRPr>
          </a:p>
          <a:p>
            <a:pPr indent="0" lvl="0" marL="0" rtl="0" algn="ctr">
              <a:spcBef>
                <a:spcPts val="1200"/>
              </a:spcBef>
              <a:spcAft>
                <a:spcPts val="0"/>
              </a:spcAft>
              <a:buNone/>
            </a:pPr>
            <a:r>
              <a:rPr lang="en" sz="2300">
                <a:solidFill>
                  <a:schemeClr val="dk1"/>
                </a:solidFill>
              </a:rPr>
              <a:t>“We hold these truths to be self-evident, that all men are created equal”</a:t>
            </a:r>
            <a:endParaRPr sz="2300">
              <a:solidFill>
                <a:schemeClr val="dk1"/>
              </a:solidFill>
            </a:endParaRPr>
          </a:p>
          <a:p>
            <a:pPr indent="0" lvl="0" marL="0" rtl="0" algn="ctr">
              <a:spcBef>
                <a:spcPts val="1200"/>
              </a:spcBef>
              <a:spcAft>
                <a:spcPts val="0"/>
              </a:spcAft>
              <a:buNone/>
            </a:pPr>
            <a:r>
              <a:t/>
            </a:r>
            <a:endParaRPr sz="2300">
              <a:solidFill>
                <a:schemeClr val="dk1"/>
              </a:solidFill>
            </a:endParaRPr>
          </a:p>
          <a:p>
            <a:pPr indent="0" lvl="0" marL="0" rtl="0" algn="ctr">
              <a:spcBef>
                <a:spcPts val="1200"/>
              </a:spcBef>
              <a:spcAft>
                <a:spcPts val="1200"/>
              </a:spcAft>
              <a:buNone/>
            </a:pPr>
            <a:r>
              <a:rPr lang="en" sz="2300">
                <a:solidFill>
                  <a:schemeClr val="dk1"/>
                </a:solidFill>
              </a:rPr>
              <a:t>–Declaration of Independence</a:t>
            </a:r>
            <a:endParaRPr sz="2300">
              <a:solidFill>
                <a:schemeClr val="dk1"/>
              </a:solidFill>
            </a:endParaRPr>
          </a:p>
        </p:txBody>
      </p:sp>
      <p:sp>
        <p:nvSpPr>
          <p:cNvPr id="246" name="Google Shape;246;p47"/>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Celebrate Freedom Week</a:t>
            </a:r>
            <a:endParaRPr b="1" sz="4020">
              <a:solidFill>
                <a:srgbClr val="0000FF"/>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48"/>
          <p:cNvSpPr txBox="1"/>
          <p:nvPr>
            <p:ph idx="1" type="body"/>
          </p:nvPr>
        </p:nvSpPr>
        <p:spPr>
          <a:xfrm>
            <a:off x="311700" y="897300"/>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et’s Go!</a:t>
            </a:r>
            <a:endParaRPr sz="3200">
              <a:solidFill>
                <a:schemeClr val="dk1"/>
              </a:solidFill>
            </a:endParaRPr>
          </a:p>
          <a:p>
            <a:pPr indent="0" lvl="0" marL="0" rtl="0" algn="l">
              <a:spcBef>
                <a:spcPts val="0"/>
              </a:spcBef>
              <a:spcAft>
                <a:spcPts val="0"/>
              </a:spcAft>
              <a:buNone/>
            </a:pPr>
            <a:r>
              <a:rPr lang="en" sz="1900">
                <a:solidFill>
                  <a:schemeClr val="dk1"/>
                </a:solidFill>
              </a:rPr>
              <a:t>Our country has grown since declaring freedom from Great Britain. Let’s compare the original 13 colonies to our country today.</a:t>
            </a:r>
            <a:endParaRPr sz="1900">
              <a:solidFill>
                <a:schemeClr val="dk1"/>
              </a:solidFill>
            </a:endParaRPr>
          </a:p>
        </p:txBody>
      </p:sp>
      <p:sp>
        <p:nvSpPr>
          <p:cNvPr id="252" name="Google Shape;252;p48"/>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Celebrate Freedom Week</a:t>
            </a:r>
            <a:endParaRPr b="1" sz="4020">
              <a:solidFill>
                <a:srgbClr val="0000FF"/>
              </a:solidFill>
            </a:endParaRPr>
          </a:p>
        </p:txBody>
      </p:sp>
      <p:pic>
        <p:nvPicPr>
          <p:cNvPr id="253" name="Google Shape;253;p48"/>
          <p:cNvPicPr preferRelativeResize="0"/>
          <p:nvPr/>
        </p:nvPicPr>
        <p:blipFill rotWithShape="1">
          <a:blip r:embed="rId3">
            <a:alphaModFix/>
          </a:blip>
          <a:srcRect b="9204" l="4975" r="3558" t="11038"/>
          <a:stretch/>
        </p:blipFill>
        <p:spPr>
          <a:xfrm>
            <a:off x="4735975" y="2563250"/>
            <a:ext cx="3514476" cy="2367275"/>
          </a:xfrm>
          <a:prstGeom prst="rect">
            <a:avLst/>
          </a:prstGeom>
          <a:noFill/>
          <a:ln cap="flat" cmpd="sng" w="9525">
            <a:solidFill>
              <a:schemeClr val="dk1"/>
            </a:solidFill>
            <a:prstDash val="solid"/>
            <a:round/>
            <a:headEnd len="sm" w="sm" type="none"/>
            <a:tailEnd len="sm" w="sm" type="none"/>
          </a:ln>
        </p:spPr>
      </p:pic>
      <p:pic>
        <p:nvPicPr>
          <p:cNvPr id="254" name="Google Shape;254;p48"/>
          <p:cNvPicPr preferRelativeResize="0"/>
          <p:nvPr/>
        </p:nvPicPr>
        <p:blipFill rotWithShape="1">
          <a:blip r:embed="rId4">
            <a:alphaModFix/>
          </a:blip>
          <a:srcRect b="15355" l="10053" r="36041" t="10140"/>
          <a:stretch/>
        </p:blipFill>
        <p:spPr>
          <a:xfrm>
            <a:off x="602775" y="2512000"/>
            <a:ext cx="3969224" cy="2426841"/>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49"/>
          <p:cNvSpPr txBox="1"/>
          <p:nvPr/>
        </p:nvSpPr>
        <p:spPr>
          <a:xfrm>
            <a:off x="422100" y="1537150"/>
            <a:ext cx="5511000" cy="615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Hispanic Heritage Month (September 15- October 15)</a:t>
            </a:r>
            <a:endParaRPr>
              <a:solidFill>
                <a:schemeClr val="dk1"/>
              </a:solidFill>
              <a:latin typeface="Lexend"/>
              <a:ea typeface="Lexend"/>
              <a:cs typeface="Lexend"/>
              <a:sym typeface="Lexend"/>
            </a:endParaRPr>
          </a:p>
          <a:p>
            <a:pPr indent="0" lvl="0" marL="0" rtl="0" algn="l">
              <a:spcBef>
                <a:spcPts val="0"/>
              </a:spcBef>
              <a:spcAft>
                <a:spcPts val="0"/>
              </a:spcAft>
              <a:buNone/>
            </a:pPr>
            <a:r>
              <a:t/>
            </a:r>
            <a:endParaRPr>
              <a:latin typeface="Lexend"/>
              <a:ea typeface="Lexend"/>
              <a:cs typeface="Lexend"/>
              <a:sym typeface="Lexend"/>
            </a:endParaRPr>
          </a:p>
        </p:txBody>
      </p:sp>
      <p:sp>
        <p:nvSpPr>
          <p:cNvPr id="260" name="Google Shape;260;p49"/>
          <p:cNvSpPr txBox="1"/>
          <p:nvPr>
            <p:ph type="title"/>
          </p:nvPr>
        </p:nvSpPr>
        <p:spPr>
          <a:xfrm>
            <a:off x="0" y="421850"/>
            <a:ext cx="9298500" cy="869100"/>
          </a:xfrm>
          <a:prstGeom prst="rect">
            <a:avLst/>
          </a:prstGeom>
          <a:solidFill>
            <a:schemeClr val="lt2"/>
          </a:solidFill>
        </p:spPr>
        <p:txBody>
          <a:bodyPr anchorCtr="0" anchor="ctr" bIns="91425" lIns="91425" spcFirstLastPara="1" rIns="91425" wrap="square" tIns="91425">
            <a:normAutofit/>
          </a:bodyPr>
          <a:lstStyle/>
          <a:p>
            <a:pPr indent="0" lvl="0" marL="0" rtl="0" algn="ctr">
              <a:spcBef>
                <a:spcPts val="0"/>
              </a:spcBef>
              <a:spcAft>
                <a:spcPts val="0"/>
              </a:spcAft>
              <a:buNone/>
            </a:pPr>
            <a:r>
              <a:rPr b="1" lang="en" sz="4200"/>
              <a:t>October</a:t>
            </a:r>
            <a:endParaRPr b="1" sz="42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64" name="Shape 264"/>
        <p:cNvGrpSpPr/>
        <p:nvPr/>
      </p:nvGrpSpPr>
      <p:grpSpPr>
        <a:xfrm>
          <a:off x="0" y="0"/>
          <a:ext cx="0" cy="0"/>
          <a:chOff x="0" y="0"/>
          <a:chExt cx="0" cy="0"/>
        </a:xfrm>
      </p:grpSpPr>
      <p:sp>
        <p:nvSpPr>
          <p:cNvPr id="265" name="Google Shape;265;p50"/>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Clr>
                <a:schemeClr val="dk1"/>
              </a:buClr>
              <a:buSzPts val="1100"/>
              <a:buFont typeface="Arial"/>
              <a:buNone/>
            </a:pPr>
            <a:r>
              <a:rPr lang="en" sz="4300">
                <a:solidFill>
                  <a:srgbClr val="FF0000"/>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Clr>
                <a:schemeClr val="dk1"/>
              </a:buClr>
              <a:buSzPts val="1100"/>
              <a:buFont typeface="Arial"/>
              <a:buNone/>
            </a:pPr>
            <a:r>
              <a:rPr b="1" lang="en" sz="2000">
                <a:solidFill>
                  <a:schemeClr val="dk1"/>
                </a:solidFill>
              </a:rPr>
              <a:t>Did you know?</a:t>
            </a:r>
            <a:endParaRPr b="1" sz="2000">
              <a:solidFill>
                <a:schemeClr val="dk1"/>
              </a:solidFill>
            </a:endParaRPr>
          </a:p>
          <a:p>
            <a:pPr indent="0" lvl="0" marL="0" rtl="0" algn="l">
              <a:spcBef>
                <a:spcPts val="1200"/>
              </a:spcBef>
              <a:spcAft>
                <a:spcPts val="1200"/>
              </a:spcAft>
              <a:buClr>
                <a:schemeClr val="dk1"/>
              </a:buClr>
              <a:buSzPts val="1100"/>
              <a:buFont typeface="Arial"/>
              <a:buNone/>
            </a:pPr>
            <a:r>
              <a:rPr lang="en" sz="2000">
                <a:solidFill>
                  <a:schemeClr val="dk1"/>
                </a:solidFill>
              </a:rPr>
              <a:t>There are over 63 million people in the United States who are of Hispanic or Latino descent. Spanish is an official language of 20 countries around the world.</a:t>
            </a:r>
            <a:endParaRPr sz="2000">
              <a:solidFill>
                <a:schemeClr val="dk1"/>
              </a:solidFill>
            </a:endParaRPr>
          </a:p>
        </p:txBody>
      </p:sp>
      <p:sp>
        <p:nvSpPr>
          <p:cNvPr id="266" name="Google Shape;266;p50"/>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Hispanic Heritage Month</a:t>
            </a:r>
            <a:endParaRPr b="1" sz="4020">
              <a:solidFill>
                <a:srgbClr val="FF00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51"/>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Hispanic Heritage Month</a:t>
            </a:r>
            <a:endParaRPr b="1" sz="4020">
              <a:solidFill>
                <a:srgbClr val="FF0000"/>
              </a:solidFill>
            </a:endParaRPr>
          </a:p>
        </p:txBody>
      </p:sp>
      <p:sp>
        <p:nvSpPr>
          <p:cNvPr id="272" name="Google Shape;272;p51"/>
          <p:cNvSpPr txBox="1"/>
          <p:nvPr>
            <p:ph idx="1" type="body"/>
          </p:nvPr>
        </p:nvSpPr>
        <p:spPr>
          <a:xfrm>
            <a:off x="217950" y="2533288"/>
            <a:ext cx="2474400" cy="9336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Clr>
                <a:schemeClr val="dk1"/>
              </a:buClr>
              <a:buSzPts val="1100"/>
              <a:buFont typeface="Arial"/>
              <a:buNone/>
            </a:pPr>
            <a:r>
              <a:rPr lang="en" sz="4300">
                <a:solidFill>
                  <a:srgbClr val="FF0000"/>
                </a:solidFill>
              </a:rPr>
              <a:t>L</a:t>
            </a:r>
            <a:r>
              <a:rPr lang="en" sz="3200">
                <a:solidFill>
                  <a:schemeClr val="dk1"/>
                </a:solidFill>
              </a:rPr>
              <a:t>ook</a:t>
            </a:r>
            <a:endParaRPr sz="2900">
              <a:solidFill>
                <a:srgbClr val="0000FF"/>
              </a:solidFill>
            </a:endParaRPr>
          </a:p>
        </p:txBody>
      </p:sp>
      <p:pic>
        <p:nvPicPr>
          <p:cNvPr id="273" name="Google Shape;273;p51">
            <a:hlinkClick r:id="rId3"/>
          </p:cNvPr>
          <p:cNvPicPr preferRelativeResize="0"/>
          <p:nvPr/>
        </p:nvPicPr>
        <p:blipFill rotWithShape="1">
          <a:blip r:embed="rId4">
            <a:alphaModFix/>
          </a:blip>
          <a:srcRect b="0" l="7097" r="0" t="0"/>
          <a:stretch/>
        </p:blipFill>
        <p:spPr>
          <a:xfrm>
            <a:off x="3156600" y="1157850"/>
            <a:ext cx="5530552" cy="368447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52"/>
          <p:cNvSpPr txBox="1"/>
          <p:nvPr>
            <p:ph idx="1" type="body"/>
          </p:nvPr>
        </p:nvSpPr>
        <p:spPr>
          <a:xfrm>
            <a:off x="2879850" y="829200"/>
            <a:ext cx="3384300" cy="829200"/>
          </a:xfrm>
          <a:prstGeom prst="rect">
            <a:avLst/>
          </a:prstGeom>
        </p:spPr>
        <p:txBody>
          <a:bodyPr anchorCtr="0" anchor="t" bIns="91425" lIns="91425" spcFirstLastPara="1" rIns="91425" wrap="square" tIns="91425">
            <a:normAutofit lnSpcReduction="20000"/>
          </a:bodyPr>
          <a:lstStyle/>
          <a:p>
            <a:pPr indent="0" lvl="0" marL="0" rtl="0" algn="ctr">
              <a:spcBef>
                <a:spcPts val="0"/>
              </a:spcBef>
              <a:spcAft>
                <a:spcPts val="1200"/>
              </a:spcAft>
              <a:buNone/>
            </a:pPr>
            <a:r>
              <a:rPr lang="en" sz="4300">
                <a:solidFill>
                  <a:srgbClr val="FF0000"/>
                </a:solidFill>
              </a:rPr>
              <a:t>L</a:t>
            </a:r>
            <a:r>
              <a:rPr lang="en" sz="3200">
                <a:solidFill>
                  <a:schemeClr val="dk1"/>
                </a:solidFill>
              </a:rPr>
              <a:t>isten</a:t>
            </a:r>
            <a:endParaRPr sz="2900">
              <a:solidFill>
                <a:srgbClr val="0000FF"/>
              </a:solidFill>
            </a:endParaRPr>
          </a:p>
        </p:txBody>
      </p:sp>
      <p:sp>
        <p:nvSpPr>
          <p:cNvPr id="279" name="Google Shape;279;p52"/>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Hispanic Heritage Month</a:t>
            </a:r>
            <a:endParaRPr b="1" sz="4020">
              <a:solidFill>
                <a:srgbClr val="FF0000"/>
              </a:solidFill>
            </a:endParaRPr>
          </a:p>
        </p:txBody>
      </p:sp>
      <p:sp>
        <p:nvSpPr>
          <p:cNvPr id="280" name="Google Shape;280;p52"/>
          <p:cNvSpPr txBox="1"/>
          <p:nvPr/>
        </p:nvSpPr>
        <p:spPr>
          <a:xfrm>
            <a:off x="958950" y="1864675"/>
            <a:ext cx="7278900" cy="243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300"/>
              <a:t>Let’s explore some famous Hispanic musicians:</a:t>
            </a:r>
            <a:endParaRPr sz="2300"/>
          </a:p>
          <a:p>
            <a:pPr indent="-374650" lvl="0" marL="457200" rtl="0" algn="l">
              <a:spcBef>
                <a:spcPts val="1000"/>
              </a:spcBef>
              <a:spcAft>
                <a:spcPts val="0"/>
              </a:spcAft>
              <a:buSzPts val="2300"/>
              <a:buChar char="●"/>
            </a:pPr>
            <a:r>
              <a:rPr lang="en" sz="2300"/>
              <a:t>Celia Cruz, pop singer</a:t>
            </a:r>
            <a:endParaRPr sz="2300"/>
          </a:p>
          <a:p>
            <a:pPr indent="-374650" lvl="0" marL="457200" rtl="0" algn="l">
              <a:spcBef>
                <a:spcPts val="0"/>
              </a:spcBef>
              <a:spcAft>
                <a:spcPts val="0"/>
              </a:spcAft>
              <a:buSzPts val="2300"/>
              <a:buChar char="●"/>
            </a:pPr>
            <a:r>
              <a:rPr lang="en" sz="2300"/>
              <a:t>Gloria Estefan, pop singer</a:t>
            </a:r>
            <a:endParaRPr sz="2300"/>
          </a:p>
          <a:p>
            <a:pPr indent="-374650" lvl="0" marL="457200" rtl="0" algn="l">
              <a:spcBef>
                <a:spcPts val="0"/>
              </a:spcBef>
              <a:spcAft>
                <a:spcPts val="0"/>
              </a:spcAft>
              <a:buSzPts val="2300"/>
              <a:buChar char="●"/>
            </a:pPr>
            <a:r>
              <a:rPr lang="en" sz="2300"/>
              <a:t>Carlos Santana, guitarist</a:t>
            </a:r>
            <a:endParaRPr sz="2300"/>
          </a:p>
          <a:p>
            <a:pPr indent="-374650" lvl="0" marL="457200" rtl="0" algn="l">
              <a:spcBef>
                <a:spcPts val="0"/>
              </a:spcBef>
              <a:spcAft>
                <a:spcPts val="0"/>
              </a:spcAft>
              <a:buSzPts val="2300"/>
              <a:buChar char="●"/>
            </a:pPr>
            <a:r>
              <a:rPr lang="en" sz="2300"/>
              <a:t>Ruben Gonzalez, pianist</a:t>
            </a:r>
            <a:endParaRPr sz="2300"/>
          </a:p>
          <a:p>
            <a:pPr indent="-374650" lvl="0" marL="457200" rtl="0" algn="l">
              <a:spcBef>
                <a:spcPts val="0"/>
              </a:spcBef>
              <a:spcAft>
                <a:spcPts val="0"/>
              </a:spcAft>
              <a:buSzPts val="2300"/>
              <a:buChar char="●"/>
            </a:pPr>
            <a:r>
              <a:rPr lang="en" sz="2300"/>
              <a:t>Placido Domingo, opera singer</a:t>
            </a:r>
            <a:endParaRPr sz="23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53"/>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FF0000"/>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To celebrate Hispanic Heritage month, let’s learn a few phrases in Spanish.</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0"/>
              </a:spcAft>
              <a:buNone/>
            </a:pPr>
            <a:r>
              <a:rPr lang="en" sz="2000">
                <a:solidFill>
                  <a:schemeClr val="dk1"/>
                </a:solidFill>
              </a:rPr>
              <a:t>Hello – hola						My name is ___ – me llamó ___</a:t>
            </a:r>
            <a:endParaRPr sz="2000">
              <a:solidFill>
                <a:schemeClr val="dk1"/>
              </a:solidFill>
            </a:endParaRPr>
          </a:p>
          <a:p>
            <a:pPr indent="0" lvl="0" marL="0" rtl="0" algn="l">
              <a:spcBef>
                <a:spcPts val="1200"/>
              </a:spcBef>
              <a:spcAft>
                <a:spcPts val="1200"/>
              </a:spcAft>
              <a:buNone/>
            </a:pPr>
            <a:r>
              <a:rPr lang="en" sz="2000">
                <a:solidFill>
                  <a:schemeClr val="dk1"/>
                </a:solidFill>
              </a:rPr>
              <a:t>Thank you – gracias				How are you? – ¿cómo estás? </a:t>
            </a:r>
            <a:endParaRPr sz="2000">
              <a:solidFill>
                <a:schemeClr val="dk1"/>
              </a:solidFill>
            </a:endParaRPr>
          </a:p>
        </p:txBody>
      </p:sp>
      <p:sp>
        <p:nvSpPr>
          <p:cNvPr id="286" name="Google Shape;286;p53"/>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Hispanic Heritage Month</a:t>
            </a:r>
            <a:endParaRPr b="1" sz="4020">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7"/>
          <p:cNvSpPr txBox="1"/>
          <p:nvPr>
            <p:ph idx="1" type="body"/>
          </p:nvPr>
        </p:nvSpPr>
        <p:spPr>
          <a:xfrm>
            <a:off x="311700" y="1152475"/>
            <a:ext cx="8520600" cy="1812900"/>
          </a:xfrm>
          <a:prstGeom prst="rect">
            <a:avLst/>
          </a:prstGeom>
        </p:spPr>
        <p:txBody>
          <a:bodyPr anchorCtr="0" anchor="t" bIns="91425" lIns="91425" spcFirstLastPara="1" rIns="91425" wrap="square" tIns="91425">
            <a:normAutofit/>
          </a:bodyPr>
          <a:lstStyle/>
          <a:p>
            <a:pPr indent="0" lvl="0" marL="0" rtl="0" algn="ctr">
              <a:lnSpc>
                <a:spcPct val="120000"/>
              </a:lnSpc>
              <a:spcBef>
                <a:spcPts val="500"/>
              </a:spcBef>
              <a:spcAft>
                <a:spcPts val="0"/>
              </a:spcAft>
              <a:buNone/>
            </a:pPr>
            <a:r>
              <a:rPr lang="en" sz="2800">
                <a:solidFill>
                  <a:schemeClr val="dk1"/>
                </a:solidFill>
              </a:rPr>
              <a:t>Continuing to learn, listen, pause, and participate in important conversations about our country</a:t>
            </a:r>
            <a:endParaRPr sz="2800"/>
          </a:p>
        </p:txBody>
      </p:sp>
      <p:sp>
        <p:nvSpPr>
          <p:cNvPr id="115" name="Google Shape;115;p27"/>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00">
                <a:solidFill>
                  <a:srgbClr val="0000FF"/>
                </a:solidFill>
              </a:rPr>
              <a:t>Ways We Show </a:t>
            </a:r>
            <a:r>
              <a:rPr b="1" lang="en" sz="4000">
                <a:solidFill>
                  <a:srgbClr val="0000FF"/>
                </a:solidFill>
              </a:rPr>
              <a:t>Patriotism</a:t>
            </a:r>
            <a:endParaRPr b="1" sz="4000">
              <a:solidFill>
                <a:srgbClr val="0000FF"/>
              </a:solidFill>
            </a:endParaRPr>
          </a:p>
        </p:txBody>
      </p:sp>
      <p:pic>
        <p:nvPicPr>
          <p:cNvPr id="116" name="Google Shape;116;p27"/>
          <p:cNvPicPr preferRelativeResize="0"/>
          <p:nvPr/>
        </p:nvPicPr>
        <p:blipFill>
          <a:blip r:embed="rId3">
            <a:alphaModFix/>
          </a:blip>
          <a:stretch>
            <a:fillRect/>
          </a:stretch>
        </p:blipFill>
        <p:spPr>
          <a:xfrm>
            <a:off x="2758088" y="3288638"/>
            <a:ext cx="1346374" cy="1346374"/>
          </a:xfrm>
          <a:prstGeom prst="rect">
            <a:avLst/>
          </a:prstGeom>
          <a:noFill/>
          <a:ln>
            <a:noFill/>
          </a:ln>
        </p:spPr>
      </p:pic>
      <p:pic>
        <p:nvPicPr>
          <p:cNvPr id="117" name="Google Shape;117;p27"/>
          <p:cNvPicPr preferRelativeResize="0"/>
          <p:nvPr/>
        </p:nvPicPr>
        <p:blipFill>
          <a:blip r:embed="rId4">
            <a:alphaModFix/>
          </a:blip>
          <a:stretch>
            <a:fillRect/>
          </a:stretch>
        </p:blipFill>
        <p:spPr>
          <a:xfrm>
            <a:off x="605074" y="3212713"/>
            <a:ext cx="1263226" cy="1539561"/>
          </a:xfrm>
          <a:prstGeom prst="rect">
            <a:avLst/>
          </a:prstGeom>
          <a:noFill/>
          <a:ln>
            <a:noFill/>
          </a:ln>
        </p:spPr>
      </p:pic>
      <p:sp>
        <p:nvSpPr>
          <p:cNvPr id="118" name="Google Shape;118;p27"/>
          <p:cNvSpPr/>
          <p:nvPr/>
        </p:nvSpPr>
        <p:spPr>
          <a:xfrm>
            <a:off x="4994250" y="3388950"/>
            <a:ext cx="1403700" cy="1187100"/>
          </a:xfrm>
          <a:prstGeom prst="cloudCallout">
            <a:avLst>
              <a:gd fmla="val -20833" name="adj1"/>
              <a:gd fmla="val 62500" name="adj2"/>
            </a:avLst>
          </a:prstGeom>
          <a:solidFill>
            <a:srgbClr val="EEEEEE"/>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9" name="Google Shape;119;p27"/>
          <p:cNvPicPr preferRelativeResize="0"/>
          <p:nvPr/>
        </p:nvPicPr>
        <p:blipFill>
          <a:blip r:embed="rId5">
            <a:alphaModFix/>
          </a:blip>
          <a:stretch>
            <a:fillRect/>
          </a:stretch>
        </p:blipFill>
        <p:spPr>
          <a:xfrm>
            <a:off x="7287750" y="3192050"/>
            <a:ext cx="1539549" cy="1539549"/>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54"/>
          <p:cNvSpPr txBox="1"/>
          <p:nvPr/>
        </p:nvSpPr>
        <p:spPr>
          <a:xfrm>
            <a:off x="422100" y="1573000"/>
            <a:ext cx="6604500" cy="14775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Election Day (1st Tuesday after the 1st Monday of the Month)</a:t>
            </a:r>
            <a:endParaRPr>
              <a:solidFill>
                <a:schemeClr val="dk1"/>
              </a:solidFill>
              <a:latin typeface="Lexend"/>
              <a:ea typeface="Lexend"/>
              <a:cs typeface="Lexend"/>
              <a:sym typeface="Lexend"/>
            </a:endParaRPr>
          </a:p>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Victims of Communism Day (November 7)</a:t>
            </a:r>
            <a:endParaRPr>
              <a:solidFill>
                <a:schemeClr val="dk1"/>
              </a:solidFill>
              <a:latin typeface="Lexend"/>
              <a:ea typeface="Lexend"/>
              <a:cs typeface="Lexend"/>
              <a:sym typeface="Lexend"/>
            </a:endParaRPr>
          </a:p>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Holocaust Education Week (2nd Week of November)</a:t>
            </a:r>
            <a:endParaRPr>
              <a:solidFill>
                <a:schemeClr val="dk1"/>
              </a:solidFill>
              <a:latin typeface="Lexend"/>
              <a:ea typeface="Lexend"/>
              <a:cs typeface="Lexend"/>
              <a:sym typeface="Lexend"/>
            </a:endParaRPr>
          </a:p>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Veterans Day (November 11)</a:t>
            </a:r>
            <a:endParaRPr>
              <a:solidFill>
                <a:schemeClr val="dk1"/>
              </a:solidFill>
              <a:latin typeface="Lexend"/>
              <a:ea typeface="Lexend"/>
              <a:cs typeface="Lexend"/>
              <a:sym typeface="Lexend"/>
            </a:endParaRPr>
          </a:p>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Thanksgiving Day (4th Thursday of every November)</a:t>
            </a:r>
            <a:endParaRPr>
              <a:solidFill>
                <a:schemeClr val="dk1"/>
              </a:solidFill>
              <a:latin typeface="Lexend"/>
              <a:ea typeface="Lexend"/>
              <a:cs typeface="Lexend"/>
              <a:sym typeface="Lexend"/>
            </a:endParaRPr>
          </a:p>
          <a:p>
            <a:pPr indent="0" lvl="0" marL="0" rtl="0" algn="l">
              <a:spcBef>
                <a:spcPts val="0"/>
              </a:spcBef>
              <a:spcAft>
                <a:spcPts val="0"/>
              </a:spcAft>
              <a:buNone/>
            </a:pPr>
            <a:r>
              <a:t/>
            </a:r>
            <a:endParaRPr>
              <a:latin typeface="Lexend"/>
              <a:ea typeface="Lexend"/>
              <a:cs typeface="Lexend"/>
              <a:sym typeface="Lexend"/>
            </a:endParaRPr>
          </a:p>
        </p:txBody>
      </p:sp>
      <p:sp>
        <p:nvSpPr>
          <p:cNvPr id="292" name="Google Shape;292;p54"/>
          <p:cNvSpPr txBox="1"/>
          <p:nvPr>
            <p:ph type="title"/>
          </p:nvPr>
        </p:nvSpPr>
        <p:spPr>
          <a:xfrm>
            <a:off x="0" y="421850"/>
            <a:ext cx="9298500" cy="869100"/>
          </a:xfrm>
          <a:prstGeom prst="rect">
            <a:avLst/>
          </a:prstGeom>
          <a:solidFill>
            <a:schemeClr val="lt2"/>
          </a:solidFill>
        </p:spPr>
        <p:txBody>
          <a:bodyPr anchorCtr="0" anchor="ctr" bIns="91425" lIns="91425" spcFirstLastPara="1" rIns="91425" wrap="square" tIns="91425">
            <a:normAutofit/>
          </a:bodyPr>
          <a:lstStyle/>
          <a:p>
            <a:pPr indent="0" lvl="0" marL="0" rtl="0" algn="ctr">
              <a:spcBef>
                <a:spcPts val="0"/>
              </a:spcBef>
              <a:spcAft>
                <a:spcPts val="0"/>
              </a:spcAft>
              <a:buNone/>
            </a:pPr>
            <a:r>
              <a:rPr b="1" lang="en" sz="4200"/>
              <a:t>November</a:t>
            </a:r>
            <a:endParaRPr b="1" sz="42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96" name="Shape 296"/>
        <p:cNvGrpSpPr/>
        <p:nvPr/>
      </p:nvGrpSpPr>
      <p:grpSpPr>
        <a:xfrm>
          <a:off x="0" y="0"/>
          <a:ext cx="0" cy="0"/>
          <a:chOff x="0" y="0"/>
          <a:chExt cx="0" cy="0"/>
        </a:xfrm>
      </p:grpSpPr>
      <p:sp>
        <p:nvSpPr>
          <p:cNvPr id="297" name="Google Shape;297;p5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None/>
            </a:pPr>
            <a:r>
              <a:rPr b="1" lang="en" sz="2000">
                <a:solidFill>
                  <a:schemeClr val="dk1"/>
                </a:solidFill>
              </a:rPr>
              <a:t>Did you know?</a:t>
            </a:r>
            <a:endParaRPr b="1" sz="2000">
              <a:solidFill>
                <a:schemeClr val="dk1"/>
              </a:solidFill>
            </a:endParaRPr>
          </a:p>
          <a:p>
            <a:pPr indent="0" lvl="0" marL="0" rtl="0" algn="l">
              <a:spcBef>
                <a:spcPts val="1200"/>
              </a:spcBef>
              <a:spcAft>
                <a:spcPts val="0"/>
              </a:spcAft>
              <a:buNone/>
            </a:pPr>
            <a:r>
              <a:rPr lang="en" sz="2000">
                <a:solidFill>
                  <a:schemeClr val="dk1"/>
                </a:solidFill>
              </a:rPr>
              <a:t>Elections are held for all levels of government: local, state, and national. This means as a citizen you vote for the officials in all levels of office.</a:t>
            </a:r>
            <a:endParaRPr sz="2000">
              <a:solidFill>
                <a:schemeClr val="dk1"/>
              </a:solidFill>
            </a:endParaRPr>
          </a:p>
          <a:p>
            <a:pPr indent="0" lvl="0" marL="0" rtl="0" algn="l">
              <a:spcBef>
                <a:spcPts val="1200"/>
              </a:spcBef>
              <a:spcAft>
                <a:spcPts val="1200"/>
              </a:spcAft>
              <a:buNone/>
            </a:pPr>
            <a:r>
              <a:t/>
            </a:r>
            <a:endParaRPr sz="2000">
              <a:solidFill>
                <a:schemeClr val="dk1"/>
              </a:solidFill>
            </a:endParaRPr>
          </a:p>
        </p:txBody>
      </p:sp>
      <p:sp>
        <p:nvSpPr>
          <p:cNvPr id="298" name="Google Shape;298;p55"/>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Election Day</a:t>
            </a:r>
            <a:endParaRPr b="1" sz="4020">
              <a:solidFill>
                <a:srgbClr val="0000FF"/>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56"/>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Election Day</a:t>
            </a:r>
            <a:endParaRPr b="1" sz="4020">
              <a:solidFill>
                <a:srgbClr val="0000FF"/>
              </a:solidFill>
            </a:endParaRPr>
          </a:p>
        </p:txBody>
      </p:sp>
      <p:sp>
        <p:nvSpPr>
          <p:cNvPr id="304" name="Google Shape;304;p56"/>
          <p:cNvSpPr txBox="1"/>
          <p:nvPr>
            <p:ph idx="1" type="body"/>
          </p:nvPr>
        </p:nvSpPr>
        <p:spPr>
          <a:xfrm>
            <a:off x="161575" y="2487538"/>
            <a:ext cx="2663400" cy="9528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4300">
                <a:solidFill>
                  <a:srgbClr val="0000FF"/>
                </a:solidFill>
              </a:rPr>
              <a:t>L</a:t>
            </a:r>
            <a:r>
              <a:rPr lang="en" sz="3200">
                <a:solidFill>
                  <a:schemeClr val="dk1"/>
                </a:solidFill>
              </a:rPr>
              <a:t>ook</a:t>
            </a:r>
            <a:endParaRPr sz="2000">
              <a:solidFill>
                <a:schemeClr val="dk1"/>
              </a:solidFill>
            </a:endParaRPr>
          </a:p>
        </p:txBody>
      </p:sp>
      <p:pic>
        <p:nvPicPr>
          <p:cNvPr id="305" name="Google Shape;305;p56"/>
          <p:cNvPicPr preferRelativeResize="0"/>
          <p:nvPr/>
        </p:nvPicPr>
        <p:blipFill rotWithShape="1">
          <a:blip r:embed="rId3">
            <a:alphaModFix/>
          </a:blip>
          <a:srcRect b="20127" l="0" r="0" t="0"/>
          <a:stretch/>
        </p:blipFill>
        <p:spPr>
          <a:xfrm>
            <a:off x="5245475" y="1032425"/>
            <a:ext cx="2390076" cy="386305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57"/>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isten</a:t>
            </a:r>
            <a:endParaRPr sz="3200">
              <a:solidFill>
                <a:schemeClr val="dk1"/>
              </a:solidFill>
            </a:endParaRPr>
          </a:p>
          <a:p>
            <a:pPr indent="0" lvl="0" marL="0" rtl="0" algn="ctr">
              <a:spcBef>
                <a:spcPts val="1200"/>
              </a:spcBef>
              <a:spcAft>
                <a:spcPts val="0"/>
              </a:spcAft>
              <a:buNone/>
            </a:pPr>
            <a:r>
              <a:rPr lang="en" sz="2300">
                <a:solidFill>
                  <a:schemeClr val="dk1"/>
                </a:solidFill>
              </a:rPr>
              <a:t>“The most important office, and the one which all of us can and should fill, is that of private citizen.”</a:t>
            </a:r>
            <a:endParaRPr sz="2300">
              <a:solidFill>
                <a:schemeClr val="dk1"/>
              </a:solidFill>
            </a:endParaRPr>
          </a:p>
          <a:p>
            <a:pPr indent="0" lvl="0" marL="0" rtl="0" algn="ctr">
              <a:spcBef>
                <a:spcPts val="1200"/>
              </a:spcBef>
              <a:spcAft>
                <a:spcPts val="0"/>
              </a:spcAft>
              <a:buNone/>
            </a:pPr>
            <a:r>
              <a:t/>
            </a:r>
            <a:endParaRPr sz="2300">
              <a:solidFill>
                <a:schemeClr val="dk1"/>
              </a:solidFill>
            </a:endParaRPr>
          </a:p>
          <a:p>
            <a:pPr indent="0" lvl="0" marL="0" rtl="0" algn="ctr">
              <a:spcBef>
                <a:spcPts val="1200"/>
              </a:spcBef>
              <a:spcAft>
                <a:spcPts val="0"/>
              </a:spcAft>
              <a:buClr>
                <a:schemeClr val="dk1"/>
              </a:buClr>
              <a:buSzPts val="1100"/>
              <a:buFont typeface="Arial"/>
              <a:buNone/>
            </a:pPr>
            <a:r>
              <a:rPr lang="en" sz="2300">
                <a:solidFill>
                  <a:schemeClr val="dk1"/>
                </a:solidFill>
              </a:rPr>
              <a:t>– Louis Brandeis,</a:t>
            </a:r>
            <a:endParaRPr sz="2300">
              <a:solidFill>
                <a:schemeClr val="dk1"/>
              </a:solidFill>
            </a:endParaRPr>
          </a:p>
          <a:p>
            <a:pPr indent="0" lvl="0" marL="0" rtl="0" algn="ctr">
              <a:spcBef>
                <a:spcPts val="1200"/>
              </a:spcBef>
              <a:spcAft>
                <a:spcPts val="1200"/>
              </a:spcAft>
              <a:buNone/>
            </a:pPr>
            <a:r>
              <a:rPr lang="en" sz="2300">
                <a:solidFill>
                  <a:schemeClr val="dk1"/>
                </a:solidFill>
              </a:rPr>
              <a:t>Former Associate Justice of the Supreme Court</a:t>
            </a:r>
            <a:endParaRPr sz="2300">
              <a:solidFill>
                <a:schemeClr val="dk1"/>
              </a:solidFill>
            </a:endParaRPr>
          </a:p>
        </p:txBody>
      </p:sp>
      <p:sp>
        <p:nvSpPr>
          <p:cNvPr id="311" name="Google Shape;311;p57"/>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Election Day</a:t>
            </a:r>
            <a:endParaRPr b="1" sz="4020">
              <a:solidFill>
                <a:srgbClr val="0000FF"/>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58"/>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On your piece of paper, write the name of who you believe should be our next classroom line leader. </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Once all ballots are turned in, we will tally the votes and announce the winner of the election!</a:t>
            </a:r>
            <a:endParaRPr sz="2000">
              <a:solidFill>
                <a:schemeClr val="dk1"/>
              </a:solidFill>
            </a:endParaRPr>
          </a:p>
        </p:txBody>
      </p:sp>
      <p:sp>
        <p:nvSpPr>
          <p:cNvPr id="317" name="Google Shape;317;p58"/>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Election Day</a:t>
            </a:r>
            <a:endParaRPr b="1" sz="4020">
              <a:solidFill>
                <a:srgbClr val="0000FF"/>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21" name="Shape 321"/>
        <p:cNvGrpSpPr/>
        <p:nvPr/>
      </p:nvGrpSpPr>
      <p:grpSpPr>
        <a:xfrm>
          <a:off x="0" y="0"/>
          <a:ext cx="0" cy="0"/>
          <a:chOff x="0" y="0"/>
          <a:chExt cx="0" cy="0"/>
        </a:xfrm>
      </p:grpSpPr>
      <p:sp>
        <p:nvSpPr>
          <p:cNvPr id="322" name="Google Shape;322;p59"/>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Clr>
                <a:schemeClr val="dk1"/>
              </a:buClr>
              <a:buSzPts val="1100"/>
              <a:buFont typeface="Arial"/>
              <a:buNone/>
            </a:pPr>
            <a:r>
              <a:rPr lang="en" sz="4300">
                <a:solidFill>
                  <a:srgbClr val="FF0000"/>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Clr>
                <a:schemeClr val="dk1"/>
              </a:buClr>
              <a:buSzPts val="1100"/>
              <a:buFont typeface="Arial"/>
              <a:buNone/>
            </a:pPr>
            <a:r>
              <a:rPr b="1" lang="en" sz="2000">
                <a:solidFill>
                  <a:schemeClr val="dk1"/>
                </a:solidFill>
              </a:rPr>
              <a:t>Did you know?</a:t>
            </a:r>
            <a:endParaRPr b="1" sz="2000">
              <a:solidFill>
                <a:schemeClr val="dk1"/>
              </a:solidFill>
            </a:endParaRPr>
          </a:p>
          <a:p>
            <a:pPr indent="0" lvl="0" marL="0" rtl="0" algn="l">
              <a:spcBef>
                <a:spcPts val="1200"/>
              </a:spcBef>
              <a:spcAft>
                <a:spcPts val="1200"/>
              </a:spcAft>
              <a:buClr>
                <a:schemeClr val="dk1"/>
              </a:buClr>
              <a:buSzPts val="1100"/>
              <a:buFont typeface="Arial"/>
              <a:buNone/>
            </a:pPr>
            <a:r>
              <a:rPr lang="en" sz="2000">
                <a:solidFill>
                  <a:schemeClr val="dk1"/>
                </a:solidFill>
              </a:rPr>
              <a:t>Some people live in countries where the government controls everything. Citizens do not have the freedoms we have in the United States.</a:t>
            </a:r>
            <a:endParaRPr sz="2000">
              <a:solidFill>
                <a:schemeClr val="dk1"/>
              </a:solidFill>
            </a:endParaRPr>
          </a:p>
        </p:txBody>
      </p:sp>
      <p:sp>
        <p:nvSpPr>
          <p:cNvPr id="323" name="Google Shape;323;p59"/>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Victims of Communism Day</a:t>
            </a:r>
            <a:endParaRPr b="1" sz="4020">
              <a:solidFill>
                <a:srgbClr val="FF000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60"/>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Victims of Communism Day</a:t>
            </a:r>
            <a:endParaRPr b="1" sz="4020">
              <a:solidFill>
                <a:srgbClr val="FF0000"/>
              </a:solidFill>
            </a:endParaRPr>
          </a:p>
        </p:txBody>
      </p:sp>
      <p:sp>
        <p:nvSpPr>
          <p:cNvPr id="329" name="Google Shape;329;p60"/>
          <p:cNvSpPr txBox="1"/>
          <p:nvPr>
            <p:ph idx="1" type="body"/>
          </p:nvPr>
        </p:nvSpPr>
        <p:spPr>
          <a:xfrm>
            <a:off x="599725" y="2443250"/>
            <a:ext cx="1535700" cy="9336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Clr>
                <a:schemeClr val="dk1"/>
              </a:buClr>
              <a:buSzPts val="1100"/>
              <a:buFont typeface="Arial"/>
              <a:buNone/>
            </a:pPr>
            <a:r>
              <a:rPr lang="en" sz="4300">
                <a:solidFill>
                  <a:srgbClr val="FF0000"/>
                </a:solidFill>
              </a:rPr>
              <a:t>L</a:t>
            </a:r>
            <a:r>
              <a:rPr lang="en" sz="3200">
                <a:solidFill>
                  <a:schemeClr val="dk1"/>
                </a:solidFill>
              </a:rPr>
              <a:t>ook</a:t>
            </a:r>
            <a:endParaRPr sz="2900">
              <a:solidFill>
                <a:srgbClr val="0000FF"/>
              </a:solidFill>
            </a:endParaRPr>
          </a:p>
        </p:txBody>
      </p:sp>
      <p:pic>
        <p:nvPicPr>
          <p:cNvPr id="330" name="Google Shape;330;p60"/>
          <p:cNvPicPr preferRelativeResize="0"/>
          <p:nvPr/>
        </p:nvPicPr>
        <p:blipFill>
          <a:blip r:embed="rId3">
            <a:alphaModFix/>
          </a:blip>
          <a:stretch>
            <a:fillRect/>
          </a:stretch>
        </p:blipFill>
        <p:spPr>
          <a:xfrm>
            <a:off x="4349525" y="1038625"/>
            <a:ext cx="3742851" cy="3742851"/>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61"/>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FF0000"/>
                </a:solidFill>
              </a:rPr>
              <a:t>L</a:t>
            </a:r>
            <a:r>
              <a:rPr lang="en" sz="3200">
                <a:solidFill>
                  <a:schemeClr val="dk1"/>
                </a:solidFill>
              </a:rPr>
              <a:t>isten</a:t>
            </a:r>
            <a:endParaRPr sz="2300">
              <a:solidFill>
                <a:schemeClr val="dk1"/>
              </a:solidFill>
              <a:highlight>
                <a:srgbClr val="FFFF00"/>
              </a:highlight>
            </a:endParaRPr>
          </a:p>
          <a:p>
            <a:pPr indent="0" lvl="0" marL="0" rtl="0" algn="ctr">
              <a:spcBef>
                <a:spcPts val="1200"/>
              </a:spcBef>
              <a:spcAft>
                <a:spcPts val="0"/>
              </a:spcAft>
              <a:buNone/>
            </a:pPr>
            <a:r>
              <a:rPr lang="en" sz="2300">
                <a:solidFill>
                  <a:schemeClr val="dk1"/>
                </a:solidFill>
              </a:rPr>
              <a:t>“We realize the value of our voice when we are silenced”</a:t>
            </a:r>
            <a:endParaRPr sz="2300">
              <a:solidFill>
                <a:schemeClr val="dk1"/>
              </a:solidFill>
            </a:endParaRPr>
          </a:p>
          <a:p>
            <a:pPr indent="0" lvl="0" marL="0" rtl="0" algn="ctr">
              <a:spcBef>
                <a:spcPts val="1200"/>
              </a:spcBef>
              <a:spcAft>
                <a:spcPts val="0"/>
              </a:spcAft>
              <a:buNone/>
            </a:pPr>
            <a:r>
              <a:t/>
            </a:r>
            <a:endParaRPr sz="2300">
              <a:solidFill>
                <a:schemeClr val="dk1"/>
              </a:solidFill>
            </a:endParaRPr>
          </a:p>
          <a:p>
            <a:pPr indent="0" lvl="0" marL="0" rtl="0" algn="ctr">
              <a:spcBef>
                <a:spcPts val="1200"/>
              </a:spcBef>
              <a:spcAft>
                <a:spcPts val="1200"/>
              </a:spcAft>
              <a:buNone/>
            </a:pPr>
            <a:r>
              <a:rPr lang="en" sz="2300">
                <a:solidFill>
                  <a:schemeClr val="dk1"/>
                </a:solidFill>
              </a:rPr>
              <a:t>– Malala Yousafzai</a:t>
            </a:r>
            <a:endParaRPr sz="2000">
              <a:solidFill>
                <a:schemeClr val="dk1"/>
              </a:solidFill>
            </a:endParaRPr>
          </a:p>
        </p:txBody>
      </p:sp>
      <p:sp>
        <p:nvSpPr>
          <p:cNvPr id="336" name="Google Shape;336;p61"/>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Victims of Communism Day</a:t>
            </a:r>
            <a:endParaRPr b="1" sz="4020">
              <a:solidFill>
                <a:srgbClr val="FF000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62"/>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FF0000"/>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Let’s review the rights we have in the United States. </a:t>
            </a:r>
            <a:endParaRPr sz="2000">
              <a:solidFill>
                <a:schemeClr val="dk1"/>
              </a:solidFill>
            </a:endParaRPr>
          </a:p>
          <a:p>
            <a:pPr indent="-355600" lvl="0" marL="2286000" rtl="0" algn="l">
              <a:spcBef>
                <a:spcPts val="1200"/>
              </a:spcBef>
              <a:spcAft>
                <a:spcPts val="0"/>
              </a:spcAft>
              <a:buClr>
                <a:schemeClr val="dk1"/>
              </a:buClr>
              <a:buSzPts val="2000"/>
              <a:buChar char="★"/>
            </a:pPr>
            <a:r>
              <a:rPr lang="en" sz="2000">
                <a:solidFill>
                  <a:schemeClr val="dk1"/>
                </a:solidFill>
              </a:rPr>
              <a:t>Basic needs met</a:t>
            </a:r>
            <a:endParaRPr sz="2000">
              <a:solidFill>
                <a:schemeClr val="dk1"/>
              </a:solidFill>
            </a:endParaRPr>
          </a:p>
          <a:p>
            <a:pPr indent="-355600" lvl="0" marL="2286000" rtl="0" algn="l">
              <a:spcBef>
                <a:spcPts val="0"/>
              </a:spcBef>
              <a:spcAft>
                <a:spcPts val="0"/>
              </a:spcAft>
              <a:buClr>
                <a:schemeClr val="dk1"/>
              </a:buClr>
              <a:buSzPts val="2000"/>
              <a:buChar char="★"/>
            </a:pPr>
            <a:r>
              <a:rPr lang="en" sz="2000">
                <a:solidFill>
                  <a:schemeClr val="dk1"/>
                </a:solidFill>
              </a:rPr>
              <a:t>Access to school</a:t>
            </a:r>
            <a:endParaRPr sz="2000">
              <a:solidFill>
                <a:schemeClr val="dk1"/>
              </a:solidFill>
            </a:endParaRPr>
          </a:p>
          <a:p>
            <a:pPr indent="-355600" lvl="0" marL="2286000" rtl="0" algn="l">
              <a:spcBef>
                <a:spcPts val="0"/>
              </a:spcBef>
              <a:spcAft>
                <a:spcPts val="0"/>
              </a:spcAft>
              <a:buClr>
                <a:schemeClr val="dk1"/>
              </a:buClr>
              <a:buSzPts val="2000"/>
              <a:buChar char="★"/>
            </a:pPr>
            <a:r>
              <a:rPr lang="en" sz="2000">
                <a:solidFill>
                  <a:schemeClr val="dk1"/>
                </a:solidFill>
              </a:rPr>
              <a:t>Fair treatment</a:t>
            </a:r>
            <a:endParaRPr sz="2000">
              <a:solidFill>
                <a:schemeClr val="dk1"/>
              </a:solidFill>
            </a:endParaRPr>
          </a:p>
          <a:p>
            <a:pPr indent="-355600" lvl="0" marL="2286000" rtl="0" algn="l">
              <a:spcBef>
                <a:spcPts val="0"/>
              </a:spcBef>
              <a:spcAft>
                <a:spcPts val="0"/>
              </a:spcAft>
              <a:buClr>
                <a:schemeClr val="dk1"/>
              </a:buClr>
              <a:buSzPts val="2000"/>
              <a:buChar char="★"/>
            </a:pPr>
            <a:r>
              <a:rPr lang="en" sz="2000">
                <a:solidFill>
                  <a:schemeClr val="dk1"/>
                </a:solidFill>
              </a:rPr>
              <a:t>Safe environments</a:t>
            </a:r>
            <a:endParaRPr sz="2000">
              <a:solidFill>
                <a:schemeClr val="dk1"/>
              </a:solidFill>
            </a:endParaRPr>
          </a:p>
          <a:p>
            <a:pPr indent="0" lvl="0" marL="0" rtl="0" algn="l">
              <a:spcBef>
                <a:spcPts val="1200"/>
              </a:spcBef>
              <a:spcAft>
                <a:spcPts val="1200"/>
              </a:spcAft>
              <a:buNone/>
            </a:pPr>
            <a:r>
              <a:rPr lang="en" sz="2000">
                <a:solidFill>
                  <a:schemeClr val="dk1"/>
                </a:solidFill>
              </a:rPr>
              <a:t>What leaders make sure these rights are protected in our country?</a:t>
            </a:r>
            <a:endParaRPr sz="2000">
              <a:solidFill>
                <a:schemeClr val="dk1"/>
              </a:solidFill>
            </a:endParaRPr>
          </a:p>
        </p:txBody>
      </p:sp>
      <p:sp>
        <p:nvSpPr>
          <p:cNvPr id="342" name="Google Shape;342;p62"/>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Victims of Communism Day</a:t>
            </a:r>
            <a:endParaRPr b="1" sz="4020">
              <a:solidFill>
                <a:srgbClr val="FF00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46" name="Shape 346"/>
        <p:cNvGrpSpPr/>
        <p:nvPr/>
      </p:nvGrpSpPr>
      <p:grpSpPr>
        <a:xfrm>
          <a:off x="0" y="0"/>
          <a:ext cx="0" cy="0"/>
          <a:chOff x="0" y="0"/>
          <a:chExt cx="0" cy="0"/>
        </a:xfrm>
      </p:grpSpPr>
      <p:sp>
        <p:nvSpPr>
          <p:cNvPr id="347" name="Google Shape;347;p6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None/>
            </a:pPr>
            <a:r>
              <a:rPr b="1" lang="en" sz="2000">
                <a:solidFill>
                  <a:schemeClr val="dk1"/>
                </a:solidFill>
              </a:rPr>
              <a:t>Did you know?</a:t>
            </a:r>
            <a:endParaRPr b="1" sz="2000">
              <a:solidFill>
                <a:schemeClr val="dk1"/>
              </a:solidFill>
            </a:endParaRPr>
          </a:p>
          <a:p>
            <a:pPr indent="0" lvl="0" marL="0" rtl="0" algn="l">
              <a:spcBef>
                <a:spcPts val="1200"/>
              </a:spcBef>
              <a:spcAft>
                <a:spcPts val="0"/>
              </a:spcAft>
              <a:buNone/>
            </a:pPr>
            <a:r>
              <a:rPr lang="en" sz="2000">
                <a:solidFill>
                  <a:schemeClr val="dk1"/>
                </a:solidFill>
              </a:rPr>
              <a:t>Many families hid to avoid being sent to concentration camps during the Holocaust. Anne Frank was a young girl who hid in an attic with her family for two years during the war.</a:t>
            </a:r>
            <a:endParaRPr sz="2000">
              <a:solidFill>
                <a:schemeClr val="dk1"/>
              </a:solidFill>
            </a:endParaRPr>
          </a:p>
          <a:p>
            <a:pPr indent="0" lvl="0" marL="0" rtl="0" algn="l">
              <a:spcBef>
                <a:spcPts val="1200"/>
              </a:spcBef>
              <a:spcAft>
                <a:spcPts val="1200"/>
              </a:spcAft>
              <a:buNone/>
            </a:pPr>
            <a:r>
              <a:t/>
            </a:r>
            <a:endParaRPr sz="2000">
              <a:solidFill>
                <a:schemeClr val="dk1"/>
              </a:solidFill>
            </a:endParaRPr>
          </a:p>
        </p:txBody>
      </p:sp>
      <p:sp>
        <p:nvSpPr>
          <p:cNvPr id="348" name="Google Shape;348;p63"/>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Holocaust Education Week</a:t>
            </a:r>
            <a:endParaRPr b="1" sz="4020">
              <a:solidFill>
                <a:srgbClr val="0000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8"/>
          <p:cNvSpPr txBox="1"/>
          <p:nvPr/>
        </p:nvSpPr>
        <p:spPr>
          <a:xfrm>
            <a:off x="542275" y="1559550"/>
            <a:ext cx="8080800" cy="14775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SzPts val="1400"/>
              <a:buFont typeface="Lexend"/>
              <a:buChar char="●"/>
            </a:pPr>
            <a:r>
              <a:rPr lang="en">
                <a:latin typeface="Lexend"/>
                <a:ea typeface="Lexend"/>
                <a:cs typeface="Lexend"/>
                <a:sym typeface="Lexend"/>
              </a:rPr>
              <a:t>American Founders Month</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Labor Day (1st Monday) </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Patriot Day (9/11)</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Constitution Day (9/17)</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Celebrate Freedom Week (Last full week)</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Hispanic Heritage Month (9/15-10/15)*</a:t>
            </a:r>
            <a:endParaRPr>
              <a:latin typeface="Lexend"/>
              <a:ea typeface="Lexend"/>
              <a:cs typeface="Lexend"/>
              <a:sym typeface="Lexend"/>
            </a:endParaRPr>
          </a:p>
        </p:txBody>
      </p:sp>
      <p:sp>
        <p:nvSpPr>
          <p:cNvPr id="125" name="Google Shape;125;p28"/>
          <p:cNvSpPr txBox="1"/>
          <p:nvPr>
            <p:ph type="title"/>
          </p:nvPr>
        </p:nvSpPr>
        <p:spPr>
          <a:xfrm>
            <a:off x="0" y="421850"/>
            <a:ext cx="9298500" cy="869100"/>
          </a:xfrm>
          <a:prstGeom prst="rect">
            <a:avLst/>
          </a:prstGeom>
          <a:solidFill>
            <a:schemeClr val="lt2"/>
          </a:solidFill>
        </p:spPr>
        <p:txBody>
          <a:bodyPr anchorCtr="0" anchor="ctr" bIns="91425" lIns="91425" spcFirstLastPara="1" rIns="91425" wrap="square" tIns="91425">
            <a:normAutofit/>
          </a:bodyPr>
          <a:lstStyle/>
          <a:p>
            <a:pPr indent="0" lvl="0" marL="0" rtl="0" algn="ctr">
              <a:spcBef>
                <a:spcPts val="0"/>
              </a:spcBef>
              <a:spcAft>
                <a:spcPts val="0"/>
              </a:spcAft>
              <a:buNone/>
            </a:pPr>
            <a:r>
              <a:rPr b="1" lang="en" sz="4200"/>
              <a:t>September</a:t>
            </a:r>
            <a:endParaRPr b="1" sz="420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64"/>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Holocaust Education Week</a:t>
            </a:r>
            <a:endParaRPr b="1" sz="4020">
              <a:solidFill>
                <a:srgbClr val="0000FF"/>
              </a:solidFill>
            </a:endParaRPr>
          </a:p>
        </p:txBody>
      </p:sp>
      <p:sp>
        <p:nvSpPr>
          <p:cNvPr id="354" name="Google Shape;354;p64"/>
          <p:cNvSpPr txBox="1"/>
          <p:nvPr>
            <p:ph idx="1" type="body"/>
          </p:nvPr>
        </p:nvSpPr>
        <p:spPr>
          <a:xfrm>
            <a:off x="148925" y="2487538"/>
            <a:ext cx="2663400" cy="9528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4300">
                <a:solidFill>
                  <a:srgbClr val="0000FF"/>
                </a:solidFill>
              </a:rPr>
              <a:t>L</a:t>
            </a:r>
            <a:r>
              <a:rPr lang="en" sz="3200">
                <a:solidFill>
                  <a:schemeClr val="dk1"/>
                </a:solidFill>
              </a:rPr>
              <a:t>ook</a:t>
            </a:r>
            <a:endParaRPr sz="2000">
              <a:solidFill>
                <a:schemeClr val="dk1"/>
              </a:solidFill>
            </a:endParaRPr>
          </a:p>
        </p:txBody>
      </p:sp>
      <p:pic>
        <p:nvPicPr>
          <p:cNvPr id="355" name="Google Shape;355;p64"/>
          <p:cNvPicPr preferRelativeResize="0"/>
          <p:nvPr/>
        </p:nvPicPr>
        <p:blipFill rotWithShape="1">
          <a:blip r:embed="rId3">
            <a:alphaModFix/>
          </a:blip>
          <a:srcRect b="15712" l="8899" r="9308" t="10240"/>
          <a:stretch/>
        </p:blipFill>
        <p:spPr>
          <a:xfrm>
            <a:off x="3294375" y="1203413"/>
            <a:ext cx="5186048" cy="3521076"/>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65"/>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isten</a:t>
            </a:r>
            <a:endParaRPr sz="3200">
              <a:solidFill>
                <a:schemeClr val="dk1"/>
              </a:solidFill>
            </a:endParaRPr>
          </a:p>
          <a:p>
            <a:pPr indent="0" lvl="0" marL="0" rtl="0" algn="l">
              <a:spcBef>
                <a:spcPts val="1200"/>
              </a:spcBef>
              <a:spcAft>
                <a:spcPts val="0"/>
              </a:spcAft>
              <a:buNone/>
            </a:pPr>
            <a:r>
              <a:rPr lang="en" sz="2000">
                <a:solidFill>
                  <a:schemeClr val="dk1"/>
                </a:solidFill>
              </a:rPr>
              <a:t>The Torah is a very important Jewish text. During the Holocaust, many Torahs were destroyed.</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i="1" lang="en" sz="2000">
                <a:solidFill>
                  <a:schemeClr val="dk1"/>
                </a:solidFill>
              </a:rPr>
              <a:t>The Tattooed Torah</a:t>
            </a:r>
            <a:r>
              <a:rPr lang="en" sz="2000">
                <a:solidFill>
                  <a:schemeClr val="dk1"/>
                </a:solidFill>
              </a:rPr>
              <a:t> by Marvell Ginsburg tells the story of the rescue and repair of one Torah after the Holocaust.</a:t>
            </a:r>
            <a:endParaRPr sz="2000">
              <a:solidFill>
                <a:schemeClr val="dk1"/>
              </a:solidFill>
            </a:endParaRPr>
          </a:p>
        </p:txBody>
      </p:sp>
      <p:sp>
        <p:nvSpPr>
          <p:cNvPr id="361" name="Google Shape;361;p65"/>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Holocaust Education Week</a:t>
            </a:r>
            <a:endParaRPr b="1" sz="4020">
              <a:solidFill>
                <a:srgbClr val="0000FF"/>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66"/>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During the Holocaust, a lot of people were not treated with kindness or respect from others. </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What can we do as a class to show kindness to other groups? Let’s make a class chart of acts of kindness we as a group can show to others.</a:t>
            </a:r>
            <a:endParaRPr sz="2000">
              <a:solidFill>
                <a:schemeClr val="dk1"/>
              </a:solidFill>
            </a:endParaRPr>
          </a:p>
        </p:txBody>
      </p:sp>
      <p:sp>
        <p:nvSpPr>
          <p:cNvPr id="367" name="Google Shape;367;p66"/>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Holocaust Education Week</a:t>
            </a:r>
            <a:endParaRPr b="1" sz="4020">
              <a:solidFill>
                <a:srgbClr val="0000FF"/>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71" name="Shape 371"/>
        <p:cNvGrpSpPr/>
        <p:nvPr/>
      </p:nvGrpSpPr>
      <p:grpSpPr>
        <a:xfrm>
          <a:off x="0" y="0"/>
          <a:ext cx="0" cy="0"/>
          <a:chOff x="0" y="0"/>
          <a:chExt cx="0" cy="0"/>
        </a:xfrm>
      </p:grpSpPr>
      <p:sp>
        <p:nvSpPr>
          <p:cNvPr id="372" name="Google Shape;372;p67"/>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Clr>
                <a:schemeClr val="dk1"/>
              </a:buClr>
              <a:buSzPts val="1100"/>
              <a:buFont typeface="Arial"/>
              <a:buNone/>
            </a:pPr>
            <a:r>
              <a:rPr lang="en" sz="4300">
                <a:solidFill>
                  <a:srgbClr val="FF0000"/>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Clr>
                <a:schemeClr val="dk1"/>
              </a:buClr>
              <a:buSzPts val="1100"/>
              <a:buFont typeface="Arial"/>
              <a:buNone/>
            </a:pPr>
            <a:r>
              <a:rPr b="1" lang="en" sz="2000">
                <a:solidFill>
                  <a:schemeClr val="dk1"/>
                </a:solidFill>
              </a:rPr>
              <a:t>Did you know?</a:t>
            </a:r>
            <a:endParaRPr b="1" sz="2000">
              <a:solidFill>
                <a:schemeClr val="dk1"/>
              </a:solidFill>
            </a:endParaRPr>
          </a:p>
          <a:p>
            <a:pPr indent="0" lvl="0" marL="0" rtl="0" algn="l">
              <a:spcBef>
                <a:spcPts val="1200"/>
              </a:spcBef>
              <a:spcAft>
                <a:spcPts val="1200"/>
              </a:spcAft>
              <a:buClr>
                <a:schemeClr val="dk1"/>
              </a:buClr>
              <a:buSzPts val="1100"/>
              <a:buFont typeface="Arial"/>
              <a:buNone/>
            </a:pPr>
            <a:r>
              <a:rPr lang="en" sz="2000">
                <a:solidFill>
                  <a:schemeClr val="dk1"/>
                </a:solidFill>
              </a:rPr>
              <a:t>Veterans Day is a federal holiday. This means the whole country recognizes the holiday; many schools and non-essential government buildings are closed this day.</a:t>
            </a:r>
            <a:endParaRPr sz="2000">
              <a:solidFill>
                <a:schemeClr val="dk1"/>
              </a:solidFill>
            </a:endParaRPr>
          </a:p>
        </p:txBody>
      </p:sp>
      <p:sp>
        <p:nvSpPr>
          <p:cNvPr id="373" name="Google Shape;373;p67"/>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Veterans Day</a:t>
            </a:r>
            <a:endParaRPr b="1" sz="4020">
              <a:solidFill>
                <a:srgbClr val="FF0000"/>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68"/>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Veterans Day</a:t>
            </a:r>
            <a:endParaRPr b="1" sz="4020">
              <a:solidFill>
                <a:srgbClr val="FF0000"/>
              </a:solidFill>
            </a:endParaRPr>
          </a:p>
        </p:txBody>
      </p:sp>
      <p:sp>
        <p:nvSpPr>
          <p:cNvPr id="379" name="Google Shape;379;p68"/>
          <p:cNvSpPr txBox="1"/>
          <p:nvPr>
            <p:ph idx="1" type="body"/>
          </p:nvPr>
        </p:nvSpPr>
        <p:spPr>
          <a:xfrm>
            <a:off x="381625" y="2480950"/>
            <a:ext cx="2474400" cy="9336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Clr>
                <a:schemeClr val="dk1"/>
              </a:buClr>
              <a:buSzPts val="1100"/>
              <a:buFont typeface="Arial"/>
              <a:buNone/>
            </a:pPr>
            <a:r>
              <a:rPr lang="en" sz="4300">
                <a:solidFill>
                  <a:srgbClr val="FF0000"/>
                </a:solidFill>
              </a:rPr>
              <a:t>L</a:t>
            </a:r>
            <a:r>
              <a:rPr lang="en" sz="3200">
                <a:solidFill>
                  <a:schemeClr val="dk1"/>
                </a:solidFill>
              </a:rPr>
              <a:t>ook</a:t>
            </a:r>
            <a:endParaRPr sz="2900">
              <a:solidFill>
                <a:srgbClr val="0000FF"/>
              </a:solidFill>
            </a:endParaRPr>
          </a:p>
        </p:txBody>
      </p:sp>
      <p:pic>
        <p:nvPicPr>
          <p:cNvPr id="380" name="Google Shape;380;p68"/>
          <p:cNvPicPr preferRelativeResize="0"/>
          <p:nvPr/>
        </p:nvPicPr>
        <p:blipFill rotWithShape="1">
          <a:blip r:embed="rId3">
            <a:alphaModFix/>
          </a:blip>
          <a:srcRect b="19831" l="0" r="0" t="11525"/>
          <a:stretch/>
        </p:blipFill>
        <p:spPr>
          <a:xfrm>
            <a:off x="3513500" y="1203175"/>
            <a:ext cx="5047476" cy="348915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69"/>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Veterans Day</a:t>
            </a:r>
            <a:endParaRPr b="1" sz="4020">
              <a:solidFill>
                <a:srgbClr val="FF0000"/>
              </a:solidFill>
            </a:endParaRPr>
          </a:p>
        </p:txBody>
      </p:sp>
      <p:sp>
        <p:nvSpPr>
          <p:cNvPr id="386" name="Google Shape;386;p69"/>
          <p:cNvSpPr txBox="1"/>
          <p:nvPr>
            <p:ph idx="1" type="body"/>
          </p:nvPr>
        </p:nvSpPr>
        <p:spPr>
          <a:xfrm>
            <a:off x="381625" y="2480950"/>
            <a:ext cx="2474400" cy="9336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Clr>
                <a:schemeClr val="dk1"/>
              </a:buClr>
              <a:buSzPts val="1100"/>
              <a:buFont typeface="Arial"/>
              <a:buNone/>
            </a:pPr>
            <a:r>
              <a:rPr lang="en" sz="4300" u="sng">
                <a:solidFill>
                  <a:schemeClr val="hlink"/>
                </a:solidFill>
                <a:hlinkClick r:id="rId3"/>
              </a:rPr>
              <a:t>L</a:t>
            </a:r>
            <a:r>
              <a:rPr lang="en" sz="3200" u="sng">
                <a:solidFill>
                  <a:schemeClr val="hlink"/>
                </a:solidFill>
                <a:hlinkClick r:id="rId4"/>
              </a:rPr>
              <a:t>isten</a:t>
            </a:r>
            <a:endParaRPr sz="2900">
              <a:solidFill>
                <a:srgbClr val="0000FF"/>
              </a:solidFill>
            </a:endParaRPr>
          </a:p>
        </p:txBody>
      </p:sp>
      <p:pic>
        <p:nvPicPr>
          <p:cNvPr id="387" name="Google Shape;387;p69">
            <a:hlinkClick r:id="rId5"/>
          </p:cNvPr>
          <p:cNvPicPr preferRelativeResize="0"/>
          <p:nvPr/>
        </p:nvPicPr>
        <p:blipFill>
          <a:blip r:embed="rId6">
            <a:alphaModFix/>
          </a:blip>
          <a:stretch>
            <a:fillRect/>
          </a:stretch>
        </p:blipFill>
        <p:spPr>
          <a:xfrm>
            <a:off x="3780800" y="1266813"/>
            <a:ext cx="4494950" cy="336187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70"/>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FF0000"/>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Many Veterans Day ceremonies include the reciting of the Pledge of Allegiance and National Anthem to show respect to those who serve our country.</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Let’s review the words of the Pledge as a class to demonstrate our patriotism for our country and those who serve in the military.</a:t>
            </a:r>
            <a:endParaRPr sz="2000">
              <a:solidFill>
                <a:schemeClr val="dk1"/>
              </a:solidFill>
            </a:endParaRPr>
          </a:p>
        </p:txBody>
      </p:sp>
      <p:sp>
        <p:nvSpPr>
          <p:cNvPr id="393" name="Google Shape;393;p70"/>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Veterans Day</a:t>
            </a:r>
            <a:endParaRPr b="1" sz="4020">
              <a:solidFill>
                <a:srgbClr val="FF0000"/>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97" name="Shape 397"/>
        <p:cNvGrpSpPr/>
        <p:nvPr/>
      </p:nvGrpSpPr>
      <p:grpSpPr>
        <a:xfrm>
          <a:off x="0" y="0"/>
          <a:ext cx="0" cy="0"/>
          <a:chOff x="0" y="0"/>
          <a:chExt cx="0" cy="0"/>
        </a:xfrm>
      </p:grpSpPr>
      <p:sp>
        <p:nvSpPr>
          <p:cNvPr id="398" name="Google Shape;398;p7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None/>
            </a:pPr>
            <a:r>
              <a:rPr b="1" lang="en" sz="2000">
                <a:solidFill>
                  <a:schemeClr val="dk1"/>
                </a:solidFill>
              </a:rPr>
              <a:t>Did you know?</a:t>
            </a:r>
            <a:endParaRPr b="1" sz="2000">
              <a:solidFill>
                <a:schemeClr val="dk1"/>
              </a:solidFill>
            </a:endParaRPr>
          </a:p>
          <a:p>
            <a:pPr indent="0" lvl="0" marL="0" rtl="0" algn="l">
              <a:spcBef>
                <a:spcPts val="1200"/>
              </a:spcBef>
              <a:spcAft>
                <a:spcPts val="0"/>
              </a:spcAft>
              <a:buNone/>
            </a:pPr>
            <a:r>
              <a:rPr lang="en" sz="2000">
                <a:solidFill>
                  <a:schemeClr val="dk1"/>
                </a:solidFill>
              </a:rPr>
              <a:t>The most famous Thanksgiving celebration included English colonists, known as Pilgrims, and Native Americans. They had a feast to celebrate a strong harvest, or growing of crops.</a:t>
            </a:r>
            <a:endParaRPr sz="2000">
              <a:solidFill>
                <a:schemeClr val="dk1"/>
              </a:solidFill>
            </a:endParaRPr>
          </a:p>
          <a:p>
            <a:pPr indent="0" lvl="0" marL="0" rtl="0" algn="l">
              <a:spcBef>
                <a:spcPts val="1200"/>
              </a:spcBef>
              <a:spcAft>
                <a:spcPts val="1200"/>
              </a:spcAft>
              <a:buNone/>
            </a:pPr>
            <a:r>
              <a:t/>
            </a:r>
            <a:endParaRPr sz="2000">
              <a:solidFill>
                <a:schemeClr val="dk1"/>
              </a:solidFill>
            </a:endParaRPr>
          </a:p>
        </p:txBody>
      </p:sp>
      <p:sp>
        <p:nvSpPr>
          <p:cNvPr id="399" name="Google Shape;399;p71"/>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Thanksgiving Day</a:t>
            </a:r>
            <a:endParaRPr b="1" sz="4020">
              <a:solidFill>
                <a:srgbClr val="0000FF"/>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72"/>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Thanksgiving Day</a:t>
            </a:r>
            <a:endParaRPr b="1" sz="4020">
              <a:solidFill>
                <a:srgbClr val="0000FF"/>
              </a:solidFill>
            </a:endParaRPr>
          </a:p>
        </p:txBody>
      </p:sp>
      <p:sp>
        <p:nvSpPr>
          <p:cNvPr id="405" name="Google Shape;405;p72"/>
          <p:cNvSpPr txBox="1"/>
          <p:nvPr>
            <p:ph idx="1" type="body"/>
          </p:nvPr>
        </p:nvSpPr>
        <p:spPr>
          <a:xfrm>
            <a:off x="148925" y="2487538"/>
            <a:ext cx="2663400" cy="9528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4300">
                <a:solidFill>
                  <a:srgbClr val="0000FF"/>
                </a:solidFill>
              </a:rPr>
              <a:t>L</a:t>
            </a:r>
            <a:r>
              <a:rPr lang="en" sz="3200">
                <a:solidFill>
                  <a:schemeClr val="dk1"/>
                </a:solidFill>
              </a:rPr>
              <a:t>ook</a:t>
            </a:r>
            <a:endParaRPr sz="2000">
              <a:solidFill>
                <a:schemeClr val="dk1"/>
              </a:solidFill>
            </a:endParaRPr>
          </a:p>
        </p:txBody>
      </p:sp>
      <p:pic>
        <p:nvPicPr>
          <p:cNvPr id="406" name="Google Shape;406;p72"/>
          <p:cNvPicPr preferRelativeResize="0"/>
          <p:nvPr/>
        </p:nvPicPr>
        <p:blipFill rotWithShape="1">
          <a:blip r:embed="rId3">
            <a:alphaModFix/>
          </a:blip>
          <a:srcRect b="22906" l="11610" r="14811" t="19496"/>
          <a:stretch/>
        </p:blipFill>
        <p:spPr>
          <a:xfrm>
            <a:off x="3367050" y="1342475"/>
            <a:ext cx="5188750" cy="324295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73"/>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isten</a:t>
            </a:r>
            <a:endParaRPr sz="3200">
              <a:solidFill>
                <a:schemeClr val="dk1"/>
              </a:solidFill>
            </a:endParaRPr>
          </a:p>
          <a:p>
            <a:pPr indent="0" lvl="0" marL="0" rtl="0" algn="ctr">
              <a:lnSpc>
                <a:spcPct val="100000"/>
              </a:lnSpc>
              <a:spcBef>
                <a:spcPts val="1200"/>
              </a:spcBef>
              <a:spcAft>
                <a:spcPts val="0"/>
              </a:spcAft>
              <a:buNone/>
            </a:pPr>
            <a:r>
              <a:t/>
            </a:r>
            <a:endParaRPr sz="3200">
              <a:solidFill>
                <a:schemeClr val="dk1"/>
              </a:solidFill>
            </a:endParaRPr>
          </a:p>
          <a:p>
            <a:pPr indent="0" lvl="0" marL="0" rtl="0" algn="l">
              <a:spcBef>
                <a:spcPts val="0"/>
              </a:spcBef>
              <a:spcAft>
                <a:spcPts val="1200"/>
              </a:spcAft>
              <a:buNone/>
            </a:pPr>
            <a:r>
              <a:rPr lang="en" sz="2500" u="sng">
                <a:solidFill>
                  <a:schemeClr val="hlink"/>
                </a:solidFill>
                <a:highlight>
                  <a:schemeClr val="lt1"/>
                </a:highlight>
                <a:hlinkClick r:id="rId3"/>
              </a:rPr>
              <a:t>https://safesha.re/3t0r</a:t>
            </a:r>
            <a:r>
              <a:rPr lang="en" sz="2500">
                <a:solidFill>
                  <a:srgbClr val="0000FF"/>
                </a:solidFill>
                <a:highlight>
                  <a:schemeClr val="lt1"/>
                </a:highlight>
              </a:rPr>
              <a:t> </a:t>
            </a:r>
            <a:endParaRPr sz="2900">
              <a:solidFill>
                <a:srgbClr val="0000FF"/>
              </a:solidFill>
              <a:highlight>
                <a:schemeClr val="lt1"/>
              </a:highlight>
            </a:endParaRPr>
          </a:p>
        </p:txBody>
      </p:sp>
      <p:sp>
        <p:nvSpPr>
          <p:cNvPr id="412" name="Google Shape;412;p73"/>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Thanksgiving Day</a:t>
            </a:r>
            <a:endParaRPr b="1" sz="4020">
              <a:solidFill>
                <a:srgbClr val="0000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None/>
            </a:pPr>
            <a:r>
              <a:rPr b="1" lang="en" sz="2000">
                <a:solidFill>
                  <a:schemeClr val="dk1"/>
                </a:solidFill>
              </a:rPr>
              <a:t>Did you know?</a:t>
            </a:r>
            <a:endParaRPr b="1" sz="2000">
              <a:solidFill>
                <a:schemeClr val="dk1"/>
              </a:solidFill>
            </a:endParaRPr>
          </a:p>
          <a:p>
            <a:pPr indent="0" lvl="0" marL="0" rtl="0" algn="ctr">
              <a:spcBef>
                <a:spcPts val="1200"/>
              </a:spcBef>
              <a:spcAft>
                <a:spcPts val="0"/>
              </a:spcAft>
              <a:buNone/>
            </a:pPr>
            <a:r>
              <a:rPr lang="en" sz="2000">
                <a:solidFill>
                  <a:schemeClr val="dk1"/>
                </a:solidFill>
              </a:rPr>
              <a:t>That three of the Founding Fathers passed away on July 4?</a:t>
            </a:r>
            <a:endParaRPr sz="2000">
              <a:solidFill>
                <a:schemeClr val="dk1"/>
              </a:solidFill>
            </a:endParaRPr>
          </a:p>
          <a:p>
            <a:pPr indent="-355600" lvl="0" marL="3200400" rtl="0" algn="l">
              <a:spcBef>
                <a:spcPts val="1200"/>
              </a:spcBef>
              <a:spcAft>
                <a:spcPts val="0"/>
              </a:spcAft>
              <a:buClr>
                <a:schemeClr val="dk1"/>
              </a:buClr>
              <a:buSzPts val="2000"/>
              <a:buChar char="★"/>
            </a:pPr>
            <a:r>
              <a:rPr lang="en" sz="2000">
                <a:solidFill>
                  <a:schemeClr val="dk1"/>
                </a:solidFill>
              </a:rPr>
              <a:t>Thomas Jefferson</a:t>
            </a:r>
            <a:endParaRPr sz="2000">
              <a:solidFill>
                <a:schemeClr val="dk1"/>
              </a:solidFill>
            </a:endParaRPr>
          </a:p>
          <a:p>
            <a:pPr indent="-355600" lvl="0" marL="3200400" rtl="0" algn="l">
              <a:spcBef>
                <a:spcPts val="0"/>
              </a:spcBef>
              <a:spcAft>
                <a:spcPts val="0"/>
              </a:spcAft>
              <a:buClr>
                <a:schemeClr val="dk1"/>
              </a:buClr>
              <a:buSzPts val="2000"/>
              <a:buChar char="★"/>
            </a:pPr>
            <a:r>
              <a:rPr lang="en" sz="2000">
                <a:solidFill>
                  <a:schemeClr val="dk1"/>
                </a:solidFill>
              </a:rPr>
              <a:t>John Adams</a:t>
            </a:r>
            <a:endParaRPr sz="2000">
              <a:solidFill>
                <a:schemeClr val="dk1"/>
              </a:solidFill>
            </a:endParaRPr>
          </a:p>
          <a:p>
            <a:pPr indent="-355600" lvl="0" marL="3200400" rtl="0" algn="l">
              <a:spcBef>
                <a:spcPts val="0"/>
              </a:spcBef>
              <a:spcAft>
                <a:spcPts val="0"/>
              </a:spcAft>
              <a:buClr>
                <a:schemeClr val="dk1"/>
              </a:buClr>
              <a:buSzPts val="2000"/>
              <a:buChar char="★"/>
            </a:pPr>
            <a:r>
              <a:rPr lang="en" sz="2000">
                <a:solidFill>
                  <a:schemeClr val="dk1"/>
                </a:solidFill>
              </a:rPr>
              <a:t>James Monroe</a:t>
            </a:r>
            <a:endParaRPr sz="2000">
              <a:solidFill>
                <a:schemeClr val="dk1"/>
              </a:solidFill>
            </a:endParaRPr>
          </a:p>
        </p:txBody>
      </p:sp>
      <p:sp>
        <p:nvSpPr>
          <p:cNvPr id="131" name="Google Shape;131;p29"/>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American Founders Month</a:t>
            </a:r>
            <a:endParaRPr b="1" sz="4020">
              <a:solidFill>
                <a:srgbClr val="0000FF"/>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74"/>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Let’s create a placemat for a Thanksgiving feast. Placemats are put underneath plates and utensils at the dinner table.</a:t>
            </a:r>
            <a:endParaRPr sz="2000">
              <a:solidFill>
                <a:schemeClr val="dk1"/>
              </a:solidFill>
            </a:endParaRPr>
          </a:p>
          <a:p>
            <a:pPr indent="0" lvl="0" marL="0" rtl="0" algn="l">
              <a:spcBef>
                <a:spcPts val="1200"/>
              </a:spcBef>
              <a:spcAft>
                <a:spcPts val="1200"/>
              </a:spcAft>
              <a:buNone/>
            </a:pPr>
            <a:r>
              <a:rPr lang="en" sz="2000">
                <a:solidFill>
                  <a:schemeClr val="dk1"/>
                </a:solidFill>
              </a:rPr>
              <a:t>On the placemat, include pictures and words sharing what you are grateful for. </a:t>
            </a:r>
            <a:endParaRPr sz="2000">
              <a:solidFill>
                <a:schemeClr val="dk1"/>
              </a:solidFill>
            </a:endParaRPr>
          </a:p>
        </p:txBody>
      </p:sp>
      <p:sp>
        <p:nvSpPr>
          <p:cNvPr id="418" name="Google Shape;418;p74"/>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Thanksgiving Day</a:t>
            </a:r>
            <a:endParaRPr b="1" sz="4020">
              <a:solidFill>
                <a:srgbClr val="0000FF"/>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75"/>
          <p:cNvSpPr txBox="1"/>
          <p:nvPr/>
        </p:nvSpPr>
        <p:spPr>
          <a:xfrm>
            <a:off x="422100" y="1573000"/>
            <a:ext cx="6604500" cy="615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Bill of Rights Day (December 15)</a:t>
            </a:r>
            <a:endParaRPr>
              <a:solidFill>
                <a:schemeClr val="dk1"/>
              </a:solidFill>
              <a:latin typeface="Lexend"/>
              <a:ea typeface="Lexend"/>
              <a:cs typeface="Lexend"/>
              <a:sym typeface="Lexend"/>
            </a:endParaRPr>
          </a:p>
          <a:p>
            <a:pPr indent="0" lvl="0" marL="0" rtl="0" algn="l">
              <a:spcBef>
                <a:spcPts val="0"/>
              </a:spcBef>
              <a:spcAft>
                <a:spcPts val="0"/>
              </a:spcAft>
              <a:buNone/>
            </a:pPr>
            <a:r>
              <a:t/>
            </a:r>
            <a:endParaRPr>
              <a:latin typeface="Lexend"/>
              <a:ea typeface="Lexend"/>
              <a:cs typeface="Lexend"/>
              <a:sym typeface="Lexend"/>
            </a:endParaRPr>
          </a:p>
        </p:txBody>
      </p:sp>
      <p:sp>
        <p:nvSpPr>
          <p:cNvPr id="424" name="Google Shape;424;p75"/>
          <p:cNvSpPr txBox="1"/>
          <p:nvPr>
            <p:ph type="title"/>
          </p:nvPr>
        </p:nvSpPr>
        <p:spPr>
          <a:xfrm>
            <a:off x="0" y="421850"/>
            <a:ext cx="9298500" cy="869100"/>
          </a:xfrm>
          <a:prstGeom prst="rect">
            <a:avLst/>
          </a:prstGeom>
          <a:solidFill>
            <a:schemeClr val="lt2"/>
          </a:solidFill>
        </p:spPr>
        <p:txBody>
          <a:bodyPr anchorCtr="0" anchor="ctr" bIns="91425" lIns="91425" spcFirstLastPara="1" rIns="91425" wrap="square" tIns="91425">
            <a:normAutofit/>
          </a:bodyPr>
          <a:lstStyle/>
          <a:p>
            <a:pPr indent="0" lvl="0" marL="0" rtl="0" algn="ctr">
              <a:spcBef>
                <a:spcPts val="0"/>
              </a:spcBef>
              <a:spcAft>
                <a:spcPts val="0"/>
              </a:spcAft>
              <a:buNone/>
            </a:pPr>
            <a:r>
              <a:rPr b="1" lang="en" sz="4200"/>
              <a:t>December</a:t>
            </a:r>
            <a:endParaRPr b="1" sz="4200"/>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28" name="Shape 428"/>
        <p:cNvGrpSpPr/>
        <p:nvPr/>
      </p:nvGrpSpPr>
      <p:grpSpPr>
        <a:xfrm>
          <a:off x="0" y="0"/>
          <a:ext cx="0" cy="0"/>
          <a:chOff x="0" y="0"/>
          <a:chExt cx="0" cy="0"/>
        </a:xfrm>
      </p:grpSpPr>
      <p:sp>
        <p:nvSpPr>
          <p:cNvPr id="429" name="Google Shape;429;p76"/>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Clr>
                <a:schemeClr val="dk1"/>
              </a:buClr>
              <a:buSzPts val="1100"/>
              <a:buFont typeface="Arial"/>
              <a:buNone/>
            </a:pPr>
            <a:r>
              <a:rPr lang="en" sz="4300">
                <a:solidFill>
                  <a:srgbClr val="FF0000"/>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Clr>
                <a:schemeClr val="dk1"/>
              </a:buClr>
              <a:buSzPts val="1100"/>
              <a:buFont typeface="Arial"/>
              <a:buNone/>
            </a:pPr>
            <a:r>
              <a:rPr b="1" lang="en" sz="2000">
                <a:solidFill>
                  <a:schemeClr val="dk1"/>
                </a:solidFill>
              </a:rPr>
              <a:t>Did you know?</a:t>
            </a:r>
            <a:endParaRPr b="1" sz="2000">
              <a:solidFill>
                <a:schemeClr val="dk1"/>
              </a:solidFill>
            </a:endParaRPr>
          </a:p>
          <a:p>
            <a:pPr indent="0" lvl="0" marL="0" rtl="0" algn="l">
              <a:spcBef>
                <a:spcPts val="1200"/>
              </a:spcBef>
              <a:spcAft>
                <a:spcPts val="1200"/>
              </a:spcAft>
              <a:buClr>
                <a:schemeClr val="dk1"/>
              </a:buClr>
              <a:buSzPts val="1100"/>
              <a:buFont typeface="Arial"/>
              <a:buNone/>
            </a:pPr>
            <a:r>
              <a:rPr lang="en" sz="2000">
                <a:solidFill>
                  <a:schemeClr val="dk1"/>
                </a:solidFill>
              </a:rPr>
              <a:t>The Bill of Rights includes the first ten amendments, or changes, to the U.S. Constitution, but 17 more amendments have been added to the document since then.</a:t>
            </a:r>
            <a:endParaRPr sz="2000">
              <a:solidFill>
                <a:schemeClr val="dk1"/>
              </a:solidFill>
            </a:endParaRPr>
          </a:p>
        </p:txBody>
      </p:sp>
      <p:sp>
        <p:nvSpPr>
          <p:cNvPr id="430" name="Google Shape;430;p76"/>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Bill of Rights Day</a:t>
            </a:r>
            <a:endParaRPr b="1" sz="4020">
              <a:solidFill>
                <a:srgbClr val="FF0000"/>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p77"/>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Bill of Rights Day</a:t>
            </a:r>
            <a:endParaRPr b="1" sz="4020">
              <a:solidFill>
                <a:srgbClr val="FF0000"/>
              </a:solidFill>
            </a:endParaRPr>
          </a:p>
        </p:txBody>
      </p:sp>
      <p:sp>
        <p:nvSpPr>
          <p:cNvPr id="436" name="Google Shape;436;p77"/>
          <p:cNvSpPr txBox="1"/>
          <p:nvPr>
            <p:ph idx="1" type="body"/>
          </p:nvPr>
        </p:nvSpPr>
        <p:spPr>
          <a:xfrm>
            <a:off x="465275" y="2506150"/>
            <a:ext cx="2474400" cy="9336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Clr>
                <a:schemeClr val="dk1"/>
              </a:buClr>
              <a:buSzPts val="1100"/>
              <a:buFont typeface="Arial"/>
              <a:buNone/>
            </a:pPr>
            <a:r>
              <a:rPr lang="en" sz="4300">
                <a:solidFill>
                  <a:srgbClr val="FF0000"/>
                </a:solidFill>
              </a:rPr>
              <a:t>L</a:t>
            </a:r>
            <a:r>
              <a:rPr lang="en" sz="3200">
                <a:solidFill>
                  <a:schemeClr val="dk1"/>
                </a:solidFill>
              </a:rPr>
              <a:t>ook</a:t>
            </a:r>
            <a:endParaRPr sz="2900">
              <a:solidFill>
                <a:srgbClr val="0000FF"/>
              </a:solidFill>
            </a:endParaRPr>
          </a:p>
        </p:txBody>
      </p:sp>
      <p:pic>
        <p:nvPicPr>
          <p:cNvPr id="437" name="Google Shape;437;p77"/>
          <p:cNvPicPr preferRelativeResize="0"/>
          <p:nvPr/>
        </p:nvPicPr>
        <p:blipFill>
          <a:blip r:embed="rId3">
            <a:alphaModFix/>
          </a:blip>
          <a:stretch>
            <a:fillRect/>
          </a:stretch>
        </p:blipFill>
        <p:spPr>
          <a:xfrm>
            <a:off x="4418150" y="968200"/>
            <a:ext cx="3770126" cy="4009499"/>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78"/>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FF0000"/>
                </a:solidFill>
              </a:rPr>
              <a:t>L</a:t>
            </a:r>
            <a:r>
              <a:rPr lang="en" sz="3200">
                <a:solidFill>
                  <a:schemeClr val="dk1"/>
                </a:solidFill>
              </a:rPr>
              <a:t>isten</a:t>
            </a:r>
            <a:endParaRPr sz="3200">
              <a:solidFill>
                <a:schemeClr val="dk1"/>
              </a:solidFill>
            </a:endParaRPr>
          </a:p>
          <a:p>
            <a:pPr indent="0" lvl="0" marL="0" rtl="0" algn="ctr">
              <a:spcBef>
                <a:spcPts val="1200"/>
              </a:spcBef>
              <a:spcAft>
                <a:spcPts val="0"/>
              </a:spcAft>
              <a:buNone/>
            </a:pPr>
            <a:r>
              <a:rPr lang="en" sz="2300">
                <a:solidFill>
                  <a:schemeClr val="dk1"/>
                </a:solidFill>
              </a:rPr>
              <a:t>“The powers not delegated to the United States by the Constitution…are reserved to the States…or to the people.</a:t>
            </a:r>
            <a:endParaRPr sz="2300">
              <a:solidFill>
                <a:schemeClr val="dk1"/>
              </a:solidFill>
            </a:endParaRPr>
          </a:p>
          <a:p>
            <a:pPr indent="0" lvl="0" marL="0" rtl="0" algn="ctr">
              <a:spcBef>
                <a:spcPts val="1200"/>
              </a:spcBef>
              <a:spcAft>
                <a:spcPts val="0"/>
              </a:spcAft>
              <a:buNone/>
            </a:pPr>
            <a:r>
              <a:t/>
            </a:r>
            <a:endParaRPr sz="2300">
              <a:solidFill>
                <a:schemeClr val="dk1"/>
              </a:solidFill>
            </a:endParaRPr>
          </a:p>
          <a:p>
            <a:pPr indent="0" lvl="0" marL="0" rtl="0" algn="ctr">
              <a:spcBef>
                <a:spcPts val="1200"/>
              </a:spcBef>
              <a:spcAft>
                <a:spcPts val="1200"/>
              </a:spcAft>
              <a:buNone/>
            </a:pPr>
            <a:r>
              <a:rPr lang="en" sz="2300">
                <a:solidFill>
                  <a:schemeClr val="dk1"/>
                </a:solidFill>
              </a:rPr>
              <a:t>– 10th Amendment, Bill of Rights</a:t>
            </a:r>
            <a:endParaRPr sz="2300">
              <a:solidFill>
                <a:schemeClr val="dk1"/>
              </a:solidFill>
            </a:endParaRPr>
          </a:p>
        </p:txBody>
      </p:sp>
      <p:sp>
        <p:nvSpPr>
          <p:cNvPr id="443" name="Google Shape;443;p78"/>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Bill of Rights Day</a:t>
            </a:r>
            <a:endParaRPr b="1" sz="4020">
              <a:solidFill>
                <a:srgbClr val="FF0000"/>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79"/>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FF0000"/>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Let’s think about an amendment we could add to our classroom constitution or rules chart. What do “we the people” need to work on as a class?</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Write or share one change you believe we should make to our document. </a:t>
            </a:r>
            <a:endParaRPr sz="2000">
              <a:solidFill>
                <a:schemeClr val="dk1"/>
              </a:solidFill>
            </a:endParaRPr>
          </a:p>
        </p:txBody>
      </p:sp>
      <p:sp>
        <p:nvSpPr>
          <p:cNvPr id="449" name="Google Shape;449;p79"/>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Bill of Rights Day</a:t>
            </a:r>
            <a:endParaRPr b="1" sz="4020">
              <a:solidFill>
                <a:srgbClr val="FF0000"/>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p80"/>
          <p:cNvSpPr txBox="1"/>
          <p:nvPr/>
        </p:nvSpPr>
        <p:spPr>
          <a:xfrm>
            <a:off x="422100" y="1573000"/>
            <a:ext cx="6604500" cy="615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Martin Luther King Jr. Day (3rd Monday of January) </a:t>
            </a:r>
            <a:endParaRPr>
              <a:solidFill>
                <a:schemeClr val="dk1"/>
              </a:solidFill>
              <a:latin typeface="Lexend"/>
              <a:ea typeface="Lexend"/>
              <a:cs typeface="Lexend"/>
              <a:sym typeface="Lexend"/>
            </a:endParaRPr>
          </a:p>
          <a:p>
            <a:pPr indent="0" lvl="0" marL="0" rtl="0" algn="l">
              <a:spcBef>
                <a:spcPts val="0"/>
              </a:spcBef>
              <a:spcAft>
                <a:spcPts val="0"/>
              </a:spcAft>
              <a:buNone/>
            </a:pPr>
            <a:r>
              <a:t/>
            </a:r>
            <a:endParaRPr>
              <a:latin typeface="Lexend"/>
              <a:ea typeface="Lexend"/>
              <a:cs typeface="Lexend"/>
              <a:sym typeface="Lexend"/>
            </a:endParaRPr>
          </a:p>
        </p:txBody>
      </p:sp>
      <p:sp>
        <p:nvSpPr>
          <p:cNvPr id="455" name="Google Shape;455;p80"/>
          <p:cNvSpPr txBox="1"/>
          <p:nvPr>
            <p:ph type="title"/>
          </p:nvPr>
        </p:nvSpPr>
        <p:spPr>
          <a:xfrm>
            <a:off x="0" y="421850"/>
            <a:ext cx="9298500" cy="869100"/>
          </a:xfrm>
          <a:prstGeom prst="rect">
            <a:avLst/>
          </a:prstGeom>
          <a:solidFill>
            <a:schemeClr val="lt2"/>
          </a:solidFill>
        </p:spPr>
        <p:txBody>
          <a:bodyPr anchorCtr="0" anchor="ctr" bIns="91425" lIns="91425" spcFirstLastPara="1" rIns="91425" wrap="square" tIns="91425">
            <a:normAutofit/>
          </a:bodyPr>
          <a:lstStyle/>
          <a:p>
            <a:pPr indent="0" lvl="0" marL="0" rtl="0" algn="ctr">
              <a:spcBef>
                <a:spcPts val="0"/>
              </a:spcBef>
              <a:spcAft>
                <a:spcPts val="0"/>
              </a:spcAft>
              <a:buNone/>
            </a:pPr>
            <a:r>
              <a:rPr b="1" lang="en" sz="4200"/>
              <a:t>January</a:t>
            </a:r>
            <a:endParaRPr b="1" sz="4200"/>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59" name="Shape 459"/>
        <p:cNvGrpSpPr/>
        <p:nvPr/>
      </p:nvGrpSpPr>
      <p:grpSpPr>
        <a:xfrm>
          <a:off x="0" y="0"/>
          <a:ext cx="0" cy="0"/>
          <a:chOff x="0" y="0"/>
          <a:chExt cx="0" cy="0"/>
        </a:xfrm>
      </p:grpSpPr>
      <p:sp>
        <p:nvSpPr>
          <p:cNvPr id="460" name="Google Shape;460;p8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0" lvl="0" marL="0" rtl="0" algn="ctr">
              <a:spcBef>
                <a:spcPts val="0"/>
              </a:spcBef>
              <a:spcAft>
                <a:spcPts val="0"/>
              </a:spcAft>
              <a:buNone/>
            </a:pPr>
            <a:r>
              <a:rPr lang="en" sz="4300">
                <a:solidFill>
                  <a:srgbClr val="0000FF"/>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None/>
            </a:pPr>
            <a:r>
              <a:rPr b="1" lang="en" sz="2000">
                <a:solidFill>
                  <a:schemeClr val="dk1"/>
                </a:solidFill>
              </a:rPr>
              <a:t>Did you know?</a:t>
            </a:r>
            <a:endParaRPr b="1" sz="2000">
              <a:solidFill>
                <a:schemeClr val="dk1"/>
              </a:solidFill>
            </a:endParaRPr>
          </a:p>
          <a:p>
            <a:pPr indent="0" lvl="0" marL="0" rtl="0" algn="l">
              <a:spcBef>
                <a:spcPts val="1200"/>
              </a:spcBef>
              <a:spcAft>
                <a:spcPts val="0"/>
              </a:spcAft>
              <a:buNone/>
            </a:pPr>
            <a:r>
              <a:rPr lang="en" sz="2000">
                <a:solidFill>
                  <a:schemeClr val="dk1"/>
                </a:solidFill>
              </a:rPr>
              <a:t>Martin Luther King Jr. helped organize peaceful protests and rallies during the Civil Rights Movement. This meant he did not use violence to share his message and beliefs. His March on Washington included over 250,000 people marching with him.</a:t>
            </a:r>
            <a:endParaRPr sz="2000">
              <a:solidFill>
                <a:schemeClr val="dk1"/>
              </a:solidFill>
            </a:endParaRPr>
          </a:p>
          <a:p>
            <a:pPr indent="0" lvl="0" marL="0" rtl="0" algn="l">
              <a:spcBef>
                <a:spcPts val="1200"/>
              </a:spcBef>
              <a:spcAft>
                <a:spcPts val="1200"/>
              </a:spcAft>
              <a:buNone/>
            </a:pPr>
            <a:r>
              <a:t/>
            </a:r>
            <a:endParaRPr sz="2000">
              <a:solidFill>
                <a:schemeClr val="dk1"/>
              </a:solidFill>
            </a:endParaRPr>
          </a:p>
        </p:txBody>
      </p:sp>
      <p:sp>
        <p:nvSpPr>
          <p:cNvPr id="461" name="Google Shape;461;p81"/>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Martin Luther King Jr. Day</a:t>
            </a:r>
            <a:endParaRPr b="1" sz="4020">
              <a:solidFill>
                <a:srgbClr val="0000FF"/>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82"/>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Martin Luther King Jr. Day</a:t>
            </a:r>
            <a:endParaRPr b="1" sz="4020">
              <a:solidFill>
                <a:srgbClr val="0000FF"/>
              </a:solidFill>
            </a:endParaRPr>
          </a:p>
        </p:txBody>
      </p:sp>
      <p:sp>
        <p:nvSpPr>
          <p:cNvPr id="467" name="Google Shape;467;p82"/>
          <p:cNvSpPr txBox="1"/>
          <p:nvPr>
            <p:ph idx="1" type="body"/>
          </p:nvPr>
        </p:nvSpPr>
        <p:spPr>
          <a:xfrm>
            <a:off x="148925" y="2487538"/>
            <a:ext cx="2663400" cy="9528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4300">
                <a:solidFill>
                  <a:srgbClr val="0000FF"/>
                </a:solidFill>
              </a:rPr>
              <a:t>L</a:t>
            </a:r>
            <a:r>
              <a:rPr lang="en" sz="3200">
                <a:solidFill>
                  <a:schemeClr val="dk1"/>
                </a:solidFill>
              </a:rPr>
              <a:t>ook</a:t>
            </a:r>
            <a:endParaRPr sz="2000">
              <a:solidFill>
                <a:schemeClr val="dk1"/>
              </a:solidFill>
            </a:endParaRPr>
          </a:p>
        </p:txBody>
      </p:sp>
      <p:pic>
        <p:nvPicPr>
          <p:cNvPr id="468" name="Google Shape;468;p82"/>
          <p:cNvPicPr preferRelativeResize="0"/>
          <p:nvPr/>
        </p:nvPicPr>
        <p:blipFill>
          <a:blip r:embed="rId3">
            <a:alphaModFix/>
          </a:blip>
          <a:stretch>
            <a:fillRect/>
          </a:stretch>
        </p:blipFill>
        <p:spPr>
          <a:xfrm>
            <a:off x="3155375" y="959200"/>
            <a:ext cx="2715004" cy="4009500"/>
          </a:xfrm>
          <a:prstGeom prst="rect">
            <a:avLst/>
          </a:prstGeom>
          <a:noFill/>
          <a:ln cap="flat" cmpd="sng" w="9525">
            <a:solidFill>
              <a:schemeClr val="dk1"/>
            </a:solidFill>
            <a:prstDash val="solid"/>
            <a:round/>
            <a:headEnd len="sm" w="sm" type="none"/>
            <a:tailEnd len="sm" w="sm" type="none"/>
          </a:ln>
        </p:spPr>
      </p:pic>
      <p:pic>
        <p:nvPicPr>
          <p:cNvPr id="469" name="Google Shape;469;p82"/>
          <p:cNvPicPr preferRelativeResize="0"/>
          <p:nvPr/>
        </p:nvPicPr>
        <p:blipFill>
          <a:blip r:embed="rId4">
            <a:alphaModFix/>
          </a:blip>
          <a:stretch>
            <a:fillRect/>
          </a:stretch>
        </p:blipFill>
        <p:spPr>
          <a:xfrm>
            <a:off x="6213425" y="1575847"/>
            <a:ext cx="2565499" cy="2776201"/>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p83"/>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isten</a:t>
            </a:r>
            <a:endParaRPr sz="3200">
              <a:solidFill>
                <a:schemeClr val="dk1"/>
              </a:solidFill>
            </a:endParaRPr>
          </a:p>
          <a:p>
            <a:pPr indent="0" lvl="0" marL="0" rtl="0" algn="ctr">
              <a:lnSpc>
                <a:spcPct val="100000"/>
              </a:lnSpc>
              <a:spcBef>
                <a:spcPts val="1200"/>
              </a:spcBef>
              <a:spcAft>
                <a:spcPts val="0"/>
              </a:spcAft>
              <a:buNone/>
            </a:pPr>
            <a:r>
              <a:t/>
            </a:r>
            <a:endParaRPr sz="2000">
              <a:solidFill>
                <a:schemeClr val="dk1"/>
              </a:solidFill>
            </a:endParaRPr>
          </a:p>
          <a:p>
            <a:pPr indent="0" lvl="0" marL="0" rtl="0" algn="ctr">
              <a:lnSpc>
                <a:spcPct val="100000"/>
              </a:lnSpc>
              <a:spcBef>
                <a:spcPts val="0"/>
              </a:spcBef>
              <a:spcAft>
                <a:spcPts val="0"/>
              </a:spcAft>
              <a:buNone/>
            </a:pPr>
            <a:r>
              <a:rPr lang="en" sz="2300">
                <a:solidFill>
                  <a:schemeClr val="dk1"/>
                </a:solidFill>
              </a:rPr>
              <a:t>“I have a dream that my four little children will one day live in a nation where they will not be judged by the color of their skin but by the content of their character.”</a:t>
            </a:r>
            <a:endParaRPr sz="2300">
              <a:solidFill>
                <a:schemeClr val="dk1"/>
              </a:solidFill>
            </a:endParaRPr>
          </a:p>
          <a:p>
            <a:pPr indent="0" lvl="0" marL="0" rtl="0" algn="ctr">
              <a:lnSpc>
                <a:spcPct val="100000"/>
              </a:lnSpc>
              <a:spcBef>
                <a:spcPts val="0"/>
              </a:spcBef>
              <a:spcAft>
                <a:spcPts val="0"/>
              </a:spcAft>
              <a:buNone/>
            </a:pPr>
            <a:r>
              <a:t/>
            </a:r>
            <a:endParaRPr sz="2300">
              <a:solidFill>
                <a:schemeClr val="dk1"/>
              </a:solidFill>
            </a:endParaRPr>
          </a:p>
          <a:p>
            <a:pPr indent="0" lvl="0" marL="0" rtl="0" algn="ctr">
              <a:lnSpc>
                <a:spcPct val="100000"/>
              </a:lnSpc>
              <a:spcBef>
                <a:spcPts val="0"/>
              </a:spcBef>
              <a:spcAft>
                <a:spcPts val="0"/>
              </a:spcAft>
              <a:buClr>
                <a:schemeClr val="dk1"/>
              </a:buClr>
              <a:buSzPts val="1100"/>
              <a:buFont typeface="Arial"/>
              <a:buNone/>
            </a:pPr>
            <a:r>
              <a:rPr lang="en" sz="2300">
                <a:solidFill>
                  <a:schemeClr val="dk1"/>
                </a:solidFill>
              </a:rPr>
              <a:t>– Martin Luther King Jr.</a:t>
            </a:r>
            <a:endParaRPr sz="2300">
              <a:solidFill>
                <a:schemeClr val="dk1"/>
              </a:solidFill>
            </a:endParaRPr>
          </a:p>
          <a:p>
            <a:pPr indent="0" lvl="0" marL="0" rtl="0" algn="l">
              <a:spcBef>
                <a:spcPts val="0"/>
              </a:spcBef>
              <a:spcAft>
                <a:spcPts val="1200"/>
              </a:spcAft>
              <a:buNone/>
            </a:pPr>
            <a:r>
              <a:t/>
            </a:r>
            <a:endParaRPr sz="2300">
              <a:solidFill>
                <a:schemeClr val="dk1"/>
              </a:solidFill>
            </a:endParaRPr>
          </a:p>
        </p:txBody>
      </p:sp>
      <p:sp>
        <p:nvSpPr>
          <p:cNvPr id="475" name="Google Shape;475;p83"/>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Martin Luther King Jr. Day</a:t>
            </a:r>
            <a:endParaRPr b="1" sz="4020">
              <a:solidFill>
                <a:srgbClr val="0000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30"/>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American Founders Month</a:t>
            </a:r>
            <a:endParaRPr b="1" sz="5020">
              <a:solidFill>
                <a:srgbClr val="0000FF"/>
              </a:solidFill>
            </a:endParaRPr>
          </a:p>
        </p:txBody>
      </p:sp>
      <p:pic>
        <p:nvPicPr>
          <p:cNvPr id="137" name="Google Shape;137;p30"/>
          <p:cNvPicPr preferRelativeResize="0"/>
          <p:nvPr/>
        </p:nvPicPr>
        <p:blipFill>
          <a:blip r:embed="rId3">
            <a:alphaModFix/>
          </a:blip>
          <a:stretch>
            <a:fillRect/>
          </a:stretch>
        </p:blipFill>
        <p:spPr>
          <a:xfrm>
            <a:off x="3552850" y="1224165"/>
            <a:ext cx="5219374" cy="3479575"/>
          </a:xfrm>
          <a:prstGeom prst="rect">
            <a:avLst/>
          </a:prstGeom>
          <a:noFill/>
          <a:ln cap="flat" cmpd="sng" w="9525">
            <a:solidFill>
              <a:schemeClr val="dk1"/>
            </a:solidFill>
            <a:prstDash val="solid"/>
            <a:round/>
            <a:headEnd len="sm" w="sm" type="none"/>
            <a:tailEnd len="sm" w="sm" type="none"/>
          </a:ln>
        </p:spPr>
      </p:pic>
      <p:sp>
        <p:nvSpPr>
          <p:cNvPr id="138" name="Google Shape;138;p30"/>
          <p:cNvSpPr txBox="1"/>
          <p:nvPr>
            <p:ph idx="1" type="body"/>
          </p:nvPr>
        </p:nvSpPr>
        <p:spPr>
          <a:xfrm>
            <a:off x="148925" y="2487538"/>
            <a:ext cx="2663400" cy="9528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4300">
                <a:solidFill>
                  <a:srgbClr val="0000FF"/>
                </a:solidFill>
              </a:rPr>
              <a:t>L</a:t>
            </a:r>
            <a:r>
              <a:rPr lang="en" sz="3200">
                <a:solidFill>
                  <a:schemeClr val="dk1"/>
                </a:solidFill>
              </a:rPr>
              <a:t>ook</a:t>
            </a:r>
            <a:endParaRPr sz="2000">
              <a:solidFill>
                <a:schemeClr val="dk1"/>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84"/>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Dr. King shared his dreams with the citizens of the United States. He wanted everyone to have freedoms and be treated as equals.</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Write down or draw a picture of a dream you have for our country. What would you like to see happen for the citizens of the United States?</a:t>
            </a:r>
            <a:endParaRPr sz="2000">
              <a:solidFill>
                <a:schemeClr val="dk1"/>
              </a:solidFill>
            </a:endParaRPr>
          </a:p>
        </p:txBody>
      </p:sp>
      <p:sp>
        <p:nvSpPr>
          <p:cNvPr id="481" name="Google Shape;481;p84"/>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Martin Luther King Jr. Day</a:t>
            </a:r>
            <a:endParaRPr b="1" sz="4020">
              <a:solidFill>
                <a:srgbClr val="0000FF"/>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85"/>
          <p:cNvSpPr txBox="1"/>
          <p:nvPr/>
        </p:nvSpPr>
        <p:spPr>
          <a:xfrm>
            <a:off x="422100" y="1573000"/>
            <a:ext cx="6604500" cy="615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Black History Month (all month)</a:t>
            </a:r>
            <a:endParaRPr>
              <a:solidFill>
                <a:schemeClr val="dk1"/>
              </a:solidFill>
              <a:latin typeface="Lexend"/>
              <a:ea typeface="Lexend"/>
              <a:cs typeface="Lexend"/>
              <a:sym typeface="Lexend"/>
            </a:endParaRPr>
          </a:p>
          <a:p>
            <a:pPr indent="0" lvl="0" marL="0" rtl="0" algn="l">
              <a:spcBef>
                <a:spcPts val="0"/>
              </a:spcBef>
              <a:spcAft>
                <a:spcPts val="0"/>
              </a:spcAft>
              <a:buNone/>
            </a:pPr>
            <a:r>
              <a:t/>
            </a:r>
            <a:endParaRPr>
              <a:latin typeface="Lexend"/>
              <a:ea typeface="Lexend"/>
              <a:cs typeface="Lexend"/>
              <a:sym typeface="Lexend"/>
            </a:endParaRPr>
          </a:p>
        </p:txBody>
      </p:sp>
      <p:sp>
        <p:nvSpPr>
          <p:cNvPr id="487" name="Google Shape;487;p85"/>
          <p:cNvSpPr txBox="1"/>
          <p:nvPr>
            <p:ph type="title"/>
          </p:nvPr>
        </p:nvSpPr>
        <p:spPr>
          <a:xfrm>
            <a:off x="0" y="421850"/>
            <a:ext cx="9298500" cy="869100"/>
          </a:xfrm>
          <a:prstGeom prst="rect">
            <a:avLst/>
          </a:prstGeom>
          <a:solidFill>
            <a:schemeClr val="lt2"/>
          </a:solidFill>
        </p:spPr>
        <p:txBody>
          <a:bodyPr anchorCtr="0" anchor="ctr" bIns="91425" lIns="91425" spcFirstLastPara="1" rIns="91425" wrap="square" tIns="91425">
            <a:normAutofit/>
          </a:bodyPr>
          <a:lstStyle/>
          <a:p>
            <a:pPr indent="0" lvl="0" marL="0" rtl="0" algn="ctr">
              <a:spcBef>
                <a:spcPts val="0"/>
              </a:spcBef>
              <a:spcAft>
                <a:spcPts val="0"/>
              </a:spcAft>
              <a:buNone/>
            </a:pPr>
            <a:r>
              <a:rPr b="1" lang="en" sz="4200"/>
              <a:t>February</a:t>
            </a:r>
            <a:endParaRPr b="1" sz="4200"/>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91" name="Shape 491"/>
        <p:cNvGrpSpPr/>
        <p:nvPr/>
      </p:nvGrpSpPr>
      <p:grpSpPr>
        <a:xfrm>
          <a:off x="0" y="0"/>
          <a:ext cx="0" cy="0"/>
          <a:chOff x="0" y="0"/>
          <a:chExt cx="0" cy="0"/>
        </a:xfrm>
      </p:grpSpPr>
      <p:sp>
        <p:nvSpPr>
          <p:cNvPr id="492" name="Google Shape;492;p86"/>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Clr>
                <a:schemeClr val="dk1"/>
              </a:buClr>
              <a:buSzPts val="1100"/>
              <a:buFont typeface="Arial"/>
              <a:buNone/>
            </a:pPr>
            <a:r>
              <a:rPr lang="en" sz="4300">
                <a:solidFill>
                  <a:srgbClr val="FF0000"/>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Clr>
                <a:schemeClr val="dk1"/>
              </a:buClr>
              <a:buSzPts val="1100"/>
              <a:buFont typeface="Arial"/>
              <a:buNone/>
            </a:pPr>
            <a:r>
              <a:rPr b="1" lang="en" sz="2000">
                <a:solidFill>
                  <a:schemeClr val="dk1"/>
                </a:solidFill>
              </a:rPr>
              <a:t>Did you know?</a:t>
            </a:r>
            <a:endParaRPr b="1" sz="2000">
              <a:solidFill>
                <a:schemeClr val="dk1"/>
              </a:solidFill>
            </a:endParaRPr>
          </a:p>
          <a:p>
            <a:pPr indent="0" lvl="0" marL="0" rtl="0" algn="l">
              <a:spcBef>
                <a:spcPts val="1200"/>
              </a:spcBef>
              <a:spcAft>
                <a:spcPts val="1200"/>
              </a:spcAft>
              <a:buClr>
                <a:schemeClr val="dk1"/>
              </a:buClr>
              <a:buSzPts val="1100"/>
              <a:buFont typeface="Arial"/>
              <a:buNone/>
            </a:pPr>
            <a:r>
              <a:rPr lang="en" sz="2000">
                <a:solidFill>
                  <a:schemeClr val="dk1"/>
                </a:solidFill>
              </a:rPr>
              <a:t>Barack Obama was the first Black President of the United States. He was the President for two terms, or eight years total. [2009-2017]</a:t>
            </a:r>
            <a:endParaRPr sz="2000">
              <a:solidFill>
                <a:schemeClr val="dk1"/>
              </a:solidFill>
            </a:endParaRPr>
          </a:p>
        </p:txBody>
      </p:sp>
      <p:sp>
        <p:nvSpPr>
          <p:cNvPr id="493" name="Google Shape;493;p86"/>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Black History Month</a:t>
            </a:r>
            <a:endParaRPr b="1" sz="4020">
              <a:solidFill>
                <a:srgbClr val="FF0000"/>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87"/>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Black History Month</a:t>
            </a:r>
            <a:endParaRPr b="1" sz="4020">
              <a:solidFill>
                <a:srgbClr val="FF0000"/>
              </a:solidFill>
            </a:endParaRPr>
          </a:p>
        </p:txBody>
      </p:sp>
      <p:sp>
        <p:nvSpPr>
          <p:cNvPr id="499" name="Google Shape;499;p87"/>
          <p:cNvSpPr txBox="1"/>
          <p:nvPr>
            <p:ph idx="1" type="body"/>
          </p:nvPr>
        </p:nvSpPr>
        <p:spPr>
          <a:xfrm>
            <a:off x="255850" y="2468625"/>
            <a:ext cx="2474400" cy="9336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Clr>
                <a:schemeClr val="dk1"/>
              </a:buClr>
              <a:buSzPts val="1100"/>
              <a:buFont typeface="Arial"/>
              <a:buNone/>
            </a:pPr>
            <a:r>
              <a:rPr lang="en" sz="4300">
                <a:solidFill>
                  <a:srgbClr val="FF0000"/>
                </a:solidFill>
              </a:rPr>
              <a:t>L</a:t>
            </a:r>
            <a:r>
              <a:rPr lang="en" sz="3200">
                <a:solidFill>
                  <a:schemeClr val="dk1"/>
                </a:solidFill>
              </a:rPr>
              <a:t>ook</a:t>
            </a:r>
            <a:endParaRPr sz="2900">
              <a:solidFill>
                <a:srgbClr val="0000FF"/>
              </a:solidFill>
            </a:endParaRPr>
          </a:p>
        </p:txBody>
      </p:sp>
      <p:pic>
        <p:nvPicPr>
          <p:cNvPr id="500" name="Google Shape;500;p87"/>
          <p:cNvPicPr preferRelativeResize="0"/>
          <p:nvPr/>
        </p:nvPicPr>
        <p:blipFill>
          <a:blip r:embed="rId3">
            <a:alphaModFix/>
          </a:blip>
          <a:stretch>
            <a:fillRect/>
          </a:stretch>
        </p:blipFill>
        <p:spPr>
          <a:xfrm>
            <a:off x="2882650" y="981600"/>
            <a:ext cx="5818776" cy="4009500"/>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88"/>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FF0000"/>
                </a:solidFill>
              </a:rPr>
              <a:t>L</a:t>
            </a:r>
            <a:r>
              <a:rPr lang="en" sz="3200">
                <a:solidFill>
                  <a:schemeClr val="dk1"/>
                </a:solidFill>
              </a:rPr>
              <a:t>isten</a:t>
            </a:r>
            <a:endParaRPr sz="3200">
              <a:solidFill>
                <a:schemeClr val="dk1"/>
              </a:solidFill>
            </a:endParaRPr>
          </a:p>
          <a:p>
            <a:pPr indent="0" lvl="0" marL="0" rtl="0" algn="l">
              <a:spcBef>
                <a:spcPts val="1200"/>
              </a:spcBef>
              <a:spcAft>
                <a:spcPts val="0"/>
              </a:spcAft>
              <a:buNone/>
            </a:pPr>
            <a:r>
              <a:rPr lang="en" sz="2000">
                <a:solidFill>
                  <a:schemeClr val="dk1"/>
                </a:solidFill>
              </a:rPr>
              <a:t>Maya Angelou was a famous African American poet and Civil Rights leader. She wrote the poem “Life Doesn’t Frighten Me.”</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This poem also became a children’s book! Let’s listen to her poem.</a:t>
            </a:r>
            <a:endParaRPr sz="2000">
              <a:solidFill>
                <a:schemeClr val="dk1"/>
              </a:solidFill>
            </a:endParaRPr>
          </a:p>
        </p:txBody>
      </p:sp>
      <p:sp>
        <p:nvSpPr>
          <p:cNvPr id="506" name="Google Shape;506;p88"/>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Black History Month</a:t>
            </a:r>
            <a:endParaRPr b="1" sz="4020">
              <a:solidFill>
                <a:srgbClr val="FF0000"/>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89"/>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FF0000"/>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Let’s explore biographies of important African American figures in history.</a:t>
            </a:r>
            <a:endParaRPr sz="2000">
              <a:solidFill>
                <a:schemeClr val="dk1"/>
              </a:solidFill>
              <a:highlight>
                <a:srgbClr val="FFFF00"/>
              </a:highlight>
            </a:endParaRPr>
          </a:p>
          <a:p>
            <a:pPr indent="0" lvl="0" marL="0" rtl="0" algn="l">
              <a:spcBef>
                <a:spcPts val="1200"/>
              </a:spcBef>
              <a:spcAft>
                <a:spcPts val="1200"/>
              </a:spcAft>
              <a:buNone/>
            </a:pPr>
            <a:r>
              <a:t/>
            </a:r>
            <a:endParaRPr sz="2000">
              <a:solidFill>
                <a:schemeClr val="dk1"/>
              </a:solidFill>
              <a:highlight>
                <a:srgbClr val="FFFF00"/>
              </a:highlight>
            </a:endParaRPr>
          </a:p>
        </p:txBody>
      </p:sp>
      <p:sp>
        <p:nvSpPr>
          <p:cNvPr id="512" name="Google Shape;512;p89"/>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Black History Month</a:t>
            </a:r>
            <a:endParaRPr b="1" sz="4020">
              <a:solidFill>
                <a:srgbClr val="FF0000"/>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sp>
        <p:nvSpPr>
          <p:cNvPr id="517" name="Google Shape;517;p90"/>
          <p:cNvSpPr txBox="1"/>
          <p:nvPr/>
        </p:nvSpPr>
        <p:spPr>
          <a:xfrm>
            <a:off x="422100" y="1573000"/>
            <a:ext cx="6604500" cy="615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Women’s History Month (All month long)</a:t>
            </a:r>
            <a:endParaRPr>
              <a:solidFill>
                <a:schemeClr val="dk1"/>
              </a:solidFill>
              <a:latin typeface="Lexend"/>
              <a:ea typeface="Lexend"/>
              <a:cs typeface="Lexend"/>
              <a:sym typeface="Lexend"/>
            </a:endParaRPr>
          </a:p>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Medal of Honor Day (March 25)</a:t>
            </a:r>
            <a:endParaRPr>
              <a:latin typeface="Lexend"/>
              <a:ea typeface="Lexend"/>
              <a:cs typeface="Lexend"/>
              <a:sym typeface="Lexend"/>
            </a:endParaRPr>
          </a:p>
        </p:txBody>
      </p:sp>
      <p:sp>
        <p:nvSpPr>
          <p:cNvPr id="518" name="Google Shape;518;p90"/>
          <p:cNvSpPr txBox="1"/>
          <p:nvPr>
            <p:ph type="title"/>
          </p:nvPr>
        </p:nvSpPr>
        <p:spPr>
          <a:xfrm>
            <a:off x="0" y="421850"/>
            <a:ext cx="9298500" cy="869100"/>
          </a:xfrm>
          <a:prstGeom prst="rect">
            <a:avLst/>
          </a:prstGeom>
          <a:solidFill>
            <a:schemeClr val="lt2"/>
          </a:solidFill>
        </p:spPr>
        <p:txBody>
          <a:bodyPr anchorCtr="0" anchor="ctr" bIns="91425" lIns="91425" spcFirstLastPara="1" rIns="91425" wrap="square" tIns="91425">
            <a:normAutofit/>
          </a:bodyPr>
          <a:lstStyle/>
          <a:p>
            <a:pPr indent="0" lvl="0" marL="0" rtl="0" algn="ctr">
              <a:spcBef>
                <a:spcPts val="0"/>
              </a:spcBef>
              <a:spcAft>
                <a:spcPts val="0"/>
              </a:spcAft>
              <a:buNone/>
            </a:pPr>
            <a:r>
              <a:rPr b="1" lang="en" sz="4200"/>
              <a:t>March</a:t>
            </a:r>
            <a:endParaRPr b="1" sz="4200"/>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22" name="Shape 522"/>
        <p:cNvGrpSpPr/>
        <p:nvPr/>
      </p:nvGrpSpPr>
      <p:grpSpPr>
        <a:xfrm>
          <a:off x="0" y="0"/>
          <a:ext cx="0" cy="0"/>
          <a:chOff x="0" y="0"/>
          <a:chExt cx="0" cy="0"/>
        </a:xfrm>
      </p:grpSpPr>
      <p:sp>
        <p:nvSpPr>
          <p:cNvPr id="523" name="Google Shape;523;p91"/>
          <p:cNvSpPr txBox="1"/>
          <p:nvPr>
            <p:ph idx="1" type="body"/>
          </p:nvPr>
        </p:nvSpPr>
        <p:spPr>
          <a:xfrm>
            <a:off x="311700" y="10000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None/>
            </a:pPr>
            <a:r>
              <a:rPr b="1" lang="en" sz="2000">
                <a:solidFill>
                  <a:schemeClr val="dk1"/>
                </a:solidFill>
              </a:rPr>
              <a:t>Did you know?</a:t>
            </a:r>
            <a:endParaRPr b="1" sz="2000">
              <a:solidFill>
                <a:schemeClr val="dk1"/>
              </a:solidFill>
            </a:endParaRPr>
          </a:p>
          <a:p>
            <a:pPr indent="0" lvl="0" marL="0" rtl="0" algn="l">
              <a:spcBef>
                <a:spcPts val="1200"/>
              </a:spcBef>
              <a:spcAft>
                <a:spcPts val="1200"/>
              </a:spcAft>
              <a:buNone/>
            </a:pPr>
            <a:r>
              <a:rPr lang="en" sz="2000">
                <a:solidFill>
                  <a:schemeClr val="dk1"/>
                </a:solidFill>
              </a:rPr>
              <a:t>In 2022, the United States created the </a:t>
            </a:r>
            <a:r>
              <a:rPr lang="en" sz="2000" u="sng">
                <a:solidFill>
                  <a:schemeClr val="hlink"/>
                </a:solidFill>
                <a:hlinkClick r:id="rId3"/>
              </a:rPr>
              <a:t>American Women Quarters™ Program</a:t>
            </a:r>
            <a:r>
              <a:rPr lang="en" sz="2000">
                <a:solidFill>
                  <a:schemeClr val="dk1"/>
                </a:solidFill>
              </a:rPr>
              <a:t>. This program celebrates diverse women’s accomplishments in United States history. Five women each year are now featured on the United States quarter.</a:t>
            </a:r>
            <a:endParaRPr sz="2000">
              <a:solidFill>
                <a:schemeClr val="dk1"/>
              </a:solidFill>
            </a:endParaRPr>
          </a:p>
        </p:txBody>
      </p:sp>
      <p:sp>
        <p:nvSpPr>
          <p:cNvPr id="524" name="Google Shape;524;p91"/>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Women’s History Month</a:t>
            </a:r>
            <a:endParaRPr b="1" sz="4020">
              <a:solidFill>
                <a:srgbClr val="0000FF"/>
              </a:solidFill>
            </a:endParaRPr>
          </a:p>
        </p:txBody>
      </p:sp>
      <p:pic>
        <p:nvPicPr>
          <p:cNvPr id="525" name="Google Shape;525;p91"/>
          <p:cNvPicPr preferRelativeResize="0"/>
          <p:nvPr/>
        </p:nvPicPr>
        <p:blipFill>
          <a:blip r:embed="rId4">
            <a:alphaModFix/>
          </a:blip>
          <a:stretch>
            <a:fillRect/>
          </a:stretch>
        </p:blipFill>
        <p:spPr>
          <a:xfrm>
            <a:off x="1740900" y="4065675"/>
            <a:ext cx="5715000" cy="952500"/>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9" name="Shape 529"/>
        <p:cNvGrpSpPr/>
        <p:nvPr/>
      </p:nvGrpSpPr>
      <p:grpSpPr>
        <a:xfrm>
          <a:off x="0" y="0"/>
          <a:ext cx="0" cy="0"/>
          <a:chOff x="0" y="0"/>
          <a:chExt cx="0" cy="0"/>
        </a:xfrm>
      </p:grpSpPr>
      <p:sp>
        <p:nvSpPr>
          <p:cNvPr id="530" name="Google Shape;530;p92"/>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Women’s History Month</a:t>
            </a:r>
            <a:endParaRPr b="1" sz="4020">
              <a:solidFill>
                <a:srgbClr val="0000FF"/>
              </a:solidFill>
            </a:endParaRPr>
          </a:p>
        </p:txBody>
      </p:sp>
      <p:sp>
        <p:nvSpPr>
          <p:cNvPr id="531" name="Google Shape;531;p92"/>
          <p:cNvSpPr txBox="1"/>
          <p:nvPr>
            <p:ph idx="1" type="body"/>
          </p:nvPr>
        </p:nvSpPr>
        <p:spPr>
          <a:xfrm>
            <a:off x="148925" y="2487538"/>
            <a:ext cx="2663400" cy="9528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4300">
                <a:solidFill>
                  <a:srgbClr val="0000FF"/>
                </a:solidFill>
              </a:rPr>
              <a:t>L</a:t>
            </a:r>
            <a:r>
              <a:rPr lang="en" sz="3200">
                <a:solidFill>
                  <a:schemeClr val="dk1"/>
                </a:solidFill>
              </a:rPr>
              <a:t>ook</a:t>
            </a:r>
            <a:endParaRPr sz="2000">
              <a:solidFill>
                <a:schemeClr val="dk1"/>
              </a:solidFill>
            </a:endParaRPr>
          </a:p>
        </p:txBody>
      </p:sp>
      <p:pic>
        <p:nvPicPr>
          <p:cNvPr id="532" name="Google Shape;532;p92"/>
          <p:cNvPicPr preferRelativeResize="0"/>
          <p:nvPr/>
        </p:nvPicPr>
        <p:blipFill rotWithShape="1">
          <a:blip r:embed="rId3">
            <a:alphaModFix/>
          </a:blip>
          <a:srcRect b="20581" l="2198" r="1776" t="23153"/>
          <a:stretch/>
        </p:blipFill>
        <p:spPr>
          <a:xfrm>
            <a:off x="3143250" y="1407375"/>
            <a:ext cx="5313150" cy="311315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93"/>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isten</a:t>
            </a:r>
            <a:endParaRPr sz="3200">
              <a:solidFill>
                <a:schemeClr val="dk1"/>
              </a:solidFill>
            </a:endParaRPr>
          </a:p>
          <a:p>
            <a:pPr indent="0" lvl="0" marL="0" rtl="0" algn="ctr">
              <a:spcBef>
                <a:spcPts val="1200"/>
              </a:spcBef>
              <a:spcAft>
                <a:spcPts val="0"/>
              </a:spcAft>
              <a:buNone/>
            </a:pPr>
            <a:r>
              <a:rPr lang="en" sz="2000">
                <a:solidFill>
                  <a:schemeClr val="dk1"/>
                </a:solidFill>
              </a:rPr>
              <a:t>“Fight for the things that you care about, but do it in a way that will lead others to join you”</a:t>
            </a:r>
            <a:endParaRPr sz="2000">
              <a:solidFill>
                <a:schemeClr val="dk1"/>
              </a:solidFill>
            </a:endParaRPr>
          </a:p>
          <a:p>
            <a:pPr indent="0" lvl="0" marL="0" rtl="0" algn="ctr">
              <a:spcBef>
                <a:spcPts val="1200"/>
              </a:spcBef>
              <a:spcAft>
                <a:spcPts val="0"/>
              </a:spcAft>
              <a:buNone/>
            </a:pPr>
            <a:r>
              <a:t/>
            </a:r>
            <a:endParaRPr sz="2000">
              <a:solidFill>
                <a:schemeClr val="dk1"/>
              </a:solidFill>
            </a:endParaRPr>
          </a:p>
          <a:p>
            <a:pPr indent="0" lvl="0" marL="0" rtl="0" algn="ctr">
              <a:spcBef>
                <a:spcPts val="1200"/>
              </a:spcBef>
              <a:spcAft>
                <a:spcPts val="0"/>
              </a:spcAft>
              <a:buNone/>
            </a:pPr>
            <a:r>
              <a:rPr lang="en" sz="2000">
                <a:solidFill>
                  <a:schemeClr val="dk1"/>
                </a:solidFill>
              </a:rPr>
              <a:t>– Ruth Bader Ginsburg,</a:t>
            </a:r>
            <a:endParaRPr sz="2000">
              <a:solidFill>
                <a:schemeClr val="dk1"/>
              </a:solidFill>
            </a:endParaRPr>
          </a:p>
          <a:p>
            <a:pPr indent="0" lvl="0" marL="0" rtl="0" algn="ctr">
              <a:spcBef>
                <a:spcPts val="1200"/>
              </a:spcBef>
              <a:spcAft>
                <a:spcPts val="1200"/>
              </a:spcAft>
              <a:buNone/>
            </a:pPr>
            <a:r>
              <a:rPr lang="en" sz="2000">
                <a:solidFill>
                  <a:schemeClr val="dk1"/>
                </a:solidFill>
              </a:rPr>
              <a:t>Former Associate Justice of the Supreme Court</a:t>
            </a:r>
            <a:endParaRPr sz="2000">
              <a:solidFill>
                <a:schemeClr val="dk1"/>
              </a:solidFill>
            </a:endParaRPr>
          </a:p>
        </p:txBody>
      </p:sp>
      <p:sp>
        <p:nvSpPr>
          <p:cNvPr id="538" name="Google Shape;538;p93"/>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Women’s History Month</a:t>
            </a:r>
            <a:endParaRPr b="1" sz="4020">
              <a:solidFill>
                <a:srgbClr val="0000F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31"/>
          <p:cNvSpPr txBox="1"/>
          <p:nvPr>
            <p:ph idx="1" type="body"/>
          </p:nvPr>
        </p:nvSpPr>
        <p:spPr>
          <a:xfrm>
            <a:off x="311700" y="1152475"/>
            <a:ext cx="8520600" cy="346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isten</a:t>
            </a:r>
            <a:endParaRPr sz="3200">
              <a:solidFill>
                <a:schemeClr val="dk1"/>
              </a:solidFill>
            </a:endParaRPr>
          </a:p>
          <a:p>
            <a:pPr indent="0" lvl="0" marL="0" rtl="0" algn="ctr">
              <a:spcBef>
                <a:spcPts val="1200"/>
              </a:spcBef>
              <a:spcAft>
                <a:spcPts val="0"/>
              </a:spcAft>
              <a:buClr>
                <a:schemeClr val="dk1"/>
              </a:buClr>
              <a:buSzPts val="1100"/>
              <a:buFont typeface="Arial"/>
              <a:buNone/>
            </a:pPr>
            <a:r>
              <a:rPr lang="en" sz="2300">
                <a:solidFill>
                  <a:schemeClr val="dk1"/>
                </a:solidFill>
              </a:rPr>
              <a:t>“When you’re good to others, you’re best to yourself.”</a:t>
            </a:r>
            <a:endParaRPr sz="2300">
              <a:solidFill>
                <a:schemeClr val="dk1"/>
              </a:solidFill>
            </a:endParaRPr>
          </a:p>
          <a:p>
            <a:pPr indent="0" lvl="0" marL="0" rtl="0" algn="ctr">
              <a:spcBef>
                <a:spcPts val="1200"/>
              </a:spcBef>
              <a:spcAft>
                <a:spcPts val="0"/>
              </a:spcAft>
              <a:buClr>
                <a:schemeClr val="dk1"/>
              </a:buClr>
              <a:buSzPts val="1100"/>
              <a:buFont typeface="Arial"/>
              <a:buNone/>
            </a:pPr>
            <a:r>
              <a:t/>
            </a:r>
            <a:endParaRPr sz="2300">
              <a:solidFill>
                <a:schemeClr val="dk1"/>
              </a:solidFill>
            </a:endParaRPr>
          </a:p>
          <a:p>
            <a:pPr indent="0" lvl="0" marL="0" rtl="0" algn="ctr">
              <a:spcBef>
                <a:spcPts val="1200"/>
              </a:spcBef>
              <a:spcAft>
                <a:spcPts val="1200"/>
              </a:spcAft>
              <a:buNone/>
            </a:pPr>
            <a:r>
              <a:rPr lang="en" sz="2300">
                <a:solidFill>
                  <a:schemeClr val="dk1"/>
                </a:solidFill>
              </a:rPr>
              <a:t>– Benjamin Franklin</a:t>
            </a:r>
            <a:endParaRPr sz="2300">
              <a:solidFill>
                <a:schemeClr val="dk1"/>
              </a:solidFill>
            </a:endParaRPr>
          </a:p>
        </p:txBody>
      </p:sp>
      <p:sp>
        <p:nvSpPr>
          <p:cNvPr id="144" name="Google Shape;144;p31"/>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American Founders Month</a:t>
            </a:r>
            <a:endParaRPr b="1" sz="5020">
              <a:solidFill>
                <a:srgbClr val="0000FF"/>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 name="Shape 542"/>
        <p:cNvGrpSpPr/>
        <p:nvPr/>
      </p:nvGrpSpPr>
      <p:grpSpPr>
        <a:xfrm>
          <a:off x="0" y="0"/>
          <a:ext cx="0" cy="0"/>
          <a:chOff x="0" y="0"/>
          <a:chExt cx="0" cy="0"/>
        </a:xfrm>
      </p:grpSpPr>
      <p:sp>
        <p:nvSpPr>
          <p:cNvPr id="543" name="Google Shape;543;p94"/>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Let’s explore biographies of important women in history.</a:t>
            </a:r>
            <a:endParaRPr sz="2000">
              <a:solidFill>
                <a:schemeClr val="dk1"/>
              </a:solidFill>
            </a:endParaRPr>
          </a:p>
          <a:p>
            <a:pPr indent="0" lvl="0" marL="0" rtl="0" algn="l">
              <a:spcBef>
                <a:spcPts val="1200"/>
              </a:spcBef>
              <a:spcAft>
                <a:spcPts val="0"/>
              </a:spcAft>
              <a:buClr>
                <a:schemeClr val="dk1"/>
              </a:buClr>
              <a:buSzPts val="1100"/>
              <a:buFont typeface="Arial"/>
              <a:buNone/>
            </a:pPr>
            <a:r>
              <a:t/>
            </a:r>
            <a:endParaRPr sz="2000">
              <a:solidFill>
                <a:schemeClr val="dk1"/>
              </a:solidFill>
              <a:highlight>
                <a:srgbClr val="FFFF00"/>
              </a:highlight>
            </a:endParaRPr>
          </a:p>
          <a:p>
            <a:pPr indent="0" lvl="0" marL="0" rtl="0" algn="l">
              <a:spcBef>
                <a:spcPts val="1200"/>
              </a:spcBef>
              <a:spcAft>
                <a:spcPts val="1200"/>
              </a:spcAft>
              <a:buNone/>
            </a:pPr>
            <a:r>
              <a:t/>
            </a:r>
            <a:endParaRPr sz="2000">
              <a:solidFill>
                <a:schemeClr val="dk1"/>
              </a:solidFill>
            </a:endParaRPr>
          </a:p>
        </p:txBody>
      </p:sp>
      <p:sp>
        <p:nvSpPr>
          <p:cNvPr id="544" name="Google Shape;544;p94"/>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Women’s History Month</a:t>
            </a:r>
            <a:endParaRPr b="1" sz="4020">
              <a:solidFill>
                <a:srgbClr val="0000FF"/>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48" name="Shape 548"/>
        <p:cNvGrpSpPr/>
        <p:nvPr/>
      </p:nvGrpSpPr>
      <p:grpSpPr>
        <a:xfrm>
          <a:off x="0" y="0"/>
          <a:ext cx="0" cy="0"/>
          <a:chOff x="0" y="0"/>
          <a:chExt cx="0" cy="0"/>
        </a:xfrm>
      </p:grpSpPr>
      <p:sp>
        <p:nvSpPr>
          <p:cNvPr id="549" name="Google Shape;549;p95"/>
          <p:cNvSpPr txBox="1"/>
          <p:nvPr>
            <p:ph idx="1" type="body"/>
          </p:nvPr>
        </p:nvSpPr>
        <p:spPr>
          <a:xfrm>
            <a:off x="311700" y="1152475"/>
            <a:ext cx="58530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Clr>
                <a:schemeClr val="dk1"/>
              </a:buClr>
              <a:buSzPts val="1100"/>
              <a:buFont typeface="Arial"/>
              <a:buNone/>
            </a:pPr>
            <a:r>
              <a:rPr lang="en" sz="4300">
                <a:solidFill>
                  <a:srgbClr val="FF0000"/>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Clr>
                <a:schemeClr val="dk1"/>
              </a:buClr>
              <a:buSzPts val="1100"/>
              <a:buFont typeface="Arial"/>
              <a:buNone/>
            </a:pPr>
            <a:r>
              <a:rPr b="1" lang="en" sz="2000">
                <a:solidFill>
                  <a:schemeClr val="dk1"/>
                </a:solidFill>
              </a:rPr>
              <a:t>Did you know?</a:t>
            </a:r>
            <a:endParaRPr b="1" sz="2000">
              <a:solidFill>
                <a:schemeClr val="dk1"/>
              </a:solidFill>
            </a:endParaRPr>
          </a:p>
          <a:p>
            <a:pPr indent="0" lvl="0" marL="0" rtl="0" algn="l">
              <a:spcBef>
                <a:spcPts val="1200"/>
              </a:spcBef>
              <a:spcAft>
                <a:spcPts val="1200"/>
              </a:spcAft>
              <a:buClr>
                <a:schemeClr val="dk1"/>
              </a:buClr>
              <a:buSzPts val="1100"/>
              <a:buFont typeface="Arial"/>
              <a:buNone/>
            </a:pPr>
            <a:r>
              <a:rPr lang="en" sz="2000">
                <a:solidFill>
                  <a:schemeClr val="dk1"/>
                </a:solidFill>
                <a:highlight>
                  <a:srgbClr val="FFFFFF"/>
                </a:highlight>
              </a:rPr>
              <a:t>Willie Johnston was a drummer during the Civil War. He was 13 when he won the Medal of Honor, the youngest recipient ever! </a:t>
            </a:r>
            <a:endParaRPr sz="2000">
              <a:solidFill>
                <a:schemeClr val="dk1"/>
              </a:solidFill>
            </a:endParaRPr>
          </a:p>
        </p:txBody>
      </p:sp>
      <p:sp>
        <p:nvSpPr>
          <p:cNvPr id="550" name="Google Shape;550;p95"/>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Medal of Honor Day</a:t>
            </a:r>
            <a:endParaRPr b="1" sz="4020">
              <a:solidFill>
                <a:srgbClr val="FF0000"/>
              </a:solidFill>
            </a:endParaRPr>
          </a:p>
        </p:txBody>
      </p:sp>
      <p:pic>
        <p:nvPicPr>
          <p:cNvPr id="551" name="Google Shape;551;p95"/>
          <p:cNvPicPr preferRelativeResize="0"/>
          <p:nvPr/>
        </p:nvPicPr>
        <p:blipFill>
          <a:blip r:embed="rId3">
            <a:alphaModFix/>
          </a:blip>
          <a:stretch>
            <a:fillRect/>
          </a:stretch>
        </p:blipFill>
        <p:spPr>
          <a:xfrm>
            <a:off x="6351524" y="1323088"/>
            <a:ext cx="2215225" cy="3303776"/>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96"/>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Medal of Honor Day</a:t>
            </a:r>
            <a:endParaRPr b="1" sz="4020">
              <a:solidFill>
                <a:srgbClr val="FF0000"/>
              </a:solidFill>
            </a:endParaRPr>
          </a:p>
        </p:txBody>
      </p:sp>
      <p:sp>
        <p:nvSpPr>
          <p:cNvPr id="557" name="Google Shape;557;p96"/>
          <p:cNvSpPr txBox="1"/>
          <p:nvPr>
            <p:ph idx="1" type="body"/>
          </p:nvPr>
        </p:nvSpPr>
        <p:spPr>
          <a:xfrm>
            <a:off x="3361200" y="905875"/>
            <a:ext cx="2474400" cy="9336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Clr>
                <a:schemeClr val="dk1"/>
              </a:buClr>
              <a:buSzPts val="1100"/>
              <a:buFont typeface="Arial"/>
              <a:buNone/>
            </a:pPr>
            <a:r>
              <a:rPr lang="en" sz="4300">
                <a:solidFill>
                  <a:srgbClr val="FF0000"/>
                </a:solidFill>
              </a:rPr>
              <a:t>L</a:t>
            </a:r>
            <a:r>
              <a:rPr lang="en" sz="3200">
                <a:solidFill>
                  <a:schemeClr val="dk1"/>
                </a:solidFill>
              </a:rPr>
              <a:t>ook</a:t>
            </a:r>
            <a:endParaRPr sz="2900">
              <a:solidFill>
                <a:srgbClr val="0000FF"/>
              </a:solidFill>
            </a:endParaRPr>
          </a:p>
        </p:txBody>
      </p:sp>
      <p:pic>
        <p:nvPicPr>
          <p:cNvPr id="558" name="Google Shape;558;p96"/>
          <p:cNvPicPr preferRelativeResize="0"/>
          <p:nvPr/>
        </p:nvPicPr>
        <p:blipFill>
          <a:blip r:embed="rId3">
            <a:alphaModFix/>
          </a:blip>
          <a:stretch>
            <a:fillRect/>
          </a:stretch>
        </p:blipFill>
        <p:spPr>
          <a:xfrm>
            <a:off x="690275" y="2067952"/>
            <a:ext cx="3564591" cy="2675571"/>
          </a:xfrm>
          <a:prstGeom prst="rect">
            <a:avLst/>
          </a:prstGeom>
          <a:noFill/>
          <a:ln cap="flat" cmpd="sng" w="9525">
            <a:solidFill>
              <a:schemeClr val="dk1"/>
            </a:solidFill>
            <a:prstDash val="solid"/>
            <a:round/>
            <a:headEnd len="sm" w="sm" type="none"/>
            <a:tailEnd len="sm" w="sm" type="none"/>
          </a:ln>
        </p:spPr>
      </p:pic>
      <p:pic>
        <p:nvPicPr>
          <p:cNvPr id="559" name="Google Shape;559;p96"/>
          <p:cNvPicPr preferRelativeResize="0"/>
          <p:nvPr/>
        </p:nvPicPr>
        <p:blipFill>
          <a:blip r:embed="rId4">
            <a:alphaModFix/>
          </a:blip>
          <a:stretch>
            <a:fillRect/>
          </a:stretch>
        </p:blipFill>
        <p:spPr>
          <a:xfrm>
            <a:off x="4898738" y="2067950"/>
            <a:ext cx="3554989" cy="2675576"/>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p97"/>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Medal of Honor Day</a:t>
            </a:r>
            <a:endParaRPr b="1" sz="4020">
              <a:solidFill>
                <a:srgbClr val="FF0000"/>
              </a:solidFill>
            </a:endParaRPr>
          </a:p>
        </p:txBody>
      </p:sp>
      <p:sp>
        <p:nvSpPr>
          <p:cNvPr id="565" name="Google Shape;565;p97"/>
          <p:cNvSpPr txBox="1"/>
          <p:nvPr>
            <p:ph idx="1" type="body"/>
          </p:nvPr>
        </p:nvSpPr>
        <p:spPr>
          <a:xfrm>
            <a:off x="396650" y="2469700"/>
            <a:ext cx="2474400" cy="9336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Clr>
                <a:schemeClr val="dk1"/>
              </a:buClr>
              <a:buSzPts val="1100"/>
              <a:buFont typeface="Arial"/>
              <a:buNone/>
            </a:pPr>
            <a:r>
              <a:rPr lang="en" sz="4300" u="sng">
                <a:solidFill>
                  <a:schemeClr val="hlink"/>
                </a:solidFill>
                <a:hlinkClick r:id="rId3"/>
              </a:rPr>
              <a:t>L</a:t>
            </a:r>
            <a:r>
              <a:rPr lang="en" sz="3200" u="sng">
                <a:solidFill>
                  <a:schemeClr val="hlink"/>
                </a:solidFill>
                <a:hlinkClick r:id="rId4"/>
              </a:rPr>
              <a:t>isten</a:t>
            </a:r>
            <a:endParaRPr sz="2900">
              <a:solidFill>
                <a:srgbClr val="0000FF"/>
              </a:solidFill>
            </a:endParaRPr>
          </a:p>
        </p:txBody>
      </p:sp>
      <p:pic>
        <p:nvPicPr>
          <p:cNvPr id="566" name="Google Shape;566;p97">
            <a:hlinkClick r:id="rId5"/>
          </p:cNvPr>
          <p:cNvPicPr preferRelativeResize="0"/>
          <p:nvPr/>
        </p:nvPicPr>
        <p:blipFill>
          <a:blip r:embed="rId6">
            <a:alphaModFix/>
          </a:blip>
          <a:stretch>
            <a:fillRect/>
          </a:stretch>
        </p:blipFill>
        <p:spPr>
          <a:xfrm>
            <a:off x="3918900" y="1356538"/>
            <a:ext cx="4224926" cy="3159925"/>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id="571" name="Google Shape;571;p98"/>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FF0000"/>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Medal of Honor recipients are recognized for their bravery and courage while in the military.</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Draw a picture or write a sentence about a time you had to be brave to accomplish something. </a:t>
            </a:r>
            <a:endParaRPr sz="2000">
              <a:solidFill>
                <a:schemeClr val="dk1"/>
              </a:solidFill>
            </a:endParaRPr>
          </a:p>
        </p:txBody>
      </p:sp>
      <p:sp>
        <p:nvSpPr>
          <p:cNvPr id="572" name="Google Shape;572;p98"/>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Medal of Honor Day</a:t>
            </a:r>
            <a:endParaRPr b="1" sz="4020">
              <a:solidFill>
                <a:srgbClr val="FF0000"/>
              </a:solidFill>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sp>
        <p:nvSpPr>
          <p:cNvPr id="577" name="Google Shape;577;p99"/>
          <p:cNvSpPr txBox="1"/>
          <p:nvPr>
            <p:ph type="title"/>
          </p:nvPr>
        </p:nvSpPr>
        <p:spPr>
          <a:xfrm>
            <a:off x="422100" y="1541250"/>
            <a:ext cx="5426100" cy="841800"/>
          </a:xfrm>
          <a:prstGeom prst="rect">
            <a:avLst/>
          </a:prstGeom>
        </p:spPr>
        <p:txBody>
          <a:bodyPr anchorCtr="0" anchor="ctr" bIns="91425" lIns="91425" spcFirstLastPara="1" rIns="91425" wrap="square" tIns="91425">
            <a:normAutofit/>
          </a:bodyPr>
          <a:lstStyle/>
          <a:p>
            <a:pPr indent="-317500" lvl="0" marL="457200" rtl="0" algn="l">
              <a:spcBef>
                <a:spcPts val="0"/>
              </a:spcBef>
              <a:spcAft>
                <a:spcPts val="0"/>
              </a:spcAft>
              <a:buSzPts val="1400"/>
              <a:buChar char="●"/>
            </a:pPr>
            <a:r>
              <a:rPr lang="en" sz="1400"/>
              <a:t>Pascua Florida Day (April 2)</a:t>
            </a:r>
            <a:endParaRPr sz="1400"/>
          </a:p>
          <a:p>
            <a:pPr indent="-317500" lvl="0" marL="457200" rtl="0" algn="l">
              <a:spcBef>
                <a:spcPts val="0"/>
              </a:spcBef>
              <a:spcAft>
                <a:spcPts val="0"/>
              </a:spcAft>
              <a:buSzPts val="1400"/>
              <a:buChar char="●"/>
            </a:pPr>
            <a:r>
              <a:rPr lang="en" sz="1400"/>
              <a:t>Financial Literacy Month (All Month)</a:t>
            </a:r>
            <a:endParaRPr sz="1400"/>
          </a:p>
        </p:txBody>
      </p:sp>
      <p:sp>
        <p:nvSpPr>
          <p:cNvPr id="578" name="Google Shape;578;p99"/>
          <p:cNvSpPr txBox="1"/>
          <p:nvPr>
            <p:ph idx="4294967295" type="ctrTitle"/>
          </p:nvPr>
        </p:nvSpPr>
        <p:spPr>
          <a:xfrm>
            <a:off x="0" y="421850"/>
            <a:ext cx="9298500" cy="869100"/>
          </a:xfrm>
          <a:prstGeom prst="rect">
            <a:avLst/>
          </a:prstGeom>
          <a:solidFill>
            <a:schemeClr val="lt2"/>
          </a:solidFill>
        </p:spPr>
        <p:txBody>
          <a:bodyPr anchorCtr="0" anchor="t" bIns="91425" lIns="91425" spcFirstLastPara="1" rIns="91425" wrap="square" tIns="91425">
            <a:normAutofit/>
          </a:bodyPr>
          <a:lstStyle/>
          <a:p>
            <a:pPr indent="0" lvl="0" marL="0" rtl="0" algn="ctr">
              <a:spcBef>
                <a:spcPts val="0"/>
              </a:spcBef>
              <a:spcAft>
                <a:spcPts val="0"/>
              </a:spcAft>
              <a:buNone/>
            </a:pPr>
            <a:r>
              <a:rPr b="1" lang="en" sz="4200"/>
              <a:t>April</a:t>
            </a:r>
            <a:endParaRPr b="1" sz="4200"/>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82" name="Shape 582"/>
        <p:cNvGrpSpPr/>
        <p:nvPr/>
      </p:nvGrpSpPr>
      <p:grpSpPr>
        <a:xfrm>
          <a:off x="0" y="0"/>
          <a:ext cx="0" cy="0"/>
          <a:chOff x="0" y="0"/>
          <a:chExt cx="0" cy="0"/>
        </a:xfrm>
      </p:grpSpPr>
      <p:sp>
        <p:nvSpPr>
          <p:cNvPr id="583" name="Google Shape;583;p10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None/>
            </a:pPr>
            <a:r>
              <a:rPr b="1" lang="en" sz="2000">
                <a:solidFill>
                  <a:schemeClr val="dk1"/>
                </a:solidFill>
              </a:rPr>
              <a:t>Did you know?</a:t>
            </a:r>
            <a:endParaRPr b="1" sz="2000">
              <a:solidFill>
                <a:schemeClr val="dk1"/>
              </a:solidFill>
            </a:endParaRPr>
          </a:p>
          <a:p>
            <a:pPr indent="0" lvl="0" marL="0" rtl="0" algn="l">
              <a:spcBef>
                <a:spcPts val="1200"/>
              </a:spcBef>
              <a:spcAft>
                <a:spcPts val="1200"/>
              </a:spcAft>
              <a:buNone/>
            </a:pPr>
            <a:r>
              <a:rPr lang="en" sz="2000">
                <a:solidFill>
                  <a:schemeClr val="dk1"/>
                </a:solidFill>
              </a:rPr>
              <a:t>A Spanish explorer named Juan Ponce de Leon discovered Florida, arriving in the area now known as St. Augustine. Florida became an official state over 300 years after his discovery.</a:t>
            </a:r>
            <a:endParaRPr sz="2000">
              <a:solidFill>
                <a:schemeClr val="dk1"/>
              </a:solidFill>
            </a:endParaRPr>
          </a:p>
        </p:txBody>
      </p:sp>
      <p:sp>
        <p:nvSpPr>
          <p:cNvPr id="584" name="Google Shape;584;p100"/>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Pascua Florida Day</a:t>
            </a:r>
            <a:endParaRPr b="1" sz="4020">
              <a:solidFill>
                <a:srgbClr val="0000FF"/>
              </a:solidFill>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101"/>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Pascua Florida Day</a:t>
            </a:r>
            <a:endParaRPr b="1" sz="4020">
              <a:solidFill>
                <a:srgbClr val="0000FF"/>
              </a:solidFill>
            </a:endParaRPr>
          </a:p>
        </p:txBody>
      </p:sp>
      <p:sp>
        <p:nvSpPr>
          <p:cNvPr id="590" name="Google Shape;590;p101"/>
          <p:cNvSpPr txBox="1"/>
          <p:nvPr>
            <p:ph idx="1" type="body"/>
          </p:nvPr>
        </p:nvSpPr>
        <p:spPr>
          <a:xfrm>
            <a:off x="148925" y="2487538"/>
            <a:ext cx="2663400" cy="9528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4300">
                <a:solidFill>
                  <a:schemeClr val="dk1"/>
                </a:solidFill>
              </a:rPr>
              <a:t>L</a:t>
            </a:r>
            <a:r>
              <a:rPr lang="en" sz="3200">
                <a:solidFill>
                  <a:schemeClr val="dk1"/>
                </a:solidFill>
              </a:rPr>
              <a:t>ook</a:t>
            </a:r>
            <a:endParaRPr sz="2000">
              <a:solidFill>
                <a:schemeClr val="dk1"/>
              </a:solidFill>
            </a:endParaRPr>
          </a:p>
        </p:txBody>
      </p:sp>
      <p:grpSp>
        <p:nvGrpSpPr>
          <p:cNvPr id="591" name="Google Shape;591;p101"/>
          <p:cNvGrpSpPr/>
          <p:nvPr/>
        </p:nvGrpSpPr>
        <p:grpSpPr>
          <a:xfrm>
            <a:off x="3935325" y="1358738"/>
            <a:ext cx="4419524" cy="3210426"/>
            <a:chOff x="-69025" y="1139100"/>
            <a:chExt cx="4419524" cy="3210426"/>
          </a:xfrm>
        </p:grpSpPr>
        <p:pic>
          <p:nvPicPr>
            <p:cNvPr id="592" name="Google Shape;592;p101"/>
            <p:cNvPicPr preferRelativeResize="0"/>
            <p:nvPr/>
          </p:nvPicPr>
          <p:blipFill rotWithShape="1">
            <a:blip r:embed="rId3">
              <a:alphaModFix/>
            </a:blip>
            <a:srcRect b="20805" l="62942" r="1724" t="44742"/>
            <a:stretch/>
          </p:blipFill>
          <p:spPr>
            <a:xfrm>
              <a:off x="-69025" y="1139100"/>
              <a:ext cx="4419524" cy="3210426"/>
            </a:xfrm>
            <a:prstGeom prst="rect">
              <a:avLst/>
            </a:prstGeom>
            <a:noFill/>
            <a:ln cap="flat" cmpd="sng" w="9525">
              <a:solidFill>
                <a:schemeClr val="dk1"/>
              </a:solidFill>
              <a:prstDash val="solid"/>
              <a:round/>
              <a:headEnd len="sm" w="sm" type="none"/>
              <a:tailEnd len="sm" w="sm" type="none"/>
            </a:ln>
          </p:spPr>
        </p:pic>
        <p:cxnSp>
          <p:nvCxnSpPr>
            <p:cNvPr id="593" name="Google Shape;593;p101"/>
            <p:cNvCxnSpPr/>
            <p:nvPr/>
          </p:nvCxnSpPr>
          <p:spPr>
            <a:xfrm>
              <a:off x="1679975" y="1507375"/>
              <a:ext cx="2082300" cy="2021700"/>
            </a:xfrm>
            <a:prstGeom prst="curvedConnector3">
              <a:avLst>
                <a:gd fmla="val 72102" name="adj1"/>
              </a:avLst>
            </a:prstGeom>
            <a:noFill/>
            <a:ln cap="flat" cmpd="sng" w="28575">
              <a:solidFill>
                <a:schemeClr val="dk1"/>
              </a:solidFill>
              <a:prstDash val="solid"/>
              <a:round/>
              <a:headEnd len="med" w="med" type="none"/>
              <a:tailEnd len="med" w="med" type="none"/>
            </a:ln>
          </p:spPr>
        </p:cxnSp>
        <p:cxnSp>
          <p:nvCxnSpPr>
            <p:cNvPr id="594" name="Google Shape;594;p101"/>
            <p:cNvCxnSpPr/>
            <p:nvPr/>
          </p:nvCxnSpPr>
          <p:spPr>
            <a:xfrm>
              <a:off x="2128750" y="2278325"/>
              <a:ext cx="1633500" cy="1241100"/>
            </a:xfrm>
            <a:prstGeom prst="curvedConnector3">
              <a:avLst>
                <a:gd fmla="val 57441" name="adj1"/>
              </a:avLst>
            </a:prstGeom>
            <a:noFill/>
            <a:ln cap="flat" cmpd="sng" w="28575">
              <a:solidFill>
                <a:schemeClr val="dk1"/>
              </a:solidFill>
              <a:prstDash val="solid"/>
              <a:round/>
              <a:headEnd len="med" w="med" type="none"/>
              <a:tailEnd len="med" w="med" type="none"/>
            </a:ln>
          </p:spPr>
        </p:cxnSp>
        <p:cxnSp>
          <p:nvCxnSpPr>
            <p:cNvPr id="595" name="Google Shape;595;p101"/>
            <p:cNvCxnSpPr/>
            <p:nvPr/>
          </p:nvCxnSpPr>
          <p:spPr>
            <a:xfrm flipH="1" rot="10800000">
              <a:off x="678900" y="2278300"/>
              <a:ext cx="1473000" cy="448800"/>
            </a:xfrm>
            <a:prstGeom prst="curvedConnector3">
              <a:avLst>
                <a:gd fmla="val 77335" name="adj1"/>
              </a:avLst>
            </a:prstGeom>
            <a:noFill/>
            <a:ln cap="flat" cmpd="sng" w="28575">
              <a:solidFill>
                <a:schemeClr val="dk1"/>
              </a:solidFill>
              <a:prstDash val="solid"/>
              <a:round/>
              <a:headEnd len="med" w="med" type="none"/>
              <a:tailEnd len="med" w="med" type="none"/>
            </a:ln>
          </p:spPr>
        </p:cxnSp>
        <p:cxnSp>
          <p:nvCxnSpPr>
            <p:cNvPr id="596" name="Google Shape;596;p101"/>
            <p:cNvCxnSpPr/>
            <p:nvPr/>
          </p:nvCxnSpPr>
          <p:spPr>
            <a:xfrm flipH="1" rot="5400000">
              <a:off x="1478550" y="1708675"/>
              <a:ext cx="598500" cy="195600"/>
            </a:xfrm>
            <a:prstGeom prst="curvedConnector3">
              <a:avLst>
                <a:gd fmla="val 50000" name="adj1"/>
              </a:avLst>
            </a:prstGeom>
            <a:noFill/>
            <a:ln cap="flat" cmpd="sng" w="28575">
              <a:solidFill>
                <a:schemeClr val="dk1"/>
              </a:solidFill>
              <a:prstDash val="solid"/>
              <a:round/>
              <a:headEnd len="med" w="med" type="none"/>
              <a:tailEnd len="med" w="med" type="none"/>
            </a:ln>
          </p:spPr>
        </p:cxnSp>
        <p:cxnSp>
          <p:nvCxnSpPr>
            <p:cNvPr id="597" name="Google Shape;597;p101"/>
            <p:cNvCxnSpPr/>
            <p:nvPr/>
          </p:nvCxnSpPr>
          <p:spPr>
            <a:xfrm>
              <a:off x="1079725" y="2055900"/>
              <a:ext cx="508200" cy="382500"/>
            </a:xfrm>
            <a:prstGeom prst="curvedConnector3">
              <a:avLst>
                <a:gd fmla="val 16224" name="adj1"/>
              </a:avLst>
            </a:prstGeom>
            <a:noFill/>
            <a:ln cap="flat" cmpd="sng" w="28575">
              <a:solidFill>
                <a:schemeClr val="dk1"/>
              </a:solidFill>
              <a:prstDash val="solid"/>
              <a:round/>
              <a:headEnd len="med" w="med" type="none"/>
              <a:tailEnd len="med" w="med" type="none"/>
            </a:ln>
          </p:spPr>
        </p:cxnSp>
        <p:cxnSp>
          <p:nvCxnSpPr>
            <p:cNvPr id="598" name="Google Shape;598;p101"/>
            <p:cNvCxnSpPr/>
            <p:nvPr/>
          </p:nvCxnSpPr>
          <p:spPr>
            <a:xfrm>
              <a:off x="1079725" y="2055900"/>
              <a:ext cx="255000" cy="76200"/>
            </a:xfrm>
            <a:prstGeom prst="curvedConnector3">
              <a:avLst>
                <a:gd fmla="val 68431" name="adj1"/>
              </a:avLst>
            </a:prstGeom>
            <a:noFill/>
            <a:ln cap="flat" cmpd="sng" w="28575">
              <a:solidFill>
                <a:schemeClr val="dk1"/>
              </a:solidFill>
              <a:prstDash val="solid"/>
              <a:round/>
              <a:headEnd len="med" w="med" type="none"/>
              <a:tailEnd len="med" w="med" type="none"/>
            </a:ln>
          </p:spPr>
        </p:cxnSp>
        <p:cxnSp>
          <p:nvCxnSpPr>
            <p:cNvPr id="599" name="Google Shape;599;p101"/>
            <p:cNvCxnSpPr/>
            <p:nvPr/>
          </p:nvCxnSpPr>
          <p:spPr>
            <a:xfrm flipH="1">
              <a:off x="662100" y="2128850"/>
              <a:ext cx="671400" cy="595200"/>
            </a:xfrm>
            <a:prstGeom prst="curvedConnector3">
              <a:avLst>
                <a:gd fmla="val 50000" name="adj1"/>
              </a:avLst>
            </a:prstGeom>
            <a:noFill/>
            <a:ln cap="flat" cmpd="sng" w="28575">
              <a:solidFill>
                <a:schemeClr val="dk1"/>
              </a:solidFill>
              <a:prstDash val="solid"/>
              <a:round/>
              <a:headEnd len="med" w="med" type="none"/>
              <a:tailEnd len="med" w="med" type="none"/>
            </a:ln>
          </p:spPr>
        </p:cxnSp>
        <p:sp>
          <p:nvSpPr>
            <p:cNvPr id="600" name="Google Shape;600;p101"/>
            <p:cNvSpPr/>
            <p:nvPr/>
          </p:nvSpPr>
          <p:spPr>
            <a:xfrm>
              <a:off x="1554600" y="1403025"/>
              <a:ext cx="195600" cy="180900"/>
            </a:xfrm>
            <a:prstGeom prst="star5">
              <a:avLst>
                <a:gd fmla="val 19098" name="adj"/>
                <a:gd fmla="val 105146" name="hf"/>
                <a:gd fmla="val 110557" name="vf"/>
              </a:avLst>
            </a:prstGeom>
            <a:solidFill>
              <a:srgbClr val="FFFF00"/>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101"/>
            <p:cNvSpPr/>
            <p:nvPr/>
          </p:nvSpPr>
          <p:spPr>
            <a:xfrm>
              <a:off x="3669150" y="3440350"/>
              <a:ext cx="195600" cy="180900"/>
            </a:xfrm>
            <a:prstGeom prst="star5">
              <a:avLst>
                <a:gd fmla="val 19098" name="adj"/>
                <a:gd fmla="val 105146" name="hf"/>
                <a:gd fmla="val 110557" name="vf"/>
              </a:avLst>
            </a:prstGeom>
            <a:solidFill>
              <a:srgbClr val="FFFF00"/>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602" name="Google Shape;602;p101"/>
            <p:cNvCxnSpPr/>
            <p:nvPr/>
          </p:nvCxnSpPr>
          <p:spPr>
            <a:xfrm rot="5400000">
              <a:off x="1528500" y="2103900"/>
              <a:ext cx="395100" cy="299100"/>
            </a:xfrm>
            <a:prstGeom prst="curvedConnector3">
              <a:avLst>
                <a:gd fmla="val 85421" name="adj1"/>
              </a:avLst>
            </a:prstGeom>
            <a:noFill/>
            <a:ln cap="flat" cmpd="sng" w="28575">
              <a:solidFill>
                <a:schemeClr val="dk1"/>
              </a:solidFill>
              <a:prstDash val="solid"/>
              <a:round/>
              <a:headEnd len="med" w="med" type="none"/>
              <a:tailEnd len="med" w="med" type="none"/>
            </a:ln>
          </p:spPr>
        </p:cxnSp>
      </p:gr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102"/>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u="sng">
                <a:solidFill>
                  <a:schemeClr val="hlink"/>
                </a:solidFill>
                <a:hlinkClick r:id="rId3"/>
              </a:rPr>
              <a:t>L</a:t>
            </a:r>
            <a:r>
              <a:rPr lang="en" sz="3200" u="sng">
                <a:solidFill>
                  <a:schemeClr val="hlink"/>
                </a:solidFill>
                <a:hlinkClick r:id="rId4"/>
              </a:rPr>
              <a:t>isten</a:t>
            </a:r>
            <a:endParaRPr sz="3200">
              <a:solidFill>
                <a:schemeClr val="dk1"/>
              </a:solidFill>
            </a:endParaRPr>
          </a:p>
          <a:p>
            <a:pPr indent="0" lvl="0" marL="0" rtl="0" algn="l">
              <a:lnSpc>
                <a:spcPct val="100000"/>
              </a:lnSpc>
              <a:spcBef>
                <a:spcPts val="1200"/>
              </a:spcBef>
              <a:spcAft>
                <a:spcPts val="0"/>
              </a:spcAft>
              <a:buNone/>
            </a:pPr>
            <a:r>
              <a:rPr lang="en" sz="2000">
                <a:solidFill>
                  <a:schemeClr val="dk1"/>
                </a:solidFill>
              </a:rPr>
              <a:t>Florida became a state in 1845, 300 years after Ponce de Leon’s discovery.  In 1935 the Florida Legislature adopted “Old Folks at Home” as the Florida state song.  </a:t>
            </a:r>
            <a:endParaRPr sz="2000">
              <a:solidFill>
                <a:schemeClr val="dk1"/>
              </a:solidFill>
            </a:endParaRPr>
          </a:p>
          <a:p>
            <a:pPr indent="0" lvl="0" marL="0" rtl="0" algn="l">
              <a:lnSpc>
                <a:spcPct val="100000"/>
              </a:lnSpc>
              <a:spcBef>
                <a:spcPts val="0"/>
              </a:spcBef>
              <a:spcAft>
                <a:spcPts val="0"/>
              </a:spcAft>
              <a:buNone/>
            </a:pPr>
            <a:r>
              <a:t/>
            </a:r>
            <a:endParaRPr sz="2000">
              <a:solidFill>
                <a:schemeClr val="dk1"/>
              </a:solidFill>
            </a:endParaRPr>
          </a:p>
          <a:p>
            <a:pPr indent="0" lvl="0" marL="0" rtl="0" algn="l">
              <a:lnSpc>
                <a:spcPct val="100000"/>
              </a:lnSpc>
              <a:spcBef>
                <a:spcPts val="0"/>
              </a:spcBef>
              <a:spcAft>
                <a:spcPts val="0"/>
              </a:spcAft>
              <a:buNone/>
            </a:pPr>
            <a:r>
              <a:rPr lang="en" sz="2000">
                <a:solidFill>
                  <a:schemeClr val="dk1"/>
                </a:solidFill>
              </a:rPr>
              <a:t>Let’s Listen!</a:t>
            </a:r>
            <a:endParaRPr sz="2000">
              <a:solidFill>
                <a:schemeClr val="dk1"/>
              </a:solidFill>
            </a:endParaRPr>
          </a:p>
        </p:txBody>
      </p:sp>
      <p:sp>
        <p:nvSpPr>
          <p:cNvPr id="608" name="Google Shape;608;p102"/>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Pascua Florida Day</a:t>
            </a:r>
            <a:endParaRPr b="1" sz="4020">
              <a:solidFill>
                <a:srgbClr val="0000FF"/>
              </a:solidFill>
            </a:endParaRPr>
          </a:p>
        </p:txBody>
      </p:sp>
      <p:pic>
        <p:nvPicPr>
          <p:cNvPr id="609" name="Google Shape;609;p102">
            <a:hlinkClick r:id="rId5"/>
          </p:cNvPr>
          <p:cNvPicPr preferRelativeResize="0"/>
          <p:nvPr/>
        </p:nvPicPr>
        <p:blipFill>
          <a:blip r:embed="rId6">
            <a:alphaModFix/>
          </a:blip>
          <a:stretch>
            <a:fillRect/>
          </a:stretch>
        </p:blipFill>
        <p:spPr>
          <a:xfrm>
            <a:off x="5357225" y="3229600"/>
            <a:ext cx="2792790" cy="1567875"/>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3" name="Shape 613"/>
        <p:cNvGrpSpPr/>
        <p:nvPr/>
      </p:nvGrpSpPr>
      <p:grpSpPr>
        <a:xfrm>
          <a:off x="0" y="0"/>
          <a:ext cx="0" cy="0"/>
          <a:chOff x="0" y="0"/>
          <a:chExt cx="0" cy="0"/>
        </a:xfrm>
      </p:grpSpPr>
      <p:sp>
        <p:nvSpPr>
          <p:cNvPr id="614" name="Google Shape;614;p103"/>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Pascua Florida Day is a day to celebrate Florida. For some holidays, we create cards or flyers showing what we are celebrating.</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Let’s create a Florida celebration collage with drawings and words representing our state. </a:t>
            </a:r>
            <a:endParaRPr sz="2000">
              <a:solidFill>
                <a:schemeClr val="dk1"/>
              </a:solidFill>
            </a:endParaRPr>
          </a:p>
        </p:txBody>
      </p:sp>
      <p:sp>
        <p:nvSpPr>
          <p:cNvPr id="615" name="Google Shape;615;p103"/>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Pascua Florida Day</a:t>
            </a:r>
            <a:endParaRPr b="1" sz="4020">
              <a:solidFill>
                <a:srgbClr val="0000FF"/>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32"/>
          <p:cNvSpPr txBox="1"/>
          <p:nvPr>
            <p:ph idx="1" type="body"/>
          </p:nvPr>
        </p:nvSpPr>
        <p:spPr>
          <a:xfrm>
            <a:off x="311700" y="1152475"/>
            <a:ext cx="8520600" cy="3524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Who are some important leaders in our community? </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Make a list of 4 leaders in our community and write down what important decisions they make.</a:t>
            </a:r>
            <a:endParaRPr sz="2000">
              <a:solidFill>
                <a:schemeClr val="dk1"/>
              </a:solidFill>
            </a:endParaRPr>
          </a:p>
        </p:txBody>
      </p:sp>
      <p:sp>
        <p:nvSpPr>
          <p:cNvPr id="150" name="Google Shape;150;p32"/>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American Founders Month</a:t>
            </a:r>
            <a:endParaRPr b="1" sz="5020">
              <a:solidFill>
                <a:srgbClr val="0000FF"/>
              </a:solidFill>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19" name="Shape 619"/>
        <p:cNvGrpSpPr/>
        <p:nvPr/>
      </p:nvGrpSpPr>
      <p:grpSpPr>
        <a:xfrm>
          <a:off x="0" y="0"/>
          <a:ext cx="0" cy="0"/>
          <a:chOff x="0" y="0"/>
          <a:chExt cx="0" cy="0"/>
        </a:xfrm>
      </p:grpSpPr>
      <p:sp>
        <p:nvSpPr>
          <p:cNvPr id="620" name="Google Shape;620;p104"/>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Clr>
                <a:schemeClr val="dk1"/>
              </a:buClr>
              <a:buSzPts val="1100"/>
              <a:buFont typeface="Arial"/>
              <a:buNone/>
            </a:pPr>
            <a:r>
              <a:rPr lang="en" sz="4300">
                <a:solidFill>
                  <a:srgbClr val="FF0000"/>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Clr>
                <a:schemeClr val="dk1"/>
              </a:buClr>
              <a:buSzPts val="1100"/>
              <a:buFont typeface="Arial"/>
              <a:buNone/>
            </a:pPr>
            <a:r>
              <a:rPr b="1" lang="en" sz="2000">
                <a:solidFill>
                  <a:schemeClr val="dk1"/>
                </a:solidFill>
              </a:rPr>
              <a:t>Did you know?</a:t>
            </a:r>
            <a:endParaRPr b="1" sz="2000">
              <a:solidFill>
                <a:schemeClr val="dk1"/>
              </a:solidFill>
            </a:endParaRPr>
          </a:p>
          <a:p>
            <a:pPr indent="0" lvl="0" marL="0" rtl="0" algn="l">
              <a:spcBef>
                <a:spcPts val="1200"/>
              </a:spcBef>
              <a:spcAft>
                <a:spcPts val="0"/>
              </a:spcAft>
              <a:buNone/>
            </a:pPr>
            <a:r>
              <a:rPr lang="en" sz="2000">
                <a:solidFill>
                  <a:schemeClr val="dk1"/>
                </a:solidFill>
              </a:rPr>
              <a:t>There is a difference between </a:t>
            </a:r>
            <a:r>
              <a:rPr i="1" lang="en" sz="2000">
                <a:solidFill>
                  <a:schemeClr val="dk1"/>
                </a:solidFill>
              </a:rPr>
              <a:t>wanting</a:t>
            </a:r>
            <a:r>
              <a:rPr lang="en" sz="2000">
                <a:solidFill>
                  <a:schemeClr val="dk1"/>
                </a:solidFill>
              </a:rPr>
              <a:t> something and </a:t>
            </a:r>
            <a:r>
              <a:rPr i="1" lang="en" sz="2000">
                <a:solidFill>
                  <a:schemeClr val="dk1"/>
                </a:solidFill>
              </a:rPr>
              <a:t>needing</a:t>
            </a:r>
            <a:r>
              <a:rPr lang="en" sz="2000">
                <a:solidFill>
                  <a:schemeClr val="dk1"/>
                </a:solidFill>
              </a:rPr>
              <a:t> it. </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A need is something that keeps us alive and healthy, such as shelter, food, and water. A want is something we would like to have, such as a new toy or ice cream sundae.</a:t>
            </a:r>
            <a:endParaRPr sz="2000">
              <a:solidFill>
                <a:schemeClr val="dk1"/>
              </a:solidFill>
            </a:endParaRPr>
          </a:p>
        </p:txBody>
      </p:sp>
      <p:sp>
        <p:nvSpPr>
          <p:cNvPr id="621" name="Google Shape;621;p104"/>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Financial Literacy Month</a:t>
            </a:r>
            <a:endParaRPr b="1" sz="4020">
              <a:solidFill>
                <a:srgbClr val="FF0000"/>
              </a:solidFill>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5" name="Shape 625"/>
        <p:cNvGrpSpPr/>
        <p:nvPr/>
      </p:nvGrpSpPr>
      <p:grpSpPr>
        <a:xfrm>
          <a:off x="0" y="0"/>
          <a:ext cx="0" cy="0"/>
          <a:chOff x="0" y="0"/>
          <a:chExt cx="0" cy="0"/>
        </a:xfrm>
      </p:grpSpPr>
      <p:sp>
        <p:nvSpPr>
          <p:cNvPr id="626" name="Google Shape;626;p105"/>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Financial Literacy Month</a:t>
            </a:r>
            <a:endParaRPr b="1" sz="4020">
              <a:solidFill>
                <a:srgbClr val="FF0000"/>
              </a:solidFill>
            </a:endParaRPr>
          </a:p>
        </p:txBody>
      </p:sp>
      <p:sp>
        <p:nvSpPr>
          <p:cNvPr id="627" name="Google Shape;627;p105"/>
          <p:cNvSpPr txBox="1"/>
          <p:nvPr>
            <p:ph idx="1" type="body"/>
          </p:nvPr>
        </p:nvSpPr>
        <p:spPr>
          <a:xfrm>
            <a:off x="3361200" y="907688"/>
            <a:ext cx="2474400" cy="9336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Clr>
                <a:schemeClr val="dk1"/>
              </a:buClr>
              <a:buSzPts val="1100"/>
              <a:buFont typeface="Arial"/>
              <a:buNone/>
            </a:pPr>
            <a:r>
              <a:rPr lang="en" sz="4300">
                <a:solidFill>
                  <a:srgbClr val="FF0000"/>
                </a:solidFill>
              </a:rPr>
              <a:t>L</a:t>
            </a:r>
            <a:r>
              <a:rPr lang="en" sz="3200">
                <a:solidFill>
                  <a:schemeClr val="dk1"/>
                </a:solidFill>
              </a:rPr>
              <a:t>ook</a:t>
            </a:r>
            <a:endParaRPr sz="2900">
              <a:solidFill>
                <a:srgbClr val="0000FF"/>
              </a:solidFill>
            </a:endParaRPr>
          </a:p>
        </p:txBody>
      </p:sp>
      <p:pic>
        <p:nvPicPr>
          <p:cNvPr id="628" name="Google Shape;628;p105"/>
          <p:cNvPicPr preferRelativeResize="0"/>
          <p:nvPr/>
        </p:nvPicPr>
        <p:blipFill>
          <a:blip r:embed="rId3">
            <a:alphaModFix/>
          </a:blip>
          <a:stretch>
            <a:fillRect/>
          </a:stretch>
        </p:blipFill>
        <p:spPr>
          <a:xfrm>
            <a:off x="288025" y="1890300"/>
            <a:ext cx="3606306" cy="1497000"/>
          </a:xfrm>
          <a:prstGeom prst="rect">
            <a:avLst/>
          </a:prstGeom>
          <a:noFill/>
          <a:ln cap="flat" cmpd="sng" w="9525">
            <a:solidFill>
              <a:schemeClr val="dk1"/>
            </a:solidFill>
            <a:prstDash val="solid"/>
            <a:round/>
            <a:headEnd len="sm" w="sm" type="none"/>
            <a:tailEnd len="sm" w="sm" type="none"/>
          </a:ln>
        </p:spPr>
      </p:pic>
      <p:pic>
        <p:nvPicPr>
          <p:cNvPr id="629" name="Google Shape;629;p105"/>
          <p:cNvPicPr preferRelativeResize="0"/>
          <p:nvPr/>
        </p:nvPicPr>
        <p:blipFill>
          <a:blip r:embed="rId4">
            <a:alphaModFix/>
          </a:blip>
          <a:stretch>
            <a:fillRect/>
          </a:stretch>
        </p:blipFill>
        <p:spPr>
          <a:xfrm>
            <a:off x="2830750" y="3520775"/>
            <a:ext cx="3535301" cy="1513559"/>
          </a:xfrm>
          <a:prstGeom prst="rect">
            <a:avLst/>
          </a:prstGeom>
          <a:noFill/>
          <a:ln cap="flat" cmpd="sng" w="9525">
            <a:solidFill>
              <a:schemeClr val="dk1"/>
            </a:solidFill>
            <a:prstDash val="solid"/>
            <a:round/>
            <a:headEnd len="sm" w="sm" type="none"/>
            <a:tailEnd len="sm" w="sm" type="none"/>
          </a:ln>
        </p:spPr>
      </p:pic>
      <p:pic>
        <p:nvPicPr>
          <p:cNvPr id="630" name="Google Shape;630;p105"/>
          <p:cNvPicPr preferRelativeResize="0"/>
          <p:nvPr/>
        </p:nvPicPr>
        <p:blipFill>
          <a:blip r:embed="rId5">
            <a:alphaModFix/>
          </a:blip>
          <a:stretch>
            <a:fillRect/>
          </a:stretch>
        </p:blipFill>
        <p:spPr>
          <a:xfrm>
            <a:off x="5315300" y="1905043"/>
            <a:ext cx="3535301" cy="149699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4" name="Shape 634"/>
        <p:cNvGrpSpPr/>
        <p:nvPr/>
      </p:nvGrpSpPr>
      <p:grpSpPr>
        <a:xfrm>
          <a:off x="0" y="0"/>
          <a:ext cx="0" cy="0"/>
          <a:chOff x="0" y="0"/>
          <a:chExt cx="0" cy="0"/>
        </a:xfrm>
      </p:grpSpPr>
      <p:sp>
        <p:nvSpPr>
          <p:cNvPr id="635" name="Google Shape;635;p106"/>
          <p:cNvSpPr txBox="1"/>
          <p:nvPr>
            <p:ph idx="1" type="body"/>
          </p:nvPr>
        </p:nvSpPr>
        <p:spPr>
          <a:xfrm>
            <a:off x="270850" y="839763"/>
            <a:ext cx="8520600" cy="829200"/>
          </a:xfrm>
          <a:prstGeom prst="rect">
            <a:avLst/>
          </a:prstGeom>
        </p:spPr>
        <p:txBody>
          <a:bodyPr anchorCtr="0" anchor="t" bIns="91425" lIns="91425" spcFirstLastPara="1" rIns="91425" wrap="square" tIns="91425">
            <a:normAutofit lnSpcReduction="20000"/>
          </a:bodyPr>
          <a:lstStyle/>
          <a:p>
            <a:pPr indent="0" lvl="0" marL="0" rtl="0" algn="ctr">
              <a:spcBef>
                <a:spcPts val="0"/>
              </a:spcBef>
              <a:spcAft>
                <a:spcPts val="1200"/>
              </a:spcAft>
              <a:buNone/>
            </a:pPr>
            <a:r>
              <a:rPr lang="en" sz="4300">
                <a:solidFill>
                  <a:srgbClr val="FF0000"/>
                </a:solidFill>
              </a:rPr>
              <a:t>L</a:t>
            </a:r>
            <a:r>
              <a:rPr lang="en" sz="3200">
                <a:solidFill>
                  <a:schemeClr val="dk1"/>
                </a:solidFill>
              </a:rPr>
              <a:t>isten</a:t>
            </a:r>
            <a:endParaRPr sz="2000">
              <a:solidFill>
                <a:schemeClr val="dk1"/>
              </a:solidFill>
            </a:endParaRPr>
          </a:p>
        </p:txBody>
      </p:sp>
      <p:sp>
        <p:nvSpPr>
          <p:cNvPr id="636" name="Google Shape;636;p106"/>
          <p:cNvSpPr txBox="1"/>
          <p:nvPr>
            <p:ph type="title"/>
          </p:nvPr>
        </p:nvSpPr>
        <p:spPr>
          <a:xfrm>
            <a:off x="-26400" y="-71425"/>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Financial Literacy Month</a:t>
            </a:r>
            <a:endParaRPr b="1" sz="4020">
              <a:solidFill>
                <a:srgbClr val="FF0000"/>
              </a:solidFill>
            </a:endParaRPr>
          </a:p>
        </p:txBody>
      </p:sp>
      <p:sp>
        <p:nvSpPr>
          <p:cNvPr id="637" name="Google Shape;637;p106"/>
          <p:cNvSpPr txBox="1"/>
          <p:nvPr/>
        </p:nvSpPr>
        <p:spPr>
          <a:xfrm>
            <a:off x="321900" y="1750950"/>
            <a:ext cx="8592000" cy="3076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000">
                <a:latin typeface="Lexend"/>
                <a:ea typeface="Lexend"/>
                <a:cs typeface="Lexend"/>
                <a:sym typeface="Lexend"/>
              </a:rPr>
              <a:t>Let’s listen to a few books to learn more about financial literacy:</a:t>
            </a:r>
            <a:endParaRPr sz="2000">
              <a:latin typeface="Lexend"/>
              <a:ea typeface="Lexend"/>
              <a:cs typeface="Lexend"/>
              <a:sym typeface="Lexend"/>
            </a:endParaRPr>
          </a:p>
          <a:p>
            <a:pPr indent="-355600" lvl="0" marL="457200" rtl="0" algn="l">
              <a:lnSpc>
                <a:spcPct val="115000"/>
              </a:lnSpc>
              <a:spcBef>
                <a:spcPts val="1000"/>
              </a:spcBef>
              <a:spcAft>
                <a:spcPts val="0"/>
              </a:spcAft>
              <a:buSzPts val="2000"/>
              <a:buFont typeface="Lexend"/>
              <a:buChar char="●"/>
            </a:pPr>
            <a:r>
              <a:rPr i="1" lang="en" sz="2000">
                <a:solidFill>
                  <a:schemeClr val="dk1"/>
                </a:solidFill>
                <a:uFill>
                  <a:noFill/>
                </a:uFill>
                <a:latin typeface="Lexend"/>
                <a:ea typeface="Lexend"/>
                <a:cs typeface="Lexend"/>
                <a:sym typeface="Lexend"/>
                <a:hlinkClick r:id="rId3">
                  <a:extLst>
                    <a:ext uri="{A12FA001-AC4F-418D-AE19-62706E023703}">
                      <ahyp:hlinkClr val="tx"/>
                    </a:ext>
                  </a:extLst>
                </a:hlinkClick>
              </a:rPr>
              <a:t>When Grandma Gives You a Lemon Tree</a:t>
            </a:r>
            <a:r>
              <a:rPr lang="en" sz="2000">
                <a:solidFill>
                  <a:schemeClr val="dk1"/>
                </a:solidFill>
                <a:latin typeface="Lexend"/>
                <a:ea typeface="Lexend"/>
                <a:cs typeface="Lexend"/>
                <a:sym typeface="Lexend"/>
              </a:rPr>
              <a:t> by Jamie Deenihan</a:t>
            </a:r>
            <a:endParaRPr sz="2000">
              <a:solidFill>
                <a:schemeClr val="dk1"/>
              </a:solidFill>
              <a:latin typeface="Lexend"/>
              <a:ea typeface="Lexend"/>
              <a:cs typeface="Lexend"/>
              <a:sym typeface="Lexend"/>
            </a:endParaRPr>
          </a:p>
          <a:p>
            <a:pPr indent="-355600" lvl="0" marL="457200" rtl="0" algn="l">
              <a:lnSpc>
                <a:spcPct val="115000"/>
              </a:lnSpc>
              <a:spcBef>
                <a:spcPts val="0"/>
              </a:spcBef>
              <a:spcAft>
                <a:spcPts val="0"/>
              </a:spcAft>
              <a:buClr>
                <a:schemeClr val="dk1"/>
              </a:buClr>
              <a:buSzPts val="2000"/>
              <a:buFont typeface="Lexend"/>
              <a:buChar char="●"/>
            </a:pPr>
            <a:r>
              <a:rPr i="1" lang="en" sz="2000">
                <a:solidFill>
                  <a:schemeClr val="dk1"/>
                </a:solidFill>
                <a:latin typeface="Lexend"/>
                <a:ea typeface="Lexend"/>
                <a:cs typeface="Lexend"/>
                <a:sym typeface="Lexend"/>
              </a:rPr>
              <a:t>Alexander, who used to be rich last Sunday</a:t>
            </a:r>
            <a:r>
              <a:rPr lang="en" sz="2000">
                <a:solidFill>
                  <a:schemeClr val="dk1"/>
                </a:solidFill>
                <a:latin typeface="Lexend"/>
                <a:ea typeface="Lexend"/>
                <a:cs typeface="Lexend"/>
                <a:sym typeface="Lexend"/>
              </a:rPr>
              <a:t> by Judith Viorst</a:t>
            </a:r>
            <a:endParaRPr sz="2000">
              <a:solidFill>
                <a:schemeClr val="dk1"/>
              </a:solidFill>
              <a:latin typeface="Lexend"/>
              <a:ea typeface="Lexend"/>
              <a:cs typeface="Lexend"/>
              <a:sym typeface="Lexend"/>
            </a:endParaRPr>
          </a:p>
          <a:p>
            <a:pPr indent="-355600" lvl="0" marL="457200" rtl="0" algn="l">
              <a:lnSpc>
                <a:spcPct val="115000"/>
              </a:lnSpc>
              <a:spcBef>
                <a:spcPts val="0"/>
              </a:spcBef>
              <a:spcAft>
                <a:spcPts val="0"/>
              </a:spcAft>
              <a:buClr>
                <a:schemeClr val="dk1"/>
              </a:buClr>
              <a:buSzPts val="2000"/>
              <a:buFont typeface="Lexend"/>
              <a:buChar char="●"/>
            </a:pPr>
            <a:r>
              <a:rPr i="1" lang="en" sz="2000">
                <a:solidFill>
                  <a:schemeClr val="dk1"/>
                </a:solidFill>
                <a:latin typeface="Lexend"/>
                <a:ea typeface="Lexend"/>
                <a:cs typeface="Lexend"/>
                <a:sym typeface="Lexend"/>
              </a:rPr>
              <a:t>Berenstain Bears Trouble with Money </a:t>
            </a:r>
            <a:r>
              <a:rPr lang="en" sz="2000">
                <a:solidFill>
                  <a:schemeClr val="dk1"/>
                </a:solidFill>
                <a:latin typeface="Lexend"/>
                <a:ea typeface="Lexend"/>
                <a:cs typeface="Lexend"/>
                <a:sym typeface="Lexend"/>
              </a:rPr>
              <a:t>by Stan &amp; Jan Berenstain</a:t>
            </a:r>
            <a:endParaRPr sz="2000">
              <a:solidFill>
                <a:schemeClr val="dk1"/>
              </a:solidFill>
              <a:latin typeface="Lexend"/>
              <a:ea typeface="Lexend"/>
              <a:cs typeface="Lexend"/>
              <a:sym typeface="Lexend"/>
            </a:endParaRPr>
          </a:p>
          <a:p>
            <a:pPr indent="-355600" lvl="0" marL="457200" rtl="0" algn="l">
              <a:lnSpc>
                <a:spcPct val="115000"/>
              </a:lnSpc>
              <a:spcBef>
                <a:spcPts val="0"/>
              </a:spcBef>
              <a:spcAft>
                <a:spcPts val="0"/>
              </a:spcAft>
              <a:buClr>
                <a:schemeClr val="dk1"/>
              </a:buClr>
              <a:buSzPts val="2000"/>
              <a:buFont typeface="Lexend"/>
              <a:buChar char="●"/>
            </a:pPr>
            <a:r>
              <a:rPr i="1" lang="en" sz="2000">
                <a:solidFill>
                  <a:schemeClr val="dk1"/>
                </a:solidFill>
                <a:latin typeface="Lexend"/>
                <a:ea typeface="Lexend"/>
                <a:cs typeface="Lexend"/>
                <a:sym typeface="Lexend"/>
              </a:rPr>
              <a:t>Earn It: A Moneybunny Book </a:t>
            </a:r>
            <a:r>
              <a:rPr lang="en" sz="2000">
                <a:solidFill>
                  <a:schemeClr val="dk1"/>
                </a:solidFill>
                <a:latin typeface="Lexend"/>
                <a:ea typeface="Lexend"/>
                <a:cs typeface="Lexend"/>
                <a:sym typeface="Lexend"/>
              </a:rPr>
              <a:t>by Cinders McLeod</a:t>
            </a:r>
            <a:endParaRPr sz="2000">
              <a:solidFill>
                <a:schemeClr val="dk1"/>
              </a:solidFill>
              <a:latin typeface="Lexend"/>
              <a:ea typeface="Lexend"/>
              <a:cs typeface="Lexend"/>
              <a:sym typeface="Lexend"/>
            </a:endParaRPr>
          </a:p>
          <a:p>
            <a:pPr indent="-355600" lvl="0" marL="457200" rtl="0" algn="l">
              <a:lnSpc>
                <a:spcPct val="115000"/>
              </a:lnSpc>
              <a:spcBef>
                <a:spcPts val="0"/>
              </a:spcBef>
              <a:spcAft>
                <a:spcPts val="0"/>
              </a:spcAft>
              <a:buClr>
                <a:schemeClr val="dk1"/>
              </a:buClr>
              <a:buSzPts val="2000"/>
              <a:buFont typeface="Lexend"/>
              <a:buChar char="●"/>
            </a:pPr>
            <a:r>
              <a:rPr i="1" lang="en" sz="2000">
                <a:solidFill>
                  <a:schemeClr val="dk1"/>
                </a:solidFill>
                <a:latin typeface="Lexend"/>
                <a:ea typeface="Lexend"/>
                <a:cs typeface="Lexend"/>
                <a:sym typeface="Lexend"/>
              </a:rPr>
              <a:t>Berenstain Bears’ Dollars and Sense </a:t>
            </a:r>
            <a:r>
              <a:rPr lang="en" sz="2000">
                <a:solidFill>
                  <a:schemeClr val="dk1"/>
                </a:solidFill>
                <a:latin typeface="Lexend"/>
                <a:ea typeface="Lexend"/>
                <a:cs typeface="Lexend"/>
                <a:sym typeface="Lexend"/>
              </a:rPr>
              <a:t>by Stan &amp; Jan Berenstain</a:t>
            </a:r>
            <a:endParaRPr sz="2000">
              <a:solidFill>
                <a:schemeClr val="dk1"/>
              </a:solidFill>
              <a:latin typeface="Lexend"/>
              <a:ea typeface="Lexend"/>
              <a:cs typeface="Lexend"/>
              <a:sym typeface="Lexend"/>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1" name="Shape 641"/>
        <p:cNvGrpSpPr/>
        <p:nvPr/>
      </p:nvGrpSpPr>
      <p:grpSpPr>
        <a:xfrm>
          <a:off x="0" y="0"/>
          <a:ext cx="0" cy="0"/>
          <a:chOff x="0" y="0"/>
          <a:chExt cx="0" cy="0"/>
        </a:xfrm>
      </p:grpSpPr>
      <p:sp>
        <p:nvSpPr>
          <p:cNvPr id="642" name="Google Shape;642;p107"/>
          <p:cNvSpPr txBox="1"/>
          <p:nvPr>
            <p:ph idx="1" type="body"/>
          </p:nvPr>
        </p:nvSpPr>
        <p:spPr>
          <a:xfrm>
            <a:off x="311700" y="1152475"/>
            <a:ext cx="8520600" cy="3899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FF0000"/>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When we are trying to save money, it is important to identify what we want versus what we need. After we spend money on our needs, we can save money for our wants.</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Look at the </a:t>
            </a:r>
            <a:r>
              <a:rPr lang="en" sz="2000" u="sng">
                <a:solidFill>
                  <a:schemeClr val="hlink"/>
                </a:solidFill>
                <a:hlinkClick r:id="rId3"/>
              </a:rPr>
              <a:t>images</a:t>
            </a:r>
            <a:r>
              <a:rPr lang="en" sz="2000">
                <a:solidFill>
                  <a:schemeClr val="dk1"/>
                </a:solidFill>
              </a:rPr>
              <a:t> on page 5 and decide whether these items are needs (1) or wants (2). </a:t>
            </a:r>
            <a:endParaRPr sz="2000">
              <a:solidFill>
                <a:schemeClr val="dk1"/>
              </a:solidFill>
              <a:highlight>
                <a:srgbClr val="FFFF00"/>
              </a:highlight>
            </a:endParaRPr>
          </a:p>
        </p:txBody>
      </p:sp>
      <p:sp>
        <p:nvSpPr>
          <p:cNvPr id="643" name="Google Shape;643;p107"/>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Financial Literacy Month</a:t>
            </a:r>
            <a:endParaRPr b="1" sz="4020">
              <a:solidFill>
                <a:srgbClr val="FF0000"/>
              </a:solidFill>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7" name="Shape 647"/>
        <p:cNvGrpSpPr/>
        <p:nvPr/>
      </p:nvGrpSpPr>
      <p:grpSpPr>
        <a:xfrm>
          <a:off x="0" y="0"/>
          <a:ext cx="0" cy="0"/>
          <a:chOff x="0" y="0"/>
          <a:chExt cx="0" cy="0"/>
        </a:xfrm>
      </p:grpSpPr>
      <p:sp>
        <p:nvSpPr>
          <p:cNvPr id="648" name="Google Shape;648;p108"/>
          <p:cNvSpPr txBox="1"/>
          <p:nvPr>
            <p:ph type="title"/>
          </p:nvPr>
        </p:nvSpPr>
        <p:spPr>
          <a:xfrm>
            <a:off x="422100" y="1489050"/>
            <a:ext cx="6558300" cy="841800"/>
          </a:xfrm>
          <a:prstGeom prst="rect">
            <a:avLst/>
          </a:prstGeom>
        </p:spPr>
        <p:txBody>
          <a:bodyPr anchorCtr="0" anchor="ctr" bIns="91425" lIns="91425" spcFirstLastPara="1" rIns="91425" wrap="square" tIns="91425">
            <a:normAutofit/>
          </a:bodyPr>
          <a:lstStyle/>
          <a:p>
            <a:pPr indent="-317500" lvl="0" marL="457200" rtl="0" algn="l">
              <a:spcBef>
                <a:spcPts val="0"/>
              </a:spcBef>
              <a:spcAft>
                <a:spcPts val="0"/>
              </a:spcAft>
              <a:buSzPts val="1400"/>
              <a:buChar char="●"/>
            </a:pPr>
            <a:r>
              <a:rPr lang="en" sz="1400"/>
              <a:t>Florida Emancipation Day (May 25)</a:t>
            </a:r>
            <a:endParaRPr sz="1400"/>
          </a:p>
          <a:p>
            <a:pPr indent="-317500" lvl="0" marL="457200" rtl="0" algn="l">
              <a:spcBef>
                <a:spcPts val="0"/>
              </a:spcBef>
              <a:spcAft>
                <a:spcPts val="0"/>
              </a:spcAft>
              <a:buSzPts val="1400"/>
              <a:buChar char="●"/>
            </a:pPr>
            <a:r>
              <a:rPr lang="en" sz="1400"/>
              <a:t>Armed Forces Week (Third week of the month)</a:t>
            </a:r>
            <a:endParaRPr sz="1400"/>
          </a:p>
          <a:p>
            <a:pPr indent="-317500" lvl="0" marL="457200" rtl="0" algn="l">
              <a:spcBef>
                <a:spcPts val="0"/>
              </a:spcBef>
              <a:spcAft>
                <a:spcPts val="0"/>
              </a:spcAft>
              <a:buSzPts val="1400"/>
              <a:buChar char="●"/>
            </a:pPr>
            <a:r>
              <a:rPr lang="en" sz="1400"/>
              <a:t>Memorial Day (Last Monday of the month)</a:t>
            </a:r>
            <a:endParaRPr sz="1400"/>
          </a:p>
        </p:txBody>
      </p:sp>
      <p:sp>
        <p:nvSpPr>
          <p:cNvPr id="649" name="Google Shape;649;p108"/>
          <p:cNvSpPr txBox="1"/>
          <p:nvPr>
            <p:ph idx="4294967295" type="ctrTitle"/>
          </p:nvPr>
        </p:nvSpPr>
        <p:spPr>
          <a:xfrm>
            <a:off x="0" y="421850"/>
            <a:ext cx="9298500" cy="869100"/>
          </a:xfrm>
          <a:prstGeom prst="rect">
            <a:avLst/>
          </a:prstGeom>
          <a:solidFill>
            <a:schemeClr val="lt2"/>
          </a:solidFill>
        </p:spPr>
        <p:txBody>
          <a:bodyPr anchorCtr="0" anchor="t" bIns="91425" lIns="91425" spcFirstLastPara="1" rIns="91425" wrap="square" tIns="91425">
            <a:normAutofit/>
          </a:bodyPr>
          <a:lstStyle/>
          <a:p>
            <a:pPr indent="0" lvl="0" marL="0" rtl="0" algn="ctr">
              <a:spcBef>
                <a:spcPts val="0"/>
              </a:spcBef>
              <a:spcAft>
                <a:spcPts val="0"/>
              </a:spcAft>
              <a:buNone/>
            </a:pPr>
            <a:r>
              <a:rPr b="1" lang="en" sz="4200"/>
              <a:t>May</a:t>
            </a:r>
            <a:endParaRPr b="1" sz="4200"/>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53" name="Shape 653"/>
        <p:cNvGrpSpPr/>
        <p:nvPr/>
      </p:nvGrpSpPr>
      <p:grpSpPr>
        <a:xfrm>
          <a:off x="0" y="0"/>
          <a:ext cx="0" cy="0"/>
          <a:chOff x="0" y="0"/>
          <a:chExt cx="0" cy="0"/>
        </a:xfrm>
      </p:grpSpPr>
      <p:sp>
        <p:nvSpPr>
          <p:cNvPr id="654" name="Google Shape;654;p109"/>
          <p:cNvSpPr txBox="1"/>
          <p:nvPr>
            <p:ph idx="1" type="body"/>
          </p:nvPr>
        </p:nvSpPr>
        <p:spPr>
          <a:xfrm>
            <a:off x="311700" y="1152475"/>
            <a:ext cx="8520600" cy="3889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None/>
            </a:pPr>
            <a:r>
              <a:rPr b="1" lang="en" sz="2000">
                <a:solidFill>
                  <a:schemeClr val="dk1"/>
                </a:solidFill>
              </a:rPr>
              <a:t>Did you know?</a:t>
            </a:r>
            <a:endParaRPr b="1" sz="2000">
              <a:solidFill>
                <a:schemeClr val="dk1"/>
              </a:solidFill>
            </a:endParaRPr>
          </a:p>
          <a:p>
            <a:pPr indent="0" lvl="0" marL="0" rtl="0" algn="l">
              <a:spcBef>
                <a:spcPts val="1200"/>
              </a:spcBef>
              <a:spcAft>
                <a:spcPts val="0"/>
              </a:spcAft>
              <a:buNone/>
            </a:pPr>
            <a:r>
              <a:rPr lang="en" sz="2000">
                <a:solidFill>
                  <a:schemeClr val="dk1"/>
                </a:solidFill>
              </a:rPr>
              <a:t>Emancipation means to be set free.  Our country fought each other in the Civil War for 5 years and when it was over, all slaves were set free. </a:t>
            </a:r>
            <a:endParaRPr sz="2000">
              <a:solidFill>
                <a:schemeClr val="dk1"/>
              </a:solidFill>
            </a:endParaRPr>
          </a:p>
          <a:p>
            <a:pPr indent="0" lvl="0" marL="0" rtl="0" algn="l">
              <a:spcBef>
                <a:spcPts val="1200"/>
              </a:spcBef>
              <a:spcAft>
                <a:spcPts val="0"/>
              </a:spcAft>
              <a:buNone/>
            </a:pPr>
            <a:r>
              <a:rPr lang="en" sz="2000">
                <a:solidFill>
                  <a:schemeClr val="dk1"/>
                </a:solidFill>
              </a:rPr>
              <a:t>Today, we recognize this movement during the national holiday, Juneteenth.</a:t>
            </a:r>
            <a:endParaRPr sz="2000">
              <a:solidFill>
                <a:schemeClr val="dk1"/>
              </a:solidFill>
            </a:endParaRPr>
          </a:p>
        </p:txBody>
      </p:sp>
      <p:sp>
        <p:nvSpPr>
          <p:cNvPr id="655" name="Google Shape;655;p109"/>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Florida Emancipation Day</a:t>
            </a:r>
            <a:endParaRPr b="1" sz="4020">
              <a:solidFill>
                <a:srgbClr val="0000FF"/>
              </a:solidFill>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9" name="Shape 659"/>
        <p:cNvGrpSpPr/>
        <p:nvPr/>
      </p:nvGrpSpPr>
      <p:grpSpPr>
        <a:xfrm>
          <a:off x="0" y="0"/>
          <a:ext cx="0" cy="0"/>
          <a:chOff x="0" y="0"/>
          <a:chExt cx="0" cy="0"/>
        </a:xfrm>
      </p:grpSpPr>
      <p:sp>
        <p:nvSpPr>
          <p:cNvPr id="660" name="Google Shape;660;p110"/>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Florida Emancipation Day</a:t>
            </a:r>
            <a:endParaRPr b="1" sz="4020">
              <a:solidFill>
                <a:srgbClr val="0000FF"/>
              </a:solidFill>
            </a:endParaRPr>
          </a:p>
        </p:txBody>
      </p:sp>
      <p:sp>
        <p:nvSpPr>
          <p:cNvPr id="661" name="Google Shape;661;p110"/>
          <p:cNvSpPr txBox="1"/>
          <p:nvPr>
            <p:ph idx="1" type="body"/>
          </p:nvPr>
        </p:nvSpPr>
        <p:spPr>
          <a:xfrm>
            <a:off x="148925" y="2487538"/>
            <a:ext cx="2663400" cy="9528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4300">
                <a:solidFill>
                  <a:srgbClr val="0000FF"/>
                </a:solidFill>
              </a:rPr>
              <a:t>L</a:t>
            </a:r>
            <a:r>
              <a:rPr lang="en" sz="3200">
                <a:solidFill>
                  <a:schemeClr val="dk1"/>
                </a:solidFill>
              </a:rPr>
              <a:t>ook</a:t>
            </a:r>
            <a:endParaRPr sz="2000">
              <a:solidFill>
                <a:schemeClr val="dk1"/>
              </a:solidFill>
            </a:endParaRPr>
          </a:p>
        </p:txBody>
      </p:sp>
      <p:pic>
        <p:nvPicPr>
          <p:cNvPr id="662" name="Google Shape;662;p110"/>
          <p:cNvPicPr preferRelativeResize="0"/>
          <p:nvPr/>
        </p:nvPicPr>
        <p:blipFill>
          <a:blip r:embed="rId3">
            <a:alphaModFix/>
          </a:blip>
          <a:stretch>
            <a:fillRect/>
          </a:stretch>
        </p:blipFill>
        <p:spPr>
          <a:xfrm>
            <a:off x="5679750" y="911913"/>
            <a:ext cx="2365675" cy="4104074"/>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p111"/>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isten</a:t>
            </a:r>
            <a:endParaRPr sz="3200">
              <a:solidFill>
                <a:schemeClr val="dk1"/>
              </a:solidFill>
            </a:endParaRPr>
          </a:p>
          <a:p>
            <a:pPr indent="0" lvl="0" marL="0" rtl="0" algn="ctr">
              <a:spcBef>
                <a:spcPts val="1200"/>
              </a:spcBef>
              <a:spcAft>
                <a:spcPts val="0"/>
              </a:spcAft>
              <a:buNone/>
            </a:pPr>
            <a:r>
              <a:rPr lang="en" sz="2300">
                <a:solidFill>
                  <a:schemeClr val="dk1"/>
                </a:solidFill>
              </a:rPr>
              <a:t>"When I do good, I feel good.  When I do bad, I feel bad.”</a:t>
            </a:r>
            <a:endParaRPr sz="2300">
              <a:solidFill>
                <a:schemeClr val="dk1"/>
              </a:solidFill>
            </a:endParaRPr>
          </a:p>
          <a:p>
            <a:pPr indent="0" lvl="0" marL="0" rtl="0" algn="ctr">
              <a:spcBef>
                <a:spcPts val="1200"/>
              </a:spcBef>
              <a:spcAft>
                <a:spcPts val="1200"/>
              </a:spcAft>
              <a:buNone/>
            </a:pPr>
            <a:r>
              <a:rPr lang="en" sz="2300">
                <a:solidFill>
                  <a:schemeClr val="dk1"/>
                </a:solidFill>
              </a:rPr>
              <a:t>– Abraham Lincoln</a:t>
            </a:r>
            <a:endParaRPr sz="2000">
              <a:solidFill>
                <a:schemeClr val="dk1"/>
              </a:solidFill>
              <a:highlight>
                <a:srgbClr val="FFFF00"/>
              </a:highlight>
            </a:endParaRPr>
          </a:p>
        </p:txBody>
      </p:sp>
      <p:sp>
        <p:nvSpPr>
          <p:cNvPr id="668" name="Google Shape;668;p111"/>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Florida Emancipation Day</a:t>
            </a:r>
            <a:endParaRPr b="1" sz="4020">
              <a:solidFill>
                <a:srgbClr val="0000FF"/>
              </a:solidFill>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p112"/>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President Abraham Lincoln announced the Emancipation Proclamation in 1863 which started the process of freeing slaves.  He led the North (Union) to win the Civil War in 1865 and then helped free all slaves, including those in Florida. </a:t>
            </a:r>
            <a:endParaRPr sz="2000">
              <a:solidFill>
                <a:schemeClr val="dk1"/>
              </a:solidFill>
            </a:endParaRPr>
          </a:p>
          <a:p>
            <a:pPr indent="0" lvl="0" marL="0" rtl="0" algn="l">
              <a:spcBef>
                <a:spcPts val="1200"/>
              </a:spcBef>
              <a:spcAft>
                <a:spcPts val="0"/>
              </a:spcAft>
              <a:buClr>
                <a:schemeClr val="dk1"/>
              </a:buClr>
              <a:buSzPts val="1100"/>
              <a:buFont typeface="Arial"/>
              <a:buNone/>
            </a:pPr>
            <a:r>
              <a:rPr lang="en" sz="2000">
                <a:solidFill>
                  <a:schemeClr val="dk1"/>
                </a:solidFill>
              </a:rPr>
              <a:t>Let’s learn more about our 16th president!</a:t>
            </a:r>
            <a:endParaRPr sz="2000">
              <a:solidFill>
                <a:schemeClr val="dk1"/>
              </a:solidFill>
              <a:highlight>
                <a:srgbClr val="FFFF00"/>
              </a:highlight>
            </a:endParaRPr>
          </a:p>
          <a:p>
            <a:pPr indent="0" lvl="0" marL="0" rtl="0" algn="l">
              <a:spcBef>
                <a:spcPts val="1200"/>
              </a:spcBef>
              <a:spcAft>
                <a:spcPts val="1200"/>
              </a:spcAft>
              <a:buNone/>
            </a:pPr>
            <a:r>
              <a:t/>
            </a:r>
            <a:endParaRPr sz="2000">
              <a:solidFill>
                <a:schemeClr val="dk1"/>
              </a:solidFill>
              <a:highlight>
                <a:srgbClr val="FFFF00"/>
              </a:highlight>
            </a:endParaRPr>
          </a:p>
        </p:txBody>
      </p:sp>
      <p:sp>
        <p:nvSpPr>
          <p:cNvPr id="674" name="Google Shape;674;p112"/>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Florida Emancipation Day</a:t>
            </a:r>
            <a:endParaRPr b="1" sz="4020">
              <a:solidFill>
                <a:srgbClr val="0000FF"/>
              </a:solidFill>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78" name="Shape 678"/>
        <p:cNvGrpSpPr/>
        <p:nvPr/>
      </p:nvGrpSpPr>
      <p:grpSpPr>
        <a:xfrm>
          <a:off x="0" y="0"/>
          <a:ext cx="0" cy="0"/>
          <a:chOff x="0" y="0"/>
          <a:chExt cx="0" cy="0"/>
        </a:xfrm>
      </p:grpSpPr>
      <p:sp>
        <p:nvSpPr>
          <p:cNvPr id="679" name="Google Shape;679;p113"/>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Clr>
                <a:schemeClr val="dk1"/>
              </a:buClr>
              <a:buSzPts val="1100"/>
              <a:buFont typeface="Arial"/>
              <a:buNone/>
            </a:pPr>
            <a:r>
              <a:rPr lang="en" sz="4300">
                <a:solidFill>
                  <a:srgbClr val="FF0000"/>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Clr>
                <a:schemeClr val="dk1"/>
              </a:buClr>
              <a:buSzPts val="1100"/>
              <a:buFont typeface="Arial"/>
              <a:buNone/>
            </a:pPr>
            <a:r>
              <a:rPr b="1" lang="en" sz="2000">
                <a:solidFill>
                  <a:schemeClr val="dk1"/>
                </a:solidFill>
              </a:rPr>
              <a:t>Did you know?</a:t>
            </a:r>
            <a:endParaRPr b="1" sz="2000">
              <a:solidFill>
                <a:schemeClr val="dk1"/>
              </a:solidFill>
            </a:endParaRPr>
          </a:p>
          <a:p>
            <a:pPr indent="0" lvl="0" marL="0" rtl="0" algn="l">
              <a:spcBef>
                <a:spcPts val="1200"/>
              </a:spcBef>
              <a:spcAft>
                <a:spcPts val="1200"/>
              </a:spcAft>
              <a:buClr>
                <a:schemeClr val="dk1"/>
              </a:buClr>
              <a:buSzPts val="1100"/>
              <a:buFont typeface="Arial"/>
              <a:buNone/>
            </a:pPr>
            <a:r>
              <a:rPr lang="en" sz="2000">
                <a:solidFill>
                  <a:schemeClr val="dk1"/>
                </a:solidFill>
              </a:rPr>
              <a:t>Armed Forces Day recognizes how all six branches of the United States military work together under the National Security Act to keep citizens protected.</a:t>
            </a:r>
            <a:endParaRPr sz="2000">
              <a:solidFill>
                <a:schemeClr val="dk1"/>
              </a:solidFill>
            </a:endParaRPr>
          </a:p>
        </p:txBody>
      </p:sp>
      <p:sp>
        <p:nvSpPr>
          <p:cNvPr id="680" name="Google Shape;680;p113"/>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Armed Forces Week</a:t>
            </a:r>
            <a:endParaRPr b="1" sz="402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33"/>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Clr>
                <a:schemeClr val="dk1"/>
              </a:buClr>
              <a:buSzPts val="1100"/>
              <a:buFont typeface="Arial"/>
              <a:buNone/>
            </a:pPr>
            <a:r>
              <a:rPr lang="en" sz="4300">
                <a:solidFill>
                  <a:srgbClr val="FF0000"/>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Clr>
                <a:schemeClr val="dk1"/>
              </a:buClr>
              <a:buSzPts val="1100"/>
              <a:buFont typeface="Arial"/>
              <a:buNone/>
            </a:pPr>
            <a:r>
              <a:rPr b="1" lang="en" sz="2000">
                <a:solidFill>
                  <a:schemeClr val="dk1"/>
                </a:solidFill>
              </a:rPr>
              <a:t>Did you know?</a:t>
            </a:r>
            <a:endParaRPr b="1" sz="2000">
              <a:solidFill>
                <a:schemeClr val="dk1"/>
              </a:solidFill>
            </a:endParaRPr>
          </a:p>
          <a:p>
            <a:pPr indent="0" lvl="0" marL="0" rtl="0" algn="l">
              <a:spcBef>
                <a:spcPts val="1200"/>
              </a:spcBef>
              <a:spcAft>
                <a:spcPts val="1200"/>
              </a:spcAft>
              <a:buClr>
                <a:schemeClr val="dk1"/>
              </a:buClr>
              <a:buSzPts val="1100"/>
              <a:buFont typeface="Arial"/>
              <a:buNone/>
            </a:pPr>
            <a:r>
              <a:rPr lang="en" sz="2000">
                <a:solidFill>
                  <a:schemeClr val="dk1"/>
                </a:solidFill>
              </a:rPr>
              <a:t>Labor Day came after unions, or groups of workers, demanded recognition for the hard work they were doing for the United States.</a:t>
            </a:r>
            <a:endParaRPr sz="2000">
              <a:solidFill>
                <a:schemeClr val="dk1"/>
              </a:solidFill>
            </a:endParaRPr>
          </a:p>
        </p:txBody>
      </p:sp>
      <p:sp>
        <p:nvSpPr>
          <p:cNvPr id="156" name="Google Shape;156;p33"/>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Labor Day</a:t>
            </a:r>
            <a:endParaRPr b="1" sz="4020">
              <a:solidFill>
                <a:srgbClr val="FF0000"/>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114"/>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Armed Forces Week</a:t>
            </a:r>
            <a:endParaRPr b="1" sz="4020">
              <a:solidFill>
                <a:srgbClr val="FF0000"/>
              </a:solidFill>
            </a:endParaRPr>
          </a:p>
        </p:txBody>
      </p:sp>
      <p:sp>
        <p:nvSpPr>
          <p:cNvPr id="686" name="Google Shape;686;p114"/>
          <p:cNvSpPr txBox="1"/>
          <p:nvPr>
            <p:ph idx="1" type="body"/>
          </p:nvPr>
        </p:nvSpPr>
        <p:spPr>
          <a:xfrm>
            <a:off x="231225" y="2405763"/>
            <a:ext cx="2474400" cy="9336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Clr>
                <a:schemeClr val="dk1"/>
              </a:buClr>
              <a:buSzPts val="1100"/>
              <a:buFont typeface="Arial"/>
              <a:buNone/>
            </a:pPr>
            <a:r>
              <a:rPr lang="en" sz="4300">
                <a:solidFill>
                  <a:srgbClr val="FF0000"/>
                </a:solidFill>
              </a:rPr>
              <a:t>L</a:t>
            </a:r>
            <a:r>
              <a:rPr lang="en" sz="3200">
                <a:solidFill>
                  <a:schemeClr val="dk1"/>
                </a:solidFill>
              </a:rPr>
              <a:t>ook</a:t>
            </a:r>
            <a:endParaRPr sz="2900">
              <a:solidFill>
                <a:srgbClr val="0000FF"/>
              </a:solidFill>
            </a:endParaRPr>
          </a:p>
        </p:txBody>
      </p:sp>
      <p:pic>
        <p:nvPicPr>
          <p:cNvPr id="687" name="Google Shape;687;p114"/>
          <p:cNvPicPr preferRelativeResize="0"/>
          <p:nvPr/>
        </p:nvPicPr>
        <p:blipFill>
          <a:blip r:embed="rId3">
            <a:alphaModFix/>
          </a:blip>
          <a:stretch>
            <a:fillRect/>
          </a:stretch>
        </p:blipFill>
        <p:spPr>
          <a:xfrm>
            <a:off x="2886100" y="1417763"/>
            <a:ext cx="5953100" cy="2909578"/>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115"/>
          <p:cNvSpPr txBox="1"/>
          <p:nvPr>
            <p:ph idx="1" type="body"/>
          </p:nvPr>
        </p:nvSpPr>
        <p:spPr>
          <a:xfrm>
            <a:off x="356825" y="2490925"/>
            <a:ext cx="2527800" cy="9681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4300" u="sng">
                <a:solidFill>
                  <a:schemeClr val="hlink"/>
                </a:solidFill>
                <a:hlinkClick r:id="rId3"/>
              </a:rPr>
              <a:t>L</a:t>
            </a:r>
            <a:r>
              <a:rPr lang="en" sz="3200" u="sng">
                <a:solidFill>
                  <a:schemeClr val="hlink"/>
                </a:solidFill>
                <a:hlinkClick r:id="rId4"/>
              </a:rPr>
              <a:t>isten</a:t>
            </a:r>
            <a:endParaRPr sz="2900">
              <a:solidFill>
                <a:srgbClr val="0000FF"/>
              </a:solidFill>
            </a:endParaRPr>
          </a:p>
        </p:txBody>
      </p:sp>
      <p:sp>
        <p:nvSpPr>
          <p:cNvPr id="693" name="Google Shape;693;p115"/>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Armed Forces Week</a:t>
            </a:r>
            <a:endParaRPr b="1" sz="4020">
              <a:solidFill>
                <a:srgbClr val="FF0000"/>
              </a:solidFill>
            </a:endParaRPr>
          </a:p>
        </p:txBody>
      </p:sp>
      <p:pic>
        <p:nvPicPr>
          <p:cNvPr id="694" name="Google Shape;694;p115">
            <a:hlinkClick r:id="rId5"/>
          </p:cNvPr>
          <p:cNvPicPr preferRelativeResize="0"/>
          <p:nvPr/>
        </p:nvPicPr>
        <p:blipFill>
          <a:blip r:embed="rId6">
            <a:alphaModFix/>
          </a:blip>
          <a:stretch>
            <a:fillRect/>
          </a:stretch>
        </p:blipFill>
        <p:spPr>
          <a:xfrm>
            <a:off x="4074725" y="1484850"/>
            <a:ext cx="4010451" cy="2980250"/>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8" name="Shape 698"/>
        <p:cNvGrpSpPr/>
        <p:nvPr/>
      </p:nvGrpSpPr>
      <p:grpSpPr>
        <a:xfrm>
          <a:off x="0" y="0"/>
          <a:ext cx="0" cy="0"/>
          <a:chOff x="0" y="0"/>
          <a:chExt cx="0" cy="0"/>
        </a:xfrm>
      </p:grpSpPr>
      <p:sp>
        <p:nvSpPr>
          <p:cNvPr id="699" name="Google Shape;699;p116"/>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FF0000"/>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Some people send care packages overseas to people serving in the military. These packages are full of supplies that soldiers need or may bring them happiness while they are away from their families.</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Let’s make a list of items we could send to someone in the military as a thank you for their service to our country.</a:t>
            </a:r>
            <a:endParaRPr sz="2000">
              <a:solidFill>
                <a:schemeClr val="dk1"/>
              </a:solidFill>
            </a:endParaRPr>
          </a:p>
        </p:txBody>
      </p:sp>
      <p:sp>
        <p:nvSpPr>
          <p:cNvPr id="700" name="Google Shape;700;p116"/>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Armed Forces Week</a:t>
            </a:r>
            <a:endParaRPr b="1" sz="4020">
              <a:solidFill>
                <a:srgbClr val="FF0000"/>
              </a:solidFill>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04" name="Shape 704"/>
        <p:cNvGrpSpPr/>
        <p:nvPr/>
      </p:nvGrpSpPr>
      <p:grpSpPr>
        <a:xfrm>
          <a:off x="0" y="0"/>
          <a:ext cx="0" cy="0"/>
          <a:chOff x="0" y="0"/>
          <a:chExt cx="0" cy="0"/>
        </a:xfrm>
      </p:grpSpPr>
      <p:sp>
        <p:nvSpPr>
          <p:cNvPr id="705" name="Google Shape;705;p1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None/>
            </a:pPr>
            <a:r>
              <a:rPr b="1" lang="en" sz="2000">
                <a:solidFill>
                  <a:schemeClr val="dk1"/>
                </a:solidFill>
              </a:rPr>
              <a:t>Did you know?</a:t>
            </a:r>
            <a:endParaRPr b="1" sz="2000">
              <a:solidFill>
                <a:schemeClr val="dk1"/>
              </a:solidFill>
            </a:endParaRPr>
          </a:p>
          <a:p>
            <a:pPr indent="0" lvl="0" marL="0" rtl="0" algn="l">
              <a:spcBef>
                <a:spcPts val="1200"/>
              </a:spcBef>
              <a:spcAft>
                <a:spcPts val="1200"/>
              </a:spcAft>
              <a:buNone/>
            </a:pPr>
            <a:r>
              <a:rPr lang="en" sz="2000">
                <a:solidFill>
                  <a:schemeClr val="dk1"/>
                </a:solidFill>
              </a:rPr>
              <a:t>Memorial is a word that means recognizing someone who died or an event in history where many people may have died. This holiday recognizes Americans who died while serving in the military.</a:t>
            </a:r>
            <a:endParaRPr sz="2000">
              <a:solidFill>
                <a:schemeClr val="dk1"/>
              </a:solidFill>
            </a:endParaRPr>
          </a:p>
        </p:txBody>
      </p:sp>
      <p:sp>
        <p:nvSpPr>
          <p:cNvPr id="706" name="Google Shape;706;p117"/>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Memorial Day</a:t>
            </a:r>
            <a:endParaRPr b="1" sz="4020">
              <a:solidFill>
                <a:srgbClr val="0000FF"/>
              </a:solidFill>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0" name="Shape 710"/>
        <p:cNvGrpSpPr/>
        <p:nvPr/>
      </p:nvGrpSpPr>
      <p:grpSpPr>
        <a:xfrm>
          <a:off x="0" y="0"/>
          <a:ext cx="0" cy="0"/>
          <a:chOff x="0" y="0"/>
          <a:chExt cx="0" cy="0"/>
        </a:xfrm>
      </p:grpSpPr>
      <p:sp>
        <p:nvSpPr>
          <p:cNvPr id="711" name="Google Shape;711;p118"/>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Memorial Day</a:t>
            </a:r>
            <a:endParaRPr b="1" sz="4020">
              <a:solidFill>
                <a:srgbClr val="0000FF"/>
              </a:solidFill>
            </a:endParaRPr>
          </a:p>
        </p:txBody>
      </p:sp>
      <p:sp>
        <p:nvSpPr>
          <p:cNvPr id="712" name="Google Shape;712;p118"/>
          <p:cNvSpPr txBox="1"/>
          <p:nvPr>
            <p:ph idx="1" type="body"/>
          </p:nvPr>
        </p:nvSpPr>
        <p:spPr>
          <a:xfrm>
            <a:off x="148925" y="2487538"/>
            <a:ext cx="2663400" cy="9528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4300">
                <a:solidFill>
                  <a:srgbClr val="0000FF"/>
                </a:solidFill>
              </a:rPr>
              <a:t>L</a:t>
            </a:r>
            <a:r>
              <a:rPr lang="en" sz="3200">
                <a:solidFill>
                  <a:schemeClr val="dk1"/>
                </a:solidFill>
              </a:rPr>
              <a:t>ook</a:t>
            </a:r>
            <a:endParaRPr sz="2000">
              <a:solidFill>
                <a:schemeClr val="dk1"/>
              </a:solidFill>
            </a:endParaRPr>
          </a:p>
        </p:txBody>
      </p:sp>
      <p:pic>
        <p:nvPicPr>
          <p:cNvPr id="713" name="Google Shape;713;p118"/>
          <p:cNvPicPr preferRelativeResize="0"/>
          <p:nvPr/>
        </p:nvPicPr>
        <p:blipFill>
          <a:blip r:embed="rId3">
            <a:alphaModFix/>
          </a:blip>
          <a:stretch>
            <a:fillRect/>
          </a:stretch>
        </p:blipFill>
        <p:spPr>
          <a:xfrm>
            <a:off x="3308324" y="1107212"/>
            <a:ext cx="5563276" cy="3713476"/>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sp>
        <p:nvSpPr>
          <p:cNvPr id="718" name="Google Shape;718;p119"/>
          <p:cNvSpPr txBox="1"/>
          <p:nvPr>
            <p:ph idx="1" type="body"/>
          </p:nvPr>
        </p:nvSpPr>
        <p:spPr>
          <a:xfrm>
            <a:off x="752550" y="2571750"/>
            <a:ext cx="2186700" cy="9183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4300" u="sng">
                <a:solidFill>
                  <a:schemeClr val="hlink"/>
                </a:solidFill>
                <a:hlinkClick r:id="rId3"/>
              </a:rPr>
              <a:t>L</a:t>
            </a:r>
            <a:r>
              <a:rPr lang="en" sz="3200" u="sng">
                <a:solidFill>
                  <a:schemeClr val="hlink"/>
                </a:solidFill>
                <a:hlinkClick r:id="rId4"/>
              </a:rPr>
              <a:t>isten</a:t>
            </a:r>
            <a:endParaRPr sz="2000">
              <a:solidFill>
                <a:schemeClr val="dk1"/>
              </a:solidFill>
            </a:endParaRPr>
          </a:p>
        </p:txBody>
      </p:sp>
      <p:sp>
        <p:nvSpPr>
          <p:cNvPr id="719" name="Google Shape;719;p119"/>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Memorial Day</a:t>
            </a:r>
            <a:endParaRPr b="1" sz="4020">
              <a:solidFill>
                <a:srgbClr val="0000FF"/>
              </a:solidFill>
            </a:endParaRPr>
          </a:p>
        </p:txBody>
      </p:sp>
      <p:pic>
        <p:nvPicPr>
          <p:cNvPr id="720" name="Google Shape;720;p119">
            <a:hlinkClick r:id="rId5"/>
          </p:cNvPr>
          <p:cNvPicPr preferRelativeResize="0"/>
          <p:nvPr/>
        </p:nvPicPr>
        <p:blipFill>
          <a:blip r:embed="rId6">
            <a:alphaModFix/>
          </a:blip>
          <a:stretch>
            <a:fillRect/>
          </a:stretch>
        </p:blipFill>
        <p:spPr>
          <a:xfrm>
            <a:off x="4074699" y="1546813"/>
            <a:ext cx="4020626" cy="2968175"/>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4" name="Shape 724"/>
        <p:cNvGrpSpPr/>
        <p:nvPr/>
      </p:nvGrpSpPr>
      <p:grpSpPr>
        <a:xfrm>
          <a:off x="0" y="0"/>
          <a:ext cx="0" cy="0"/>
          <a:chOff x="0" y="0"/>
          <a:chExt cx="0" cy="0"/>
        </a:xfrm>
      </p:grpSpPr>
      <p:sp>
        <p:nvSpPr>
          <p:cNvPr id="725" name="Google Shape;725;p120"/>
          <p:cNvSpPr txBox="1"/>
          <p:nvPr>
            <p:ph idx="1" type="body"/>
          </p:nvPr>
        </p:nvSpPr>
        <p:spPr>
          <a:xfrm>
            <a:off x="311700" y="1152475"/>
            <a:ext cx="85206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4300">
                <a:solidFill>
                  <a:srgbClr val="0000FF"/>
                </a:solidFill>
              </a:rPr>
              <a:t>L</a:t>
            </a:r>
            <a:r>
              <a:rPr lang="en" sz="3200">
                <a:solidFill>
                  <a:schemeClr val="dk1"/>
                </a:solidFill>
              </a:rPr>
              <a:t>et’s Go!</a:t>
            </a:r>
            <a:endParaRPr sz="3200">
              <a:solidFill>
                <a:schemeClr val="dk1"/>
              </a:solidFill>
            </a:endParaRPr>
          </a:p>
          <a:p>
            <a:pPr indent="0" lvl="0" marL="0" rtl="0" algn="l">
              <a:spcBef>
                <a:spcPts val="1200"/>
              </a:spcBef>
              <a:spcAft>
                <a:spcPts val="0"/>
              </a:spcAft>
              <a:buNone/>
            </a:pPr>
            <a:r>
              <a:rPr lang="en" sz="2000">
                <a:solidFill>
                  <a:schemeClr val="dk1"/>
                </a:solidFill>
              </a:rPr>
              <a:t>To honor or remember those who died in service, we may have a moment of silence. This means for one minute, we all stay silent to show respect to the people who lost their lives. </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1200"/>
              </a:spcBef>
              <a:spcAft>
                <a:spcPts val="1200"/>
              </a:spcAft>
              <a:buNone/>
            </a:pPr>
            <a:r>
              <a:rPr lang="en" sz="2000">
                <a:solidFill>
                  <a:schemeClr val="dk1"/>
                </a:solidFill>
              </a:rPr>
              <a:t>Let’s practice a moment of silence as a class. </a:t>
            </a:r>
            <a:endParaRPr sz="2000">
              <a:solidFill>
                <a:schemeClr val="dk1"/>
              </a:solidFill>
            </a:endParaRPr>
          </a:p>
        </p:txBody>
      </p:sp>
      <p:sp>
        <p:nvSpPr>
          <p:cNvPr id="726" name="Google Shape;726;p120"/>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0000FF"/>
                </a:solidFill>
              </a:rPr>
              <a:t>Memorial Day</a:t>
            </a:r>
            <a:endParaRPr b="1" sz="4020">
              <a:solidFill>
                <a:srgbClr val="0000FF"/>
              </a:solidFill>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0" name="Shape 730"/>
        <p:cNvGrpSpPr/>
        <p:nvPr/>
      </p:nvGrpSpPr>
      <p:grpSpPr>
        <a:xfrm>
          <a:off x="0" y="0"/>
          <a:ext cx="0" cy="0"/>
          <a:chOff x="0" y="0"/>
          <a:chExt cx="0" cy="0"/>
        </a:xfrm>
      </p:grpSpPr>
      <p:sp>
        <p:nvSpPr>
          <p:cNvPr id="731" name="Google Shape;731;p121"/>
          <p:cNvSpPr txBox="1"/>
          <p:nvPr>
            <p:ph type="title"/>
          </p:nvPr>
        </p:nvSpPr>
        <p:spPr>
          <a:xfrm>
            <a:off x="422100" y="1489050"/>
            <a:ext cx="6558300" cy="841800"/>
          </a:xfrm>
          <a:prstGeom prst="rect">
            <a:avLst/>
          </a:prstGeom>
        </p:spPr>
        <p:txBody>
          <a:bodyPr anchorCtr="0" anchor="ctr" bIns="91425" lIns="91425" spcFirstLastPara="1" rIns="91425" wrap="square" tIns="91425">
            <a:normAutofit/>
          </a:bodyPr>
          <a:lstStyle/>
          <a:p>
            <a:pPr indent="-317500" lvl="0" marL="457200" rtl="0" algn="l">
              <a:spcBef>
                <a:spcPts val="0"/>
              </a:spcBef>
              <a:spcAft>
                <a:spcPts val="0"/>
              </a:spcAft>
              <a:buSzPts val="1400"/>
              <a:buChar char="●"/>
            </a:pPr>
            <a:r>
              <a:rPr lang="en" sz="1400"/>
              <a:t>Independence Day (July 4)</a:t>
            </a:r>
            <a:endParaRPr sz="1400"/>
          </a:p>
        </p:txBody>
      </p:sp>
      <p:sp>
        <p:nvSpPr>
          <p:cNvPr id="732" name="Google Shape;732;p121"/>
          <p:cNvSpPr txBox="1"/>
          <p:nvPr>
            <p:ph idx="4294967295" type="ctrTitle"/>
          </p:nvPr>
        </p:nvSpPr>
        <p:spPr>
          <a:xfrm>
            <a:off x="0" y="421850"/>
            <a:ext cx="9298500" cy="869100"/>
          </a:xfrm>
          <a:prstGeom prst="rect">
            <a:avLst/>
          </a:prstGeom>
          <a:solidFill>
            <a:schemeClr val="lt2"/>
          </a:solidFill>
        </p:spPr>
        <p:txBody>
          <a:bodyPr anchorCtr="0" anchor="t" bIns="91425" lIns="91425" spcFirstLastPara="1" rIns="91425" wrap="square" tIns="91425">
            <a:normAutofit/>
          </a:bodyPr>
          <a:lstStyle/>
          <a:p>
            <a:pPr indent="0" lvl="0" marL="0" rtl="0" algn="ctr">
              <a:spcBef>
                <a:spcPts val="0"/>
              </a:spcBef>
              <a:spcAft>
                <a:spcPts val="0"/>
              </a:spcAft>
              <a:buNone/>
            </a:pPr>
            <a:r>
              <a:rPr b="1" lang="en" sz="4200"/>
              <a:t>July</a:t>
            </a:r>
            <a:endParaRPr b="1" sz="4200"/>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36" name="Shape 736"/>
        <p:cNvGrpSpPr/>
        <p:nvPr/>
      </p:nvGrpSpPr>
      <p:grpSpPr>
        <a:xfrm>
          <a:off x="0" y="0"/>
          <a:ext cx="0" cy="0"/>
          <a:chOff x="0" y="0"/>
          <a:chExt cx="0" cy="0"/>
        </a:xfrm>
      </p:grpSpPr>
      <p:sp>
        <p:nvSpPr>
          <p:cNvPr id="737" name="Google Shape;737;p122"/>
          <p:cNvSpPr txBox="1"/>
          <p:nvPr>
            <p:ph idx="1" type="body"/>
          </p:nvPr>
        </p:nvSpPr>
        <p:spPr>
          <a:xfrm>
            <a:off x="311700" y="1152475"/>
            <a:ext cx="5655900" cy="3645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Clr>
                <a:schemeClr val="dk1"/>
              </a:buClr>
              <a:buSzPts val="1100"/>
              <a:buFont typeface="Arial"/>
              <a:buNone/>
            </a:pPr>
            <a:r>
              <a:rPr lang="en" sz="4300">
                <a:solidFill>
                  <a:srgbClr val="FF0000"/>
                </a:solidFill>
              </a:rPr>
              <a:t>L</a:t>
            </a:r>
            <a:r>
              <a:rPr lang="en" sz="3200">
                <a:solidFill>
                  <a:schemeClr val="dk1"/>
                </a:solidFill>
              </a:rPr>
              <a:t>earn</a:t>
            </a:r>
            <a:endParaRPr sz="3200">
              <a:solidFill>
                <a:schemeClr val="dk1"/>
              </a:solidFill>
            </a:endParaRPr>
          </a:p>
          <a:p>
            <a:pPr indent="0" lvl="0" marL="0" rtl="0" algn="l">
              <a:spcBef>
                <a:spcPts val="1200"/>
              </a:spcBef>
              <a:spcAft>
                <a:spcPts val="0"/>
              </a:spcAft>
              <a:buClr>
                <a:schemeClr val="dk1"/>
              </a:buClr>
              <a:buSzPts val="1100"/>
              <a:buFont typeface="Arial"/>
              <a:buNone/>
            </a:pPr>
            <a:r>
              <a:rPr b="1" lang="en" sz="2000">
                <a:solidFill>
                  <a:schemeClr val="dk1"/>
                </a:solidFill>
              </a:rPr>
              <a:t>Did you know?</a:t>
            </a:r>
            <a:endParaRPr b="1" sz="2000">
              <a:solidFill>
                <a:schemeClr val="dk1"/>
              </a:solidFill>
            </a:endParaRPr>
          </a:p>
          <a:p>
            <a:pPr indent="0" lvl="0" marL="0" rtl="0" algn="l">
              <a:spcBef>
                <a:spcPts val="1200"/>
              </a:spcBef>
              <a:spcAft>
                <a:spcPts val="1200"/>
              </a:spcAft>
              <a:buClr>
                <a:schemeClr val="dk1"/>
              </a:buClr>
              <a:buSzPts val="1100"/>
              <a:buFont typeface="Arial"/>
              <a:buNone/>
            </a:pPr>
            <a:r>
              <a:rPr lang="en" sz="2000">
                <a:solidFill>
                  <a:schemeClr val="dk1"/>
                </a:solidFill>
              </a:rPr>
              <a:t>The Statue of Liberty is holding a tablet with the date of the United States’ freedom on it: July 4th, 1776.</a:t>
            </a:r>
            <a:endParaRPr sz="2000">
              <a:solidFill>
                <a:schemeClr val="dk1"/>
              </a:solidFill>
            </a:endParaRPr>
          </a:p>
        </p:txBody>
      </p:sp>
      <p:sp>
        <p:nvSpPr>
          <p:cNvPr id="738" name="Google Shape;738;p122"/>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Independence Day</a:t>
            </a:r>
            <a:endParaRPr b="1" sz="4020">
              <a:solidFill>
                <a:srgbClr val="FF0000"/>
              </a:solidFill>
            </a:endParaRPr>
          </a:p>
        </p:txBody>
      </p:sp>
      <p:pic>
        <p:nvPicPr>
          <p:cNvPr id="739" name="Google Shape;739;p122"/>
          <p:cNvPicPr preferRelativeResize="0"/>
          <p:nvPr/>
        </p:nvPicPr>
        <p:blipFill>
          <a:blip r:embed="rId3">
            <a:alphaModFix/>
          </a:blip>
          <a:stretch>
            <a:fillRect/>
          </a:stretch>
        </p:blipFill>
        <p:spPr>
          <a:xfrm>
            <a:off x="6104800" y="1330975"/>
            <a:ext cx="2582650" cy="3288001"/>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3" name="Shape 743"/>
        <p:cNvGrpSpPr/>
        <p:nvPr/>
      </p:nvGrpSpPr>
      <p:grpSpPr>
        <a:xfrm>
          <a:off x="0" y="0"/>
          <a:ext cx="0" cy="0"/>
          <a:chOff x="0" y="0"/>
          <a:chExt cx="0" cy="0"/>
        </a:xfrm>
      </p:grpSpPr>
      <p:sp>
        <p:nvSpPr>
          <p:cNvPr id="744" name="Google Shape;744;p123"/>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020">
                <a:solidFill>
                  <a:srgbClr val="FF0000"/>
                </a:solidFill>
              </a:rPr>
              <a:t>Independence Day</a:t>
            </a:r>
            <a:endParaRPr b="1" sz="4020">
              <a:solidFill>
                <a:srgbClr val="FF0000"/>
              </a:solidFill>
            </a:endParaRPr>
          </a:p>
        </p:txBody>
      </p:sp>
      <p:sp>
        <p:nvSpPr>
          <p:cNvPr id="745" name="Google Shape;745;p123"/>
          <p:cNvSpPr txBox="1"/>
          <p:nvPr>
            <p:ph idx="1" type="body"/>
          </p:nvPr>
        </p:nvSpPr>
        <p:spPr>
          <a:xfrm>
            <a:off x="449800" y="2482700"/>
            <a:ext cx="2474400" cy="9336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Clr>
                <a:schemeClr val="dk1"/>
              </a:buClr>
              <a:buSzPts val="1100"/>
              <a:buFont typeface="Arial"/>
              <a:buNone/>
            </a:pPr>
            <a:r>
              <a:rPr lang="en" sz="4300">
                <a:solidFill>
                  <a:srgbClr val="FF0000"/>
                </a:solidFill>
              </a:rPr>
              <a:t>L</a:t>
            </a:r>
            <a:r>
              <a:rPr lang="en" sz="3200">
                <a:solidFill>
                  <a:schemeClr val="dk1"/>
                </a:solidFill>
              </a:rPr>
              <a:t>ook</a:t>
            </a:r>
            <a:endParaRPr sz="2900">
              <a:solidFill>
                <a:srgbClr val="0000FF"/>
              </a:solidFill>
            </a:endParaRPr>
          </a:p>
        </p:txBody>
      </p:sp>
      <p:pic>
        <p:nvPicPr>
          <p:cNvPr id="746" name="Google Shape;746;p123"/>
          <p:cNvPicPr preferRelativeResize="0"/>
          <p:nvPr/>
        </p:nvPicPr>
        <p:blipFill>
          <a:blip r:embed="rId3">
            <a:alphaModFix/>
          </a:blip>
          <a:stretch>
            <a:fillRect/>
          </a:stretch>
        </p:blipFill>
        <p:spPr>
          <a:xfrm>
            <a:off x="5259600" y="944750"/>
            <a:ext cx="3313113" cy="4009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