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Oswald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0F065C3-B1DA-4C70-AB6C-8FF44725A11A}">
  <a:tblStyle styleId="{30F065C3-B1DA-4C70-AB6C-8FF44725A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Oswald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8" Type="http://schemas.openxmlformats.org/officeDocument/2006/relationships/font" Target="fonts/Oswald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32fdd3e93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32fdd3e93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24c79e961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24c79e961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d32fdd3e93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d32fdd3e9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d32fdd3e93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d32fdd3e93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d32fdd3e9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d32fdd3e9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d32fdd3e93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d32fdd3e93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d32fdd3e93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d32fdd3e93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d32fdd3e93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d32fdd3e93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d32fdd3e93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d32fdd3e93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clipartkey.com/view/imRibT_collection-of-discussion-clipart-clipart-forum/" TargetMode="External"/><Relationship Id="rId11" Type="http://schemas.openxmlformats.org/officeDocument/2006/relationships/hyperlink" Target="https://creativecommons.org/licenses/by/3.0/us/" TargetMode="External"/><Relationship Id="rId10" Type="http://schemas.openxmlformats.org/officeDocument/2006/relationships/hyperlink" Target="https://www.whitehouse.gov/wp-content/uploads/2021/04/P20210303AS-1901-cropped.jpg" TargetMode="External"/><Relationship Id="rId21" Type="http://schemas.openxmlformats.org/officeDocument/2006/relationships/image" Target="../media/image2.png"/><Relationship Id="rId13" Type="http://schemas.openxmlformats.org/officeDocument/2006/relationships/hyperlink" Target="https://dos.myflorida.com/media/8081/flag.jpg" TargetMode="External"/><Relationship Id="rId12" Type="http://schemas.openxmlformats.org/officeDocument/2006/relationships/hyperlink" Target="https://nationalzoo.si.edu/sites/default/files/styles/1400x700_scale_and_crop/public/animals/baldeagle-002.jpg?itok=S6PGjSvQ&amp;timestamp=1520537552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openclipart.org/detail/284296/instructor" TargetMode="External"/><Relationship Id="rId4" Type="http://schemas.openxmlformats.org/officeDocument/2006/relationships/hyperlink" Target="https://openclipart.org/detail/8949/woman-police-officer" TargetMode="External"/><Relationship Id="rId9" Type="http://schemas.openxmlformats.org/officeDocument/2006/relationships/hyperlink" Target="https://commons.wikimedia.org/wiki/File:Flag_of_the_United_States.svg" TargetMode="External"/><Relationship Id="rId15" Type="http://schemas.openxmlformats.org/officeDocument/2006/relationships/hyperlink" Target="http://www.clipartbest.com/clipart-yToeqbebc" TargetMode="External"/><Relationship Id="rId14" Type="http://schemas.openxmlformats.org/officeDocument/2006/relationships/hyperlink" Target="https://www.flhsmv.gov/wp-content/uploads/plate1-1.jpg" TargetMode="External"/><Relationship Id="rId17" Type="http://schemas.openxmlformats.org/officeDocument/2006/relationships/hyperlink" Target="https://openclipart.org/detail/297965/handshake-green" TargetMode="External"/><Relationship Id="rId16" Type="http://schemas.openxmlformats.org/officeDocument/2006/relationships/hyperlink" Target="http://wak.infobaselearning.com/display-media.aspx?wid=293507&amp;mid=40168" TargetMode="External"/><Relationship Id="rId5" Type="http://schemas.openxmlformats.org/officeDocument/2006/relationships/hyperlink" Target="https://openclipart.org/detail/315793/picking-up-trash" TargetMode="External"/><Relationship Id="rId19" Type="http://schemas.openxmlformats.org/officeDocument/2006/relationships/hyperlink" Target="https://openclipart.org/detail/298055/up-and-down" TargetMode="External"/><Relationship Id="rId6" Type="http://schemas.openxmlformats.org/officeDocument/2006/relationships/hyperlink" Target="https://pixabay.com/illustrations/right-wrong-button-thumbs-up-1712994/" TargetMode="External"/><Relationship Id="rId18" Type="http://schemas.openxmlformats.org/officeDocument/2006/relationships/hyperlink" Target="https://openclipart.org/detail/289462/simple-ear" TargetMode="External"/><Relationship Id="rId7" Type="http://schemas.openxmlformats.org/officeDocument/2006/relationships/hyperlink" Target="https://pixabay.com/service/terms/" TargetMode="External"/><Relationship Id="rId8" Type="http://schemas.openxmlformats.org/officeDocument/2006/relationships/hyperlink" Target="https://openclipart.org/detail/182934/traffic-light-ry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7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Relationship Id="rId7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623408" y="8076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C4587"/>
                </a:solidFill>
                <a:latin typeface="Oswald"/>
                <a:ea typeface="Oswald"/>
                <a:cs typeface="Oswald"/>
                <a:sym typeface="Oswald"/>
              </a:rPr>
              <a:t>Kindergarten Matching Game</a:t>
            </a:r>
            <a:endParaRPr b="1">
              <a:solidFill>
                <a:srgbClr val="1C458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6755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Cut out the boxes and match the civics terms or concepts to the correct descriptions and photos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8000" y="4693475"/>
            <a:ext cx="99060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</a:t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11700" y="1152475"/>
            <a:ext cx="8520600" cy="38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“</a:t>
            </a:r>
            <a:r>
              <a:rPr lang="en" sz="1200" u="sng">
                <a:solidFill>
                  <a:srgbClr val="2200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Male teacher #2</a:t>
            </a:r>
            <a:r>
              <a:rPr lang="en" sz="1200">
                <a:solidFill>
                  <a:schemeClr val="dk1"/>
                </a:solidFill>
              </a:rPr>
              <a:t>” by oksmith from OpenClipart is under the Public Domain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“</a:t>
            </a:r>
            <a:r>
              <a:rPr lang="en" sz="1200" u="sng">
                <a:solidFill>
                  <a:srgbClr val="2200C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Woman police officer</a:t>
            </a:r>
            <a:r>
              <a:rPr lang="en" sz="1200">
                <a:solidFill>
                  <a:schemeClr val="dk1"/>
                </a:solidFill>
              </a:rPr>
              <a:t>” by Gerald_G from OpenClipart is under the Public Domain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“</a:t>
            </a:r>
            <a:r>
              <a:rPr lang="en" sz="1200" u="sng">
                <a:solidFill>
                  <a:srgbClr val="2200CC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Picking up trash</a:t>
            </a:r>
            <a:r>
              <a:rPr lang="en" sz="1200">
                <a:solidFill>
                  <a:schemeClr val="dk1"/>
                </a:solidFill>
              </a:rPr>
              <a:t>” by oksmith from OpenClipart is under the Public Domain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“</a:t>
            </a:r>
            <a:r>
              <a:rPr lang="en" sz="1200" u="sng">
                <a:solidFill>
                  <a:srgbClr val="2200CC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Right wrong button thumbs up</a:t>
            </a:r>
            <a:r>
              <a:rPr lang="en" sz="1200">
                <a:solidFill>
                  <a:schemeClr val="dk1"/>
                </a:solidFill>
              </a:rPr>
              <a:t>” by Artsybee is licensed under the </a:t>
            </a:r>
            <a:r>
              <a:rPr lang="en" sz="1200" u="sng">
                <a:solidFill>
                  <a:srgbClr val="2200CC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Pixabay license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“</a:t>
            </a:r>
            <a:r>
              <a:rPr lang="en" sz="1200" u="sng">
                <a:solidFill>
                  <a:srgbClr val="2200CC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Traffic light</a:t>
            </a:r>
            <a:r>
              <a:rPr lang="en" sz="1200">
                <a:solidFill>
                  <a:schemeClr val="dk1"/>
                </a:solidFill>
              </a:rPr>
              <a:t>” by algotruneman from Openclipart is under the Public Domain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accent2"/>
                </a:solidFill>
              </a:rPr>
              <a:t>“</a:t>
            </a:r>
            <a:r>
              <a:rPr lang="en" sz="1200" u="sng">
                <a:solidFill>
                  <a:srgbClr val="2200CC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Flag of the United States</a:t>
            </a:r>
            <a:r>
              <a:rPr lang="en" sz="1200">
                <a:solidFill>
                  <a:schemeClr val="accent2"/>
                </a:solidFill>
              </a:rPr>
              <a:t>” </a:t>
            </a:r>
            <a:r>
              <a:rPr lang="en" sz="1200">
                <a:solidFill>
                  <a:srgbClr val="30272E"/>
                </a:solidFill>
              </a:rPr>
              <a:t>is under the Public Domain</a:t>
            </a:r>
            <a:endParaRPr sz="1200">
              <a:solidFill>
                <a:srgbClr val="2200CC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“</a:t>
            </a:r>
            <a:r>
              <a:rPr lang="en" sz="1200" u="sng">
                <a:solidFill>
                  <a:srgbClr val="2200CC"/>
                </a:solid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Joe Biden</a:t>
            </a:r>
            <a:r>
              <a:rPr lang="en" sz="1200">
                <a:solidFill>
                  <a:schemeClr val="dk1"/>
                </a:solidFill>
              </a:rPr>
              <a:t>” from The White House is licensed under </a:t>
            </a:r>
            <a:r>
              <a:rPr lang="en" sz="1200" u="sng">
                <a:solidFill>
                  <a:srgbClr val="2200CC"/>
                </a:solid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 3.0 US</a:t>
            </a:r>
            <a:endParaRPr sz="1200">
              <a:solidFill>
                <a:srgbClr val="2200CC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“</a:t>
            </a:r>
            <a:r>
              <a:rPr lang="en" sz="1200" u="sng">
                <a:solidFill>
                  <a:srgbClr val="2200CC"/>
                </a:solidFill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Bald Eagle</a:t>
            </a:r>
            <a:r>
              <a:rPr lang="en" sz="1200">
                <a:solidFill>
                  <a:schemeClr val="dk1"/>
                </a:solidFill>
              </a:rPr>
              <a:t>” from the Smithsonian’s National Zoo and Conservation Biology Institute is under the Public Domain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“</a:t>
            </a:r>
            <a:r>
              <a:rPr lang="en" sz="1200" u="sng">
                <a:solidFill>
                  <a:srgbClr val="2200CC"/>
                </a:solidFill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Florida State Flag</a:t>
            </a:r>
            <a:r>
              <a:rPr lang="en" sz="1200">
                <a:solidFill>
                  <a:schemeClr val="dk1"/>
                </a:solidFill>
              </a:rPr>
              <a:t>” from the Florida Department of State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“</a:t>
            </a:r>
            <a:r>
              <a:rPr lang="en" sz="1200" u="sng">
                <a:solidFill>
                  <a:srgbClr val="2200CC"/>
                </a:solidFill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Sunshine State</a:t>
            </a:r>
            <a:r>
              <a:rPr lang="en" sz="1200">
                <a:solidFill>
                  <a:schemeClr val="dk1"/>
                </a:solidFill>
              </a:rPr>
              <a:t>” from Florida Highway Safety and Motor Vehicles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“</a:t>
            </a:r>
            <a:r>
              <a:rPr lang="en" sz="1200" u="sng">
                <a:solidFill>
                  <a:srgbClr val="2200CC"/>
                </a:solidFill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 Love USA (Stars and Stripes)</a:t>
            </a:r>
            <a:r>
              <a:rPr lang="en" sz="1200">
                <a:solidFill>
                  <a:schemeClr val="dk1"/>
                </a:solidFill>
              </a:rPr>
              <a:t>” from ClipArt Best has no known copyright restrictions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“</a:t>
            </a:r>
            <a:r>
              <a:rPr lang="en" sz="1200" u="sng">
                <a:solidFill>
                  <a:srgbClr val="2200CC"/>
                </a:solidFill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Girl Holding the American Flag</a:t>
            </a:r>
            <a:r>
              <a:rPr lang="en" sz="1200">
                <a:solidFill>
                  <a:schemeClr val="dk1"/>
                </a:solidFill>
              </a:rPr>
              <a:t>” in the </a:t>
            </a:r>
            <a:r>
              <a:rPr i="1" lang="en" sz="1200">
                <a:solidFill>
                  <a:schemeClr val="dk1"/>
                </a:solidFill>
              </a:rPr>
              <a:t>The World Almanac for Kids</a:t>
            </a:r>
            <a:r>
              <a:rPr lang="en" sz="1200">
                <a:solidFill>
                  <a:schemeClr val="dk1"/>
                </a:solidFill>
              </a:rPr>
              <a:t>, Infobase Learning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“</a:t>
            </a:r>
            <a:r>
              <a:rPr lang="en" sz="1200" u="sng">
                <a:solidFill>
                  <a:srgbClr val="2200CC"/>
                </a:solidFill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Handshake green</a:t>
            </a:r>
            <a:r>
              <a:rPr lang="en" sz="1200">
                <a:solidFill>
                  <a:schemeClr val="dk1"/>
                </a:solidFill>
              </a:rPr>
              <a:t>” by Issi from OpenClipart is under the Public Domain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“</a:t>
            </a:r>
            <a:r>
              <a:rPr lang="en" sz="1200" u="sng">
                <a:solidFill>
                  <a:srgbClr val="2200CC"/>
                </a:solidFill>
                <a:hlinkClick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Simple ear</a:t>
            </a:r>
            <a:r>
              <a:rPr lang="en" sz="1200">
                <a:solidFill>
                  <a:schemeClr val="dk1"/>
                </a:solidFill>
              </a:rPr>
              <a:t>”</a:t>
            </a:r>
            <a:r>
              <a:rPr lang="en" sz="1200">
                <a:solidFill>
                  <a:schemeClr val="dk1"/>
                </a:solidFill>
              </a:rPr>
              <a:t> by rematuche is under the Public Domain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“</a:t>
            </a:r>
            <a:r>
              <a:rPr lang="en" sz="1200" u="sng">
                <a:solidFill>
                  <a:srgbClr val="2200CC"/>
                </a:solidFill>
                <a:hlinkClick r:id="rId1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Up and down</a:t>
            </a:r>
            <a:r>
              <a:rPr lang="en" sz="1200">
                <a:solidFill>
                  <a:schemeClr val="dk1"/>
                </a:solidFill>
              </a:rPr>
              <a:t>” by </a:t>
            </a:r>
            <a:r>
              <a:rPr lang="en" sz="1200">
                <a:solidFill>
                  <a:schemeClr val="dk1"/>
                </a:solidFill>
              </a:rPr>
              <a:t>locksmith is under the Public Domain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“</a:t>
            </a:r>
            <a:r>
              <a:rPr lang="en" sz="1200" u="sng">
                <a:solidFill>
                  <a:srgbClr val="2200CC"/>
                </a:solidFill>
                <a:hlinkClick r:id="rId2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Collection of discussion clipart</a:t>
            </a:r>
            <a:r>
              <a:rPr lang="en" sz="1200">
                <a:solidFill>
                  <a:schemeClr val="dk1"/>
                </a:solidFill>
              </a:rPr>
              <a:t>” from Clipartkey has no known copyright restrictions 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8265576" y="4709225"/>
            <a:ext cx="691450" cy="26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Google Shape;61;p14"/>
          <p:cNvGraphicFramePr/>
          <p:nvPr/>
        </p:nvGraphicFramePr>
        <p:xfrm>
          <a:off x="361975" y="551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{30F065C3-B1DA-4C70-AB6C-8FF44725A11A}</a:tableStyleId>
              </a:tblPr>
              <a:tblGrid>
                <a:gridCol w="2833975"/>
                <a:gridCol w="2833975"/>
                <a:gridCol w="2833975"/>
              </a:tblGrid>
              <a:tr h="2095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8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Rules</a:t>
                      </a:r>
                      <a:endParaRPr b="1" sz="38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The do/don’t for our behavior like: </a:t>
                      </a:r>
                      <a:endParaRPr sz="15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No ball in the house,</a:t>
                      </a:r>
                      <a:endParaRPr sz="15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Raise hand,</a:t>
                      </a:r>
                      <a:endParaRPr sz="15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No running in the hall,</a:t>
                      </a:r>
                      <a:endParaRPr sz="15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Limiting screen time,</a:t>
                      </a:r>
                      <a:endParaRPr sz="15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No yelling at others,</a:t>
                      </a:r>
                      <a:endParaRPr sz="15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Keep hands to self</a:t>
                      </a:r>
                      <a:endParaRPr sz="15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095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38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Laws</a:t>
                      </a:r>
                      <a:endParaRPr sz="38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swald"/>
                          <a:ea typeface="Oswald"/>
                          <a:cs typeface="Oswald"/>
                          <a:sym typeface="Oswald"/>
                        </a:rPr>
                        <a:t>A group of rules that protect people like:</a:t>
                      </a:r>
                      <a:endParaRPr sz="15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swald"/>
                          <a:ea typeface="Oswald"/>
                          <a:cs typeface="Oswald"/>
                          <a:sym typeface="Oswald"/>
                        </a:rPr>
                        <a:t>Speed limits, </a:t>
                      </a:r>
                      <a:endParaRPr sz="15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Traffic lights,</a:t>
                      </a:r>
                      <a:endParaRPr sz="15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swald"/>
                          <a:ea typeface="Oswald"/>
                          <a:cs typeface="Oswald"/>
                          <a:sym typeface="Oswald"/>
                        </a:rPr>
                        <a:t>Wearing seatbelts,</a:t>
                      </a:r>
                      <a:endParaRPr sz="15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swald"/>
                          <a:ea typeface="Oswald"/>
                          <a:cs typeface="Oswald"/>
                          <a:sym typeface="Oswald"/>
                        </a:rPr>
                        <a:t>No stealing, </a:t>
                      </a:r>
                      <a:endParaRPr sz="15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swald"/>
                          <a:ea typeface="Oswald"/>
                          <a:cs typeface="Oswald"/>
                          <a:sym typeface="Oswald"/>
                        </a:rPr>
                        <a:t>No hurting others</a:t>
                      </a:r>
                      <a:endParaRPr sz="15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3400" y="2977650"/>
            <a:ext cx="2609850" cy="164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3753" y="998975"/>
            <a:ext cx="2709149" cy="1348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Google Shape;68;p15"/>
          <p:cNvGraphicFramePr/>
          <p:nvPr/>
        </p:nvGraphicFramePr>
        <p:xfrm>
          <a:off x="342225" y="55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{30F065C3-B1DA-4C70-AB6C-8FF44725A11A}</a:tableStyleId>
              </a:tblPr>
              <a:tblGrid>
                <a:gridCol w="2833975"/>
                <a:gridCol w="2833975"/>
                <a:gridCol w="2833975"/>
              </a:tblGrid>
              <a:tr h="2095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800">
                          <a:latin typeface="Oswald"/>
                          <a:ea typeface="Oswald"/>
                          <a:cs typeface="Oswald"/>
                          <a:sym typeface="Oswald"/>
                        </a:rPr>
                        <a:t>American Flag</a:t>
                      </a:r>
                      <a:endParaRPr b="1" sz="38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latin typeface="Oswald"/>
                          <a:ea typeface="Oswald"/>
                          <a:cs typeface="Oswald"/>
                          <a:sym typeface="Oswald"/>
                        </a:rPr>
                        <a:t>A symbol for the U.S. that we pledge to</a:t>
                      </a:r>
                      <a:endParaRPr sz="28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095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800">
                          <a:latin typeface="Oswald"/>
                          <a:ea typeface="Oswald"/>
                          <a:cs typeface="Oswald"/>
                          <a:sym typeface="Oswald"/>
                        </a:rPr>
                        <a:t>Bald Eagle</a:t>
                      </a:r>
                      <a:endParaRPr b="1" sz="38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latin typeface="Oswald"/>
                          <a:ea typeface="Oswald"/>
                          <a:cs typeface="Oswald"/>
                          <a:sym typeface="Oswald"/>
                        </a:rPr>
                        <a:t>National bird of the U.S.</a:t>
                      </a:r>
                      <a:endParaRPr sz="28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6948" y="893250"/>
            <a:ext cx="2597424" cy="136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 rotWithShape="1">
          <a:blip r:embed="rId4">
            <a:alphaModFix/>
          </a:blip>
          <a:srcRect b="0" l="17468" r="15909" t="0"/>
          <a:stretch/>
        </p:blipFill>
        <p:spPr>
          <a:xfrm>
            <a:off x="6158612" y="2772075"/>
            <a:ext cx="2514099" cy="1886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Google Shape;75;p16"/>
          <p:cNvGraphicFramePr/>
          <p:nvPr/>
        </p:nvGraphicFramePr>
        <p:xfrm>
          <a:off x="342225" y="55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{30F065C3-B1DA-4C70-AB6C-8FF44725A11A}</a:tableStyleId>
              </a:tblPr>
              <a:tblGrid>
                <a:gridCol w="2833975"/>
                <a:gridCol w="2833975"/>
                <a:gridCol w="2833975"/>
              </a:tblGrid>
              <a:tr h="2095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800">
                          <a:latin typeface="Oswald"/>
                          <a:ea typeface="Oswald"/>
                          <a:cs typeface="Oswald"/>
                          <a:sym typeface="Oswald"/>
                        </a:rPr>
                        <a:t>U.S. President</a:t>
                      </a:r>
                      <a:endParaRPr b="1" sz="38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Leader of the U.S. </a:t>
                      </a:r>
                      <a:endParaRPr sz="28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095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800">
                          <a:latin typeface="Oswald"/>
                          <a:ea typeface="Oswald"/>
                          <a:cs typeface="Oswald"/>
                          <a:sym typeface="Oswald"/>
                        </a:rPr>
                        <a:t>Florida’s Flag</a:t>
                      </a:r>
                      <a:endParaRPr b="1" sz="38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latin typeface="Oswald"/>
                          <a:ea typeface="Oswald"/>
                          <a:cs typeface="Oswald"/>
                          <a:sym typeface="Oswald"/>
                        </a:rPr>
                        <a:t>A symbol for our state</a:t>
                      </a:r>
                      <a:endParaRPr sz="28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9800" y="643825"/>
            <a:ext cx="1543948" cy="192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6850" y="2829050"/>
            <a:ext cx="2609850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" name="Google Shape;82;p17"/>
          <p:cNvGraphicFramePr/>
          <p:nvPr/>
        </p:nvGraphicFramePr>
        <p:xfrm>
          <a:off x="342225" y="55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{30F065C3-B1DA-4C70-AB6C-8FF44725A11A}</a:tableStyleId>
              </a:tblPr>
              <a:tblGrid>
                <a:gridCol w="2833975"/>
                <a:gridCol w="2833975"/>
                <a:gridCol w="2833975"/>
              </a:tblGrid>
              <a:tr h="2095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800">
                          <a:latin typeface="Oswald"/>
                          <a:ea typeface="Oswald"/>
                          <a:cs typeface="Oswald"/>
                          <a:sym typeface="Oswald"/>
                        </a:rPr>
                        <a:t>Florida’s State Nickname</a:t>
                      </a:r>
                      <a:endParaRPr b="1" sz="38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The Sunshine State</a:t>
                      </a:r>
                      <a:endParaRPr sz="28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095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8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The Pledge of Allegiance</a:t>
                      </a:r>
                      <a:endParaRPr b="1" sz="38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latin typeface="Oswald"/>
                          <a:ea typeface="Oswald"/>
                          <a:cs typeface="Oswald"/>
                          <a:sym typeface="Oswald"/>
                        </a:rPr>
                        <a:t>A promise (oath) to the U.S.</a:t>
                      </a:r>
                      <a:endParaRPr sz="28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3750" y="987025"/>
            <a:ext cx="2609850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 rotWithShape="1">
          <a:blip r:embed="rId4">
            <a:alphaModFix/>
          </a:blip>
          <a:srcRect b="12570" l="0" r="11253" t="2323"/>
          <a:stretch/>
        </p:blipFill>
        <p:spPr>
          <a:xfrm>
            <a:off x="6207250" y="2772723"/>
            <a:ext cx="2526351" cy="189570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8"/>
          <p:cNvGraphicFramePr/>
          <p:nvPr/>
        </p:nvGraphicFramePr>
        <p:xfrm>
          <a:off x="342225" y="55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{30F065C3-B1DA-4C70-AB6C-8FF44725A11A}</a:tableStyleId>
              </a:tblPr>
              <a:tblGrid>
                <a:gridCol w="2833975"/>
                <a:gridCol w="2833975"/>
                <a:gridCol w="2833975"/>
              </a:tblGrid>
              <a:tr h="2095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800">
                          <a:latin typeface="Oswald"/>
                          <a:ea typeface="Oswald"/>
                          <a:cs typeface="Oswald"/>
                          <a:sym typeface="Oswald"/>
                        </a:rPr>
                        <a:t>Authority Figures</a:t>
                      </a:r>
                      <a:endParaRPr b="1" sz="38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Trusted leaders that make sure we follow rules and laws</a:t>
                      </a:r>
                      <a:endParaRPr sz="28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095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8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Patriotism</a:t>
                      </a:r>
                      <a:endParaRPr b="1" sz="38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latin typeface="Oswald"/>
                          <a:ea typeface="Oswald"/>
                          <a:cs typeface="Oswald"/>
                          <a:sym typeface="Oswald"/>
                        </a:rPr>
                        <a:t>Showing love, loyalty, and respect for your country</a:t>
                      </a:r>
                      <a:endParaRPr sz="28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1950" y="2877100"/>
            <a:ext cx="1553450" cy="156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5675" y="1031165"/>
            <a:ext cx="1416775" cy="114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8075" y="727074"/>
            <a:ext cx="605016" cy="1753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" name="Google Shape;97;p19"/>
          <p:cNvGraphicFramePr/>
          <p:nvPr/>
        </p:nvGraphicFramePr>
        <p:xfrm>
          <a:off x="342225" y="55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{30F065C3-B1DA-4C70-AB6C-8FF44725A11A}</a:tableStyleId>
              </a:tblPr>
              <a:tblGrid>
                <a:gridCol w="2833975"/>
                <a:gridCol w="2833975"/>
                <a:gridCol w="2833975"/>
              </a:tblGrid>
              <a:tr h="2095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8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Responsible Citizen</a:t>
                      </a:r>
                      <a:endParaRPr b="1" sz="38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Someone whose actions and behaviors make their community better</a:t>
                      </a:r>
                      <a:endParaRPr sz="2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095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800">
                          <a:latin typeface="Oswald"/>
                          <a:ea typeface="Oswald"/>
                          <a:cs typeface="Oswald"/>
                          <a:sym typeface="Oswald"/>
                        </a:rPr>
                        <a:t>Good Decision Making</a:t>
                      </a:r>
                      <a:endParaRPr b="1" sz="38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Raising hands, 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Voting,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Taking turns, 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Class meetings,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Listening to others,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Sharing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8226" y="3900600"/>
            <a:ext cx="813101" cy="65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6488" y="738075"/>
            <a:ext cx="1654875" cy="1833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38237" y="3005113"/>
            <a:ext cx="910913" cy="597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61363" y="3810941"/>
            <a:ext cx="454525" cy="747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02650" y="2833637"/>
            <a:ext cx="596827" cy="940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" name="Google Shape;107;p20"/>
          <p:cNvGraphicFramePr/>
          <p:nvPr/>
        </p:nvGraphicFramePr>
        <p:xfrm>
          <a:off x="342225" y="55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{30F065C3-B1DA-4C70-AB6C-8FF44725A11A}</a:tableStyleId>
              </a:tblPr>
              <a:tblGrid>
                <a:gridCol w="2833975"/>
                <a:gridCol w="2833975"/>
                <a:gridCol w="2833975"/>
              </a:tblGrid>
              <a:tr h="2095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8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095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8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swald"/>
                <a:ea typeface="Oswald"/>
                <a:cs typeface="Oswald"/>
                <a:sym typeface="Oswald"/>
              </a:rPr>
              <a:t>Additional Ways to Play </a:t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11700" y="1152475"/>
            <a:ext cx="8520600" cy="38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swald"/>
              <a:buChar char="●"/>
            </a:pPr>
            <a:r>
              <a:rPr lang="en" sz="1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Start with just the images and correctly match the terms and/or descriptions</a:t>
            </a:r>
            <a:endParaRPr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swald"/>
              <a:buChar char="●"/>
            </a:pPr>
            <a:r>
              <a:rPr lang="en" sz="1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Start with just the descriptions and correctly match the terms and/or images</a:t>
            </a:r>
            <a:endParaRPr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swald"/>
              <a:buChar char="●"/>
            </a:pPr>
            <a:r>
              <a:rPr lang="en" sz="1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Start with just the terms and correctly match the descriptions and/or images</a:t>
            </a:r>
            <a:endParaRPr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swald"/>
              <a:buChar char="●"/>
            </a:pPr>
            <a:r>
              <a:rPr lang="en" sz="1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Read a description aloud and have your child hold up the correct image and/or term</a:t>
            </a:r>
            <a:endParaRPr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swald"/>
              <a:buChar char="●"/>
            </a:pPr>
            <a:r>
              <a:rPr lang="en" sz="1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Have your child find two matches they think are similar or “go together” and explain why</a:t>
            </a:r>
            <a:endParaRPr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swald"/>
              <a:buChar char="●"/>
            </a:pPr>
            <a:r>
              <a:rPr lang="en" sz="1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Have your child look at the two flag matches and have them explain similarities and differences between them</a:t>
            </a:r>
            <a:endParaRPr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swald"/>
              <a:buChar char="●"/>
            </a:pPr>
            <a:r>
              <a:rPr lang="en" sz="1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Have your child look at the rules and laws matches and have them explain similarities and differences between them </a:t>
            </a: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576" y="4709225"/>
            <a:ext cx="691450" cy="26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