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0" Type="http://schemas.openxmlformats.org/officeDocument/2006/relationships/slide" Target="slides/slide5.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mericanantiquarian.org/Exhibitions/View/8/8.16.jpg"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ds.si.edu/ids/deliveryService?id=NMAAHC-2011_26_6_001"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aily.jstor.org/wp-content/uploads/2016/11/hearst_newspaper_2_1050x700.jp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ropper.watch.aetnd.com/cdn.watch.aetnd.com/sites/2/2018/05/hith-the-jungle-book-cover.jpg?w=548" TargetMode="External"/><Relationship Id="rId3" Type="http://schemas.openxmlformats.org/officeDocument/2006/relationships/hyperlink" Target="https://brewminate.com/wp-content/uploads/2019/09/090319-38-History-Jacob-Riis-Photography-Art-Poverty.jp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illercenter.org/sites/default/files/%5Bdate%3Acustom%3AY%5D-%5Bdate%3Acustom%3Am%5D/Pentagon-Papers-cover.jpg" TargetMode="External"/><Relationship Id="rId3" Type="http://schemas.openxmlformats.org/officeDocument/2006/relationships/hyperlink" Target="https://24.media.tumblr.com/fb19a6593a894985f96c602d0d4ad7f2/tumblr_n6cl67DWt61serkyyo2_r1_1280.png"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8088149c27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8088149c27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an example of how a political cartoon exposed a scandal story about an early U.S. president (Jefferson and his affair with Sally Hemings)</a:t>
            </a:r>
            <a:endParaRPr/>
          </a:p>
          <a:p>
            <a:pPr indent="0" lvl="0" marL="0" rtl="0" algn="l">
              <a:spcBef>
                <a:spcPts val="0"/>
              </a:spcBef>
              <a:spcAft>
                <a:spcPts val="0"/>
              </a:spcAft>
              <a:buNone/>
            </a:pPr>
            <a:r>
              <a:rPr lang="en"/>
              <a:t>Image Source: </a:t>
            </a:r>
            <a:r>
              <a:rPr lang="en" u="sng">
                <a:solidFill>
                  <a:schemeClr val="hlink"/>
                </a:solidFill>
                <a:hlinkClick r:id="rId2"/>
              </a:rPr>
              <a:t>8.16.jpg</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an example of a novel that influenced politics by helping the nation read about the horrors of slavery and drive political support towards end its practice. It is said that when Lincoln met Stowe, he said to her “So you're the little woman who wrote the book that made this great war!”</a:t>
            </a:r>
            <a:endParaRPr/>
          </a:p>
          <a:p>
            <a:pPr indent="0" lvl="0" marL="0" rtl="0" algn="l">
              <a:spcBef>
                <a:spcPts val="0"/>
              </a:spcBef>
              <a:spcAft>
                <a:spcPts val="0"/>
              </a:spcAft>
              <a:buNone/>
            </a:pPr>
            <a:r>
              <a:rPr lang="en"/>
              <a:t>Image Source: </a:t>
            </a:r>
            <a:r>
              <a:rPr lang="en" u="sng">
                <a:solidFill>
                  <a:schemeClr val="hlink"/>
                </a:solidFill>
                <a:hlinkClick r:id="rId2"/>
              </a:rPr>
              <a:t>https://ids.si.edu/ids/deliveryService?id=NMAAHC-2011_26_6_001</a:t>
            </a:r>
            <a:r>
              <a:rPr lang="en"/>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8088149c2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8088149c2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Yellow journalism surrounded the time period of the Spanish-American War. William Randolph Hearst and Joseph </a:t>
            </a:r>
            <a:r>
              <a:rPr lang="en"/>
              <a:t>Pulitzer</a:t>
            </a:r>
            <a:r>
              <a:rPr lang="en"/>
              <a:t> had </a:t>
            </a:r>
            <a:r>
              <a:rPr lang="en"/>
              <a:t>competing</a:t>
            </a:r>
            <a:r>
              <a:rPr lang="en"/>
              <a:t> newspapers and often </a:t>
            </a:r>
            <a:r>
              <a:rPr lang="en"/>
              <a:t>exaggerated</a:t>
            </a:r>
            <a:r>
              <a:rPr lang="en"/>
              <a:t> stories to get more viewers but in doing so would impact policy decisions and public </a:t>
            </a:r>
            <a:r>
              <a:rPr lang="en"/>
              <a:t>opinion</a:t>
            </a:r>
            <a:r>
              <a:rPr lang="en"/>
              <a:t> during the war.</a:t>
            </a:r>
            <a:endParaRPr/>
          </a:p>
          <a:p>
            <a:pPr indent="0" lvl="0" marL="0" rtl="0" algn="l">
              <a:spcBef>
                <a:spcPts val="0"/>
              </a:spcBef>
              <a:spcAft>
                <a:spcPts val="0"/>
              </a:spcAft>
              <a:buNone/>
            </a:pPr>
            <a:r>
              <a:rPr lang="en"/>
              <a:t>Image Source: </a:t>
            </a:r>
            <a:r>
              <a:rPr lang="en" u="sng">
                <a:solidFill>
                  <a:schemeClr val="hlink"/>
                </a:solidFill>
                <a:hlinkClick r:id="rId2"/>
              </a:rPr>
              <a:t>https://daily.jstor.org/wp-content/uploads/2016/11/hearst_newspaper_2_1050x700.jpg</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8088149c2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8088149c2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Muckrakers like author Upton Sinclair and photographer Jacob Riis influenced a significant amount of politics and policy decisions during the Progressive Era by exposing the ills of industrialization and urbanization.</a:t>
            </a:r>
            <a:endParaRPr/>
          </a:p>
          <a:p>
            <a:pPr indent="0" lvl="0" marL="0" rtl="0" algn="l">
              <a:spcBef>
                <a:spcPts val="0"/>
              </a:spcBef>
              <a:spcAft>
                <a:spcPts val="0"/>
              </a:spcAft>
              <a:buNone/>
            </a:pPr>
            <a:r>
              <a:rPr lang="en"/>
              <a:t>Image Sources: </a:t>
            </a:r>
            <a:r>
              <a:rPr lang="en" u="sng">
                <a:solidFill>
                  <a:schemeClr val="hlink"/>
                </a:solidFill>
                <a:hlinkClick r:id="rId2"/>
              </a:rPr>
              <a:t>hith-the-jungle-book-cover.jpg</a:t>
            </a:r>
            <a:endParaRPr/>
          </a:p>
          <a:p>
            <a:pPr indent="0" lvl="0" marL="0" rtl="0" algn="l">
              <a:spcBef>
                <a:spcPts val="0"/>
              </a:spcBef>
              <a:spcAft>
                <a:spcPts val="0"/>
              </a:spcAft>
              <a:buNone/>
            </a:pPr>
            <a:r>
              <a:rPr lang="en" u="sng">
                <a:solidFill>
                  <a:schemeClr val="hlink"/>
                </a:solidFill>
                <a:hlinkClick r:id="rId3"/>
              </a:rPr>
              <a:t>090319-38-History-Jacob-Riis-Photography-Art-Poverty.jpg</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28088149c27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28088149c27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Twice in more modern history, the media has published leaked information that has significantly influenced public opinion and therefore future </a:t>
            </a:r>
            <a:r>
              <a:rPr lang="en"/>
              <a:t>policy. One the left is the Pentagon Papers that showed that multiple American presidents had not been truthful about the situation in Vietnam. The one on the right are the leaked NSA papers by Edward Snowden that unveiled information documenting the existence and functions of several classified surveillance programs and data collection. In 2013, Snowden said, “I acted on my believe that the NSA’s mass surveillance programs would not withstand a constitutional challenge, and that the American public deserved a chance to see these issues determined by open courts… today, a secret program authorized by a secret court was, when exposed to the light of day, found to violate Americans’ rights.”</a:t>
            </a:r>
            <a:endParaRPr/>
          </a:p>
          <a:p>
            <a:pPr indent="0" lvl="0" marL="0" rtl="0" algn="l">
              <a:spcBef>
                <a:spcPts val="0"/>
              </a:spcBef>
              <a:spcAft>
                <a:spcPts val="0"/>
              </a:spcAft>
              <a:buNone/>
            </a:pPr>
            <a:r>
              <a:rPr lang="en"/>
              <a:t>Image Source: </a:t>
            </a:r>
            <a:r>
              <a:rPr lang="en" u="sng">
                <a:solidFill>
                  <a:schemeClr val="hlink"/>
                </a:solidFill>
                <a:hlinkClick r:id="rId2"/>
              </a:rPr>
              <a:t>https://millercenter.org/sites/default/files/%5Bdate%3Acustom%3AY%5D-%5Bdate%3Acustom%3Am%5D/Pentagon-Papers-cover.jpg</a:t>
            </a:r>
            <a:r>
              <a:rPr lang="en"/>
              <a:t> </a:t>
            </a:r>
            <a:endParaRPr/>
          </a:p>
          <a:p>
            <a:pPr indent="0" lvl="0" marL="0" rtl="0" algn="l">
              <a:spcBef>
                <a:spcPts val="0"/>
              </a:spcBef>
              <a:spcAft>
                <a:spcPts val="0"/>
              </a:spcAft>
              <a:buNone/>
            </a:pPr>
            <a:r>
              <a:rPr lang="en"/>
              <a:t>Image Source: </a:t>
            </a:r>
            <a:r>
              <a:rPr lang="en" u="sng">
                <a:solidFill>
                  <a:schemeClr val="hlink"/>
                </a:solidFill>
                <a:hlinkClick r:id="rId3"/>
              </a:rPr>
              <a:t>https://24.media.tumblr.com/fb19a6593a894985f96c602d0d4ad7f2/tumblr_n6cl67DWt61serkyyo2_r1_1280.png</a:t>
            </a:r>
            <a:r>
              <a:rPr lang="en"/>
              <a:t>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17825" y="152400"/>
            <a:ext cx="3851115" cy="48387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4"/>
          <p:cNvPicPr preferRelativeResize="0"/>
          <p:nvPr/>
        </p:nvPicPr>
        <p:blipFill>
          <a:blip r:embed="rId3">
            <a:alphaModFix/>
          </a:blip>
          <a:stretch>
            <a:fillRect/>
          </a:stretch>
        </p:blipFill>
        <p:spPr>
          <a:xfrm>
            <a:off x="2952250" y="123250"/>
            <a:ext cx="3239510" cy="4838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pic>
        <p:nvPicPr>
          <p:cNvPr id="64" name="Google Shape;64;p15"/>
          <p:cNvPicPr preferRelativeResize="0"/>
          <p:nvPr/>
        </p:nvPicPr>
        <p:blipFill>
          <a:blip r:embed="rId3">
            <a:alphaModFix/>
          </a:blip>
          <a:stretch>
            <a:fillRect/>
          </a:stretch>
        </p:blipFill>
        <p:spPr>
          <a:xfrm>
            <a:off x="902800" y="152400"/>
            <a:ext cx="7258052" cy="4838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6"/>
          <p:cNvPicPr preferRelativeResize="0"/>
          <p:nvPr/>
        </p:nvPicPr>
        <p:blipFill>
          <a:blip r:embed="rId3">
            <a:alphaModFix/>
          </a:blip>
          <a:stretch>
            <a:fillRect/>
          </a:stretch>
        </p:blipFill>
        <p:spPr>
          <a:xfrm>
            <a:off x="283925" y="110875"/>
            <a:ext cx="5976248" cy="4838700"/>
          </a:xfrm>
          <a:prstGeom prst="rect">
            <a:avLst/>
          </a:prstGeom>
          <a:noFill/>
          <a:ln>
            <a:noFill/>
          </a:ln>
        </p:spPr>
      </p:pic>
      <p:pic>
        <p:nvPicPr>
          <p:cNvPr id="70" name="Google Shape;70;p16"/>
          <p:cNvPicPr preferRelativeResize="0"/>
          <p:nvPr/>
        </p:nvPicPr>
        <p:blipFill>
          <a:blip r:embed="rId4">
            <a:alphaModFix/>
          </a:blip>
          <a:stretch>
            <a:fillRect/>
          </a:stretch>
        </p:blipFill>
        <p:spPr>
          <a:xfrm>
            <a:off x="6379748" y="701013"/>
            <a:ext cx="2579028" cy="374147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17"/>
          <p:cNvPicPr preferRelativeResize="0"/>
          <p:nvPr/>
        </p:nvPicPr>
        <p:blipFill>
          <a:blip r:embed="rId3">
            <a:alphaModFix/>
          </a:blip>
          <a:stretch>
            <a:fillRect/>
          </a:stretch>
        </p:blipFill>
        <p:spPr>
          <a:xfrm>
            <a:off x="509400" y="428625"/>
            <a:ext cx="3238500" cy="4286250"/>
          </a:xfrm>
          <a:prstGeom prst="rect">
            <a:avLst/>
          </a:prstGeom>
          <a:noFill/>
          <a:ln>
            <a:noFill/>
          </a:ln>
        </p:spPr>
      </p:pic>
      <p:pic>
        <p:nvPicPr>
          <p:cNvPr id="76" name="Google Shape;76;p17"/>
          <p:cNvPicPr preferRelativeResize="0"/>
          <p:nvPr/>
        </p:nvPicPr>
        <p:blipFill>
          <a:blip r:embed="rId4">
            <a:alphaModFix/>
          </a:blip>
          <a:stretch>
            <a:fillRect/>
          </a:stretch>
        </p:blipFill>
        <p:spPr>
          <a:xfrm>
            <a:off x="4927349" y="626250"/>
            <a:ext cx="3468976" cy="38909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