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Raleway"/>
      <p:regular r:id="rId8"/>
      <p:bold r:id="rId9"/>
      <p:italic r:id="rId10"/>
      <p:boldItalic r:id="rId11"/>
    </p:embeddedFont>
    <p:embeddedFont>
      <p:font typeface="Lobster"/>
      <p:regular r:id="rId12"/>
    </p:embeddedFont>
    <p:embeddedFont>
      <p:font typeface="Lato"/>
      <p:regular r:id="rId13"/>
      <p:bold r:id="rId14"/>
      <p:italic r:id="rId15"/>
      <p:boldItalic r:id="rId16"/>
    </p:embeddedFont>
    <p:embeddedFont>
      <p:font typeface="Alfa Slab One"/>
      <p:regular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aleway-boldItalic.fntdata"/><Relationship Id="rId10" Type="http://schemas.openxmlformats.org/officeDocument/2006/relationships/font" Target="fonts/Raleway-italic.fntdata"/><Relationship Id="rId13" Type="http://schemas.openxmlformats.org/officeDocument/2006/relationships/font" Target="fonts/Lato-regular.fntdata"/><Relationship Id="rId12" Type="http://schemas.openxmlformats.org/officeDocument/2006/relationships/font" Target="fonts/Lobster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Raleway-bold.fntdata"/><Relationship Id="rId15" Type="http://schemas.openxmlformats.org/officeDocument/2006/relationships/font" Target="fonts/Lato-italic.fntdata"/><Relationship Id="rId14" Type="http://schemas.openxmlformats.org/officeDocument/2006/relationships/font" Target="fonts/Lato-bold.fntdata"/><Relationship Id="rId17" Type="http://schemas.openxmlformats.org/officeDocument/2006/relationships/font" Target="fonts/AlfaSlabOne-regular.fntdata"/><Relationship Id="rId16" Type="http://schemas.openxmlformats.org/officeDocument/2006/relationships/font" Target="fonts/La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Raleway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images.unsplash.com/photo-1643923328521-38fa9fc2c717?ixlib=rb-4.0.3&amp;ixid=M3wxMjA3fDB8MHxwaG90by1wYWdlfHx8fGVufDB8fHx8fA%3D%3D&amp;auto=format&amp;fit=crop&amp;w=1113&amp;q=80" TargetMode="External"/><Relationship Id="rId3" Type="http://schemas.openxmlformats.org/officeDocument/2006/relationships/hyperlink" Target="https://unsplash.com/license" TargetMode="Externa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img.freepik.com/free-vector/group-discussion-concept-illustration_114360-8522.jpg?w=1060&amp;t=st=1686235940~exp=1686236540~hmac=0ee9527a7366cd2e74b0a9d39b105992d816a45f2bc1c820fcfb8d63465fe8cb" TargetMode="External"/><Relationship Id="rId3" Type="http://schemas.openxmlformats.org/officeDocument/2006/relationships/hyperlink" Target="https://www.freepikcompany.com/legal?_gl=1*17p3hjv*fp_ga*NjI4NDc0NTUyLjE2ODIwMTA0NjU.*fp_ga_QWX66025LC*MTY4NjIzNTc0NC4yMC4xLjE2ODYyMzU5NDAuMzMuMC4w*_ga*NjI4NDc0NTUyLjE2ODIwMTA0NjU.*_ga_18B6QPTJPC*MTY4NjIzNTc0NC4yMC4xLjE2ODYyMzU5NDAuMzMuMC4w#nav-freepik-license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0478d272da_0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20478d272da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 Credit: “</a:t>
            </a:r>
            <a:r>
              <a:rPr lang="en" u="sng">
                <a:solidFill>
                  <a:schemeClr val="hlink"/>
                </a:solidFill>
                <a:hlinkClick r:id="rId2"/>
              </a:rPr>
              <a:t>The American Flag flying in the wind in front of a blue sky</a:t>
            </a:r>
            <a:r>
              <a:rPr lang="en"/>
              <a:t>” Annerose Walz is licensed under the</a:t>
            </a:r>
            <a:r>
              <a:rPr lang="en" u="sng">
                <a:solidFill>
                  <a:schemeClr val="hlink"/>
                </a:solidFill>
                <a:hlinkClick r:id="rId3"/>
              </a:rPr>
              <a:t> Unsplash license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e7c7e3f21e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e7c7e3f21e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 Credit: “</a:t>
            </a:r>
            <a:r>
              <a:rPr lang="en" u="sng">
                <a:solidFill>
                  <a:schemeClr val="hlink"/>
                </a:solidFill>
                <a:hlinkClick r:id="rId2"/>
              </a:rPr>
              <a:t>vector group discussion concept illustration</a:t>
            </a:r>
            <a:r>
              <a:rPr lang="en"/>
              <a:t>” by storyset is licensed under the </a:t>
            </a:r>
            <a:r>
              <a:rPr lang="en" u="sng">
                <a:solidFill>
                  <a:schemeClr val="hlink"/>
                </a:solidFill>
                <a:hlinkClick r:id="rId3"/>
              </a:rPr>
              <a:t>Freepik license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AUTOLAYOUT">
    <p:bg>
      <p:bgPr>
        <a:solidFill>
          <a:srgbClr val="FFFFFF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13"/>
          <p:cNvSpPr/>
          <p:nvPr/>
        </p:nvSpPr>
        <p:spPr>
          <a:xfrm>
            <a:off x="5037500" y="751050"/>
            <a:ext cx="3641400" cy="3641400"/>
          </a:xfrm>
          <a:prstGeom prst="rect">
            <a:avLst/>
          </a:prstGeom>
          <a:noFill/>
          <a:ln cap="flat" cmpd="thinThick" w="76200">
            <a:solidFill>
              <a:srgbClr val="FFFFFF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13"/>
          <p:cNvSpPr txBox="1"/>
          <p:nvPr>
            <p:ph type="title"/>
          </p:nvPr>
        </p:nvSpPr>
        <p:spPr>
          <a:xfrm>
            <a:off x="5172950" y="923700"/>
            <a:ext cx="3370500" cy="32961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type="title"/>
          </p:nvPr>
        </p:nvSpPr>
        <p:spPr>
          <a:xfrm>
            <a:off x="5172950" y="923700"/>
            <a:ext cx="3370500" cy="32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111">
                <a:latin typeface="Alfa Slab One"/>
                <a:ea typeface="Alfa Slab One"/>
                <a:cs typeface="Alfa Slab One"/>
                <a:sym typeface="Alfa Slab One"/>
              </a:rPr>
              <a:t>Public Policy </a:t>
            </a:r>
            <a:r>
              <a:rPr b="1" lang="en" sz="3111">
                <a:latin typeface="Alfa Slab One"/>
                <a:ea typeface="Alfa Slab One"/>
                <a:cs typeface="Alfa Slab One"/>
                <a:sym typeface="Alfa Slab One"/>
              </a:rPr>
              <a:t>- </a:t>
            </a:r>
            <a:endParaRPr b="1" sz="3111">
              <a:latin typeface="Alfa Slab One"/>
              <a:ea typeface="Alfa Slab One"/>
              <a:cs typeface="Alfa Slab One"/>
              <a:sym typeface="Alfa Slab On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111">
                <a:latin typeface="Alfa Slab One"/>
                <a:ea typeface="Alfa Slab One"/>
                <a:cs typeface="Alfa Slab One"/>
                <a:sym typeface="Alfa Slab One"/>
              </a:rPr>
              <a:t>Actions taken by the government to solve problems and achieve goals</a:t>
            </a:r>
            <a:r>
              <a:rPr lang="en"/>
              <a:t> </a:t>
            </a:r>
            <a:endParaRPr/>
          </a:p>
        </p:txBody>
      </p:sp>
      <p:pic>
        <p:nvPicPr>
          <p:cNvPr id="60" name="Google Shape;6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73950" y="4844525"/>
            <a:ext cx="770050" cy="29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4"/>
          <p:cNvPicPr preferRelativeResize="0"/>
          <p:nvPr/>
        </p:nvPicPr>
        <p:blipFill rotWithShape="1">
          <a:blip r:embed="rId4">
            <a:alphaModFix/>
          </a:blip>
          <a:srcRect b="0" l="1963" r="30101" t="0"/>
          <a:stretch/>
        </p:blipFill>
        <p:spPr>
          <a:xfrm>
            <a:off x="0" y="0"/>
            <a:ext cx="4891824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/>
        </p:nvSpPr>
        <p:spPr>
          <a:xfrm>
            <a:off x="245325" y="16700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latin typeface="Raleway"/>
                <a:ea typeface="Raleway"/>
                <a:cs typeface="Raleway"/>
                <a:sym typeface="Raleway"/>
              </a:rPr>
              <a:t>Group Share Directions</a:t>
            </a:r>
            <a:endParaRPr b="1" sz="3000">
              <a:solidFill>
                <a:srgbClr val="000000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67" name="Google Shape;67;p15"/>
          <p:cNvSpPr txBox="1"/>
          <p:nvPr/>
        </p:nvSpPr>
        <p:spPr>
          <a:xfrm>
            <a:off x="245325" y="1032123"/>
            <a:ext cx="6321600" cy="374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70522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F46524"/>
              </a:buClr>
              <a:buSzPts val="2235"/>
              <a:buFont typeface="Times New Roman"/>
              <a:buAutoNum type="arabicPeriod"/>
            </a:pPr>
            <a:r>
              <a:rPr lang="en" sz="2235">
                <a:solidFill>
                  <a:srgbClr val="F4652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Sit in a circle with your group of four</a:t>
            </a:r>
            <a:endParaRPr sz="2235">
              <a:solidFill>
                <a:srgbClr val="F4652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70522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F46524"/>
              </a:buClr>
              <a:buSzPts val="2235"/>
              <a:buFont typeface="Times New Roman"/>
              <a:buAutoNum type="arabicPeriod"/>
            </a:pPr>
            <a:r>
              <a:rPr lang="en" sz="2235">
                <a:solidFill>
                  <a:srgbClr val="F4652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Read the following question:</a:t>
            </a:r>
            <a:endParaRPr sz="2235">
              <a:solidFill>
                <a:srgbClr val="F4652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t/>
            </a:r>
            <a:endParaRPr sz="2235">
              <a:solidFill>
                <a:srgbClr val="F4652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en" sz="2142">
                <a:latin typeface="Lobster"/>
                <a:ea typeface="Lobster"/>
                <a:cs typeface="Lobster"/>
                <a:sym typeface="Lobster"/>
              </a:rPr>
              <a:t>How do political  parties  shape  public  policy?</a:t>
            </a:r>
            <a:endParaRPr sz="2142">
              <a:latin typeface="Lobster"/>
              <a:ea typeface="Lobster"/>
              <a:cs typeface="Lobster"/>
              <a:sym typeface="Lobster"/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t/>
            </a:r>
            <a:endParaRPr sz="2235">
              <a:solidFill>
                <a:srgbClr val="F4652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70522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F46524"/>
              </a:buClr>
              <a:buSzPts val="2235"/>
              <a:buFont typeface="Times New Roman"/>
              <a:buAutoNum type="arabicPeriod"/>
            </a:pPr>
            <a:r>
              <a:rPr lang="en" sz="2235">
                <a:solidFill>
                  <a:srgbClr val="F4652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Work with your group to brainstorm responses to the question. Allow one person to share, then move to the next person. </a:t>
            </a:r>
            <a:endParaRPr sz="2235">
              <a:solidFill>
                <a:srgbClr val="F4652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70522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F46524"/>
              </a:buClr>
              <a:buSzPts val="2235"/>
              <a:buFont typeface="Times New Roman"/>
              <a:buAutoNum type="arabicPeriod"/>
            </a:pPr>
            <a:r>
              <a:rPr lang="en" sz="2235">
                <a:solidFill>
                  <a:srgbClr val="F4652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Continue brainstorming until the timer goes off. </a:t>
            </a:r>
            <a:endParaRPr sz="279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68" name="Google Shape;6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56945" y="404075"/>
            <a:ext cx="3111850" cy="20726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