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</p:sldIdLst>
  <p:sldSz cy="5143500" cx="9144000"/>
  <p:notesSz cx="6858000" cy="9144000"/>
  <p:embeddedFontLst>
    <p:embeddedFont>
      <p:font typeface="Roboto Slab"/>
      <p:regular r:id="rId9"/>
      <p:bold r:id="rId10"/>
    </p:embeddedFont>
    <p:embeddedFont>
      <p:font typeface="Roboto"/>
      <p:regular r:id="rId11"/>
      <p:bold r:id="rId12"/>
      <p:italic r:id="rId13"/>
      <p:boldItalic r:id="rId14"/>
    </p:embeddedFont>
    <p:embeddedFont>
      <p:font typeface="Alfa Slab One"/>
      <p:regular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Roboto-regular.fntdata"/><Relationship Id="rId10" Type="http://schemas.openxmlformats.org/officeDocument/2006/relationships/font" Target="fonts/RobotoSlab-bold.fntdata"/><Relationship Id="rId13" Type="http://schemas.openxmlformats.org/officeDocument/2006/relationships/font" Target="fonts/Roboto-italic.fntdata"/><Relationship Id="rId12" Type="http://schemas.openxmlformats.org/officeDocument/2006/relationships/font" Target="fonts/Roboto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RobotoSlab-regular.fntdata"/><Relationship Id="rId15" Type="http://schemas.openxmlformats.org/officeDocument/2006/relationships/font" Target="fonts/AlfaSlabOne-regular.fntdata"/><Relationship Id="rId14" Type="http://schemas.openxmlformats.org/officeDocument/2006/relationships/font" Target="fonts/Roboto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loc.gov/rr/print//swann/herblock/fruits.html" TargetMode="Externa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images.unsplash.com/photo-1643923328521-38fa9fc2c717?ixlib=rb-4.0.3&amp;ixid=M3wxMjA3fDB8MHxwaG90by1wYWdlfHx8fGVufDB8fHx8fA%3D%3D&amp;auto=format&amp;fit=crop&amp;w=1113&amp;q=80" TargetMode="External"/><Relationship Id="rId3" Type="http://schemas.openxmlformats.org/officeDocument/2006/relationships/hyperlink" Target="https://unsplash.com/license" TargetMode="Externa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1e4dcb40a74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1e4dcb40a74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Source of Political Cartoon: </a:t>
            </a:r>
            <a:r>
              <a:rPr lang="en" sz="1000" u="sng">
                <a:solidFill>
                  <a:srgbClr val="8BC34A"/>
                </a:solidFill>
                <a:latin typeface="Roboto"/>
                <a:ea typeface="Roboto"/>
                <a:cs typeface="Roboto"/>
                <a:sym typeface="Roboto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https://www.loc.gov/rr/print//swann/herblock/fruits.html</a:t>
            </a:r>
            <a:endParaRPr sz="1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1e7c9c593f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1e7c9c593f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Image Credit: “</a:t>
            </a:r>
            <a:r>
              <a:rPr lang="en" u="sng">
                <a:solidFill>
                  <a:schemeClr val="hlink"/>
                </a:solidFill>
                <a:hlinkClick r:id="rId2"/>
              </a:rPr>
              <a:t>The American Flag flying in the wind in front of a blue sky</a:t>
            </a:r>
            <a:r>
              <a:rPr lang="en"/>
              <a:t>” Annerose Walz is licensed under the</a:t>
            </a:r>
            <a:r>
              <a:rPr lang="en" u="sng">
                <a:solidFill>
                  <a:schemeClr val="hlink"/>
                </a:solidFill>
                <a:hlinkClick r:id="rId3"/>
              </a:rPr>
              <a:t> Unsplash license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1e7c9c593fc_0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1e7c9c593fc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1524800" y="672606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" name="Google Shape;11;p2"/>
          <p:cNvSpPr/>
          <p:nvPr/>
        </p:nvSpPr>
        <p:spPr>
          <a:xfrm rot="10800000">
            <a:off x="6537563" y="3342925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cxnSp>
        <p:nvCxnSpPr>
          <p:cNvPr id="12" name="Google Shape;12;p2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" name="Google Shape;13;p2"/>
          <p:cNvSpPr txBox="1"/>
          <p:nvPr>
            <p:ph type="ctrTitle"/>
          </p:nvPr>
        </p:nvSpPr>
        <p:spPr>
          <a:xfrm>
            <a:off x="1680302" y="1188925"/>
            <a:ext cx="5783400" cy="14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4" name="Google Shape;14;p2"/>
          <p:cNvSpPr txBox="1"/>
          <p:nvPr>
            <p:ph idx="1" type="subTitle"/>
          </p:nvPr>
        </p:nvSpPr>
        <p:spPr>
          <a:xfrm>
            <a:off x="1680302" y="3049450"/>
            <a:ext cx="5783400" cy="90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/>
          <p:nvPr/>
        </p:nvSpPr>
        <p:spPr>
          <a:xfrm>
            <a:off x="150" y="5076825"/>
            <a:ext cx="9143700" cy="66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11"/>
          <p:cNvSpPr txBox="1"/>
          <p:nvPr>
            <p:ph hasCustomPrompt="1" type="title"/>
          </p:nvPr>
        </p:nvSpPr>
        <p:spPr>
          <a:xfrm>
            <a:off x="387900" y="1152450"/>
            <a:ext cx="83682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5" name="Google Shape;55;p11"/>
          <p:cNvSpPr txBox="1"/>
          <p:nvPr>
            <p:ph idx="1" type="body"/>
          </p:nvPr>
        </p:nvSpPr>
        <p:spPr>
          <a:xfrm>
            <a:off x="387900" y="2919450"/>
            <a:ext cx="83682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6" name="Google Shape;56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">
  <p:cSld name="AUTOLAYOUT">
    <p:bg>
      <p:bgPr>
        <a:solidFill>
          <a:srgbClr val="FFFFFF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13"/>
          <p:cNvSpPr/>
          <p:nvPr/>
        </p:nvSpPr>
        <p:spPr>
          <a:xfrm>
            <a:off x="5037500" y="751050"/>
            <a:ext cx="3641400" cy="3641400"/>
          </a:xfrm>
          <a:prstGeom prst="rect">
            <a:avLst/>
          </a:prstGeom>
          <a:noFill/>
          <a:ln cap="flat" cmpd="thinThick" w="76200">
            <a:solidFill>
              <a:srgbClr val="FFFFFF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13"/>
          <p:cNvSpPr txBox="1"/>
          <p:nvPr>
            <p:ph type="title"/>
          </p:nvPr>
        </p:nvSpPr>
        <p:spPr>
          <a:xfrm>
            <a:off x="5172950" y="923700"/>
            <a:ext cx="3370500" cy="32961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63" name="Google Shape;63;p13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rgbClr val="FFFFFF"/>
                </a:solidFill>
              </a:defRPr>
            </a:lvl1pPr>
            <a:lvl2pPr lvl="1" rtl="0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rgbClr val="FFFFFF"/>
                </a:solidFill>
              </a:defRPr>
            </a:lvl2pPr>
            <a:lvl3pPr lvl="2" rtl="0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rgbClr val="FFFFFF"/>
                </a:solidFill>
              </a:defRPr>
            </a:lvl3pPr>
            <a:lvl4pPr lvl="3" rtl="0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rgbClr val="FFFFFF"/>
                </a:solidFill>
              </a:defRPr>
            </a:lvl4pPr>
            <a:lvl5pPr lvl="4" rtl="0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rgbClr val="FFFFFF"/>
                </a:solidFill>
              </a:defRPr>
            </a:lvl5pPr>
            <a:lvl6pPr lvl="5" rtl="0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rgbClr val="FFFFFF"/>
                </a:solidFill>
              </a:defRPr>
            </a:lvl6pPr>
            <a:lvl7pPr lvl="6" rtl="0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rgbClr val="FFFFFF"/>
                </a:solidFill>
              </a:defRPr>
            </a:lvl7pPr>
            <a:lvl8pPr lvl="7" rtl="0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rgbClr val="FFFFFF"/>
                </a:solidFill>
              </a:defRPr>
            </a:lvl8pPr>
            <a:lvl9pPr lvl="8" rtl="0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rgbClr val="FFFFFF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17;p3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" name="Google Shape;18;p3"/>
          <p:cNvSpPr txBox="1"/>
          <p:nvPr>
            <p:ph type="title"/>
          </p:nvPr>
        </p:nvSpPr>
        <p:spPr>
          <a:xfrm>
            <a:off x="480750" y="1764950"/>
            <a:ext cx="8222100" cy="907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Google Shape;21;p4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2" name="Google Shape;22;p4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Google Shape;26;p5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7" name="Google Shape;27;p5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" type="body"/>
          </p:nvPr>
        </p:nvSpPr>
        <p:spPr>
          <a:xfrm>
            <a:off x="387900" y="1489825"/>
            <a:ext cx="39999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Google Shape;29;p5"/>
          <p:cNvSpPr txBox="1"/>
          <p:nvPr>
            <p:ph idx="2" type="body"/>
          </p:nvPr>
        </p:nvSpPr>
        <p:spPr>
          <a:xfrm>
            <a:off x="4756200" y="1489825"/>
            <a:ext cx="39999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Google Shape;35;p7"/>
          <p:cNvCxnSpPr/>
          <p:nvPr/>
        </p:nvCxnSpPr>
        <p:spPr>
          <a:xfrm>
            <a:off x="489218" y="1412277"/>
            <a:ext cx="3315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6" name="Google Shape;36;p7"/>
          <p:cNvSpPr txBox="1"/>
          <p:nvPr>
            <p:ph type="title"/>
          </p:nvPr>
        </p:nvSpPr>
        <p:spPr>
          <a:xfrm>
            <a:off x="3879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7" name="Google Shape;37;p7"/>
          <p:cNvSpPr txBox="1"/>
          <p:nvPr>
            <p:ph idx="1" type="body"/>
          </p:nvPr>
        </p:nvSpPr>
        <p:spPr>
          <a:xfrm>
            <a:off x="387900" y="1594025"/>
            <a:ext cx="2808000" cy="268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8" name="Google Shape;3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1" name="Google Shape;41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9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4" name="Google Shape;44;p9"/>
          <p:cNvCxnSpPr/>
          <p:nvPr/>
        </p:nvCxnSpPr>
        <p:spPr>
          <a:xfrm>
            <a:off x="5029675" y="4495503"/>
            <a:ext cx="540900" cy="0"/>
          </a:xfrm>
          <a:prstGeom prst="straightConnector1">
            <a:avLst/>
          </a:prstGeom>
          <a:noFill/>
          <a:ln cap="flat" cmpd="sng" w="381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5" name="Google Shape;45;p9"/>
          <p:cNvSpPr txBox="1"/>
          <p:nvPr>
            <p:ph type="title"/>
          </p:nvPr>
        </p:nvSpPr>
        <p:spPr>
          <a:xfrm>
            <a:off x="265500" y="1209075"/>
            <a:ext cx="4045200" cy="15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46" name="Google Shape;46;p9"/>
          <p:cNvSpPr txBox="1"/>
          <p:nvPr>
            <p:ph idx="1" type="subTitle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8" name="Google Shape;4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/>
          <p:nvPr>
            <p:ph idx="1" type="body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Roboto Slab"/>
              <a:buNone/>
              <a:defRPr>
                <a:latin typeface="Roboto Slab"/>
                <a:ea typeface="Roboto Slab"/>
                <a:cs typeface="Roboto Slab"/>
                <a:sym typeface="Roboto Slab"/>
              </a:defRPr>
            </a:lvl1pPr>
          </a:lstStyle>
          <a:p/>
        </p:txBody>
      </p:sp>
      <p:sp>
        <p:nvSpPr>
          <p:cNvPr id="51" name="Google Shape;51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marina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6.png"/><Relationship Id="rId5" Type="http://schemas.openxmlformats.org/officeDocument/2006/relationships/image" Target="../media/image4.png"/><Relationship Id="rId6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4"/>
          <p:cNvSpPr txBox="1"/>
          <p:nvPr>
            <p:ph type="title"/>
          </p:nvPr>
        </p:nvSpPr>
        <p:spPr>
          <a:xfrm>
            <a:off x="51000" y="526350"/>
            <a:ext cx="52089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/>
              <a:t>Discuss the </a:t>
            </a:r>
            <a:r>
              <a:rPr b="1" lang="en" sz="3000"/>
              <a:t>following</a:t>
            </a:r>
            <a:r>
              <a:rPr b="1" lang="en" sz="3000"/>
              <a:t> questions with a partner:</a:t>
            </a:r>
            <a:endParaRPr b="1"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What do you notice first? 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What people and objects are shown? 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What words do you see? What might they mean?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What actions are </a:t>
            </a:r>
            <a:r>
              <a:rPr lang="en" sz="1600"/>
              <a:t>occurring</a:t>
            </a:r>
            <a:r>
              <a:rPr lang="en" sz="1600"/>
              <a:t>?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What do you see that might be a symbol? 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What do you think the message might be?</a:t>
            </a:r>
            <a:endParaRPr sz="1600"/>
          </a:p>
        </p:txBody>
      </p:sp>
      <p:pic>
        <p:nvPicPr>
          <p:cNvPr id="69" name="Google Shape;69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60075" y="19500"/>
            <a:ext cx="3883925" cy="5124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5"/>
          <p:cNvSpPr txBox="1"/>
          <p:nvPr>
            <p:ph type="title"/>
          </p:nvPr>
        </p:nvSpPr>
        <p:spPr>
          <a:xfrm>
            <a:off x="5172950" y="923700"/>
            <a:ext cx="3370500" cy="329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111">
                <a:latin typeface="Alfa Slab One"/>
                <a:ea typeface="Alfa Slab One"/>
                <a:cs typeface="Alfa Slab One"/>
                <a:sym typeface="Alfa Slab One"/>
              </a:rPr>
              <a:t>Public Policy </a:t>
            </a:r>
            <a:r>
              <a:rPr b="1" lang="en" sz="3111">
                <a:latin typeface="Alfa Slab One"/>
                <a:ea typeface="Alfa Slab One"/>
                <a:cs typeface="Alfa Slab One"/>
                <a:sym typeface="Alfa Slab One"/>
              </a:rPr>
              <a:t>- </a:t>
            </a:r>
            <a:endParaRPr b="1" sz="3111">
              <a:latin typeface="Alfa Slab One"/>
              <a:ea typeface="Alfa Slab One"/>
              <a:cs typeface="Alfa Slab One"/>
              <a:sym typeface="Alfa Slab On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111">
                <a:latin typeface="Alfa Slab One"/>
                <a:ea typeface="Alfa Slab One"/>
                <a:cs typeface="Alfa Slab One"/>
                <a:sym typeface="Alfa Slab One"/>
              </a:rPr>
              <a:t>Actions taken by the government to solve problems and achieve goals</a:t>
            </a:r>
            <a:r>
              <a:rPr lang="en"/>
              <a:t> </a:t>
            </a:r>
            <a:endParaRPr/>
          </a:p>
        </p:txBody>
      </p:sp>
      <p:pic>
        <p:nvPicPr>
          <p:cNvPr id="75" name="Google Shape;7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73950" y="4844525"/>
            <a:ext cx="770050" cy="298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5"/>
          <p:cNvPicPr preferRelativeResize="0"/>
          <p:nvPr/>
        </p:nvPicPr>
        <p:blipFill rotWithShape="1">
          <a:blip r:embed="rId4">
            <a:alphaModFix/>
          </a:blip>
          <a:srcRect b="0" l="1963" r="30101" t="0"/>
          <a:stretch/>
        </p:blipFill>
        <p:spPr>
          <a:xfrm>
            <a:off x="0" y="0"/>
            <a:ext cx="4891824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 txBox="1"/>
          <p:nvPr>
            <p:ph type="title"/>
          </p:nvPr>
        </p:nvSpPr>
        <p:spPr>
          <a:xfrm>
            <a:off x="51000" y="526350"/>
            <a:ext cx="52089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/>
              <a:t>Impact on Public Policy:</a:t>
            </a:r>
            <a:endParaRPr b="1"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en" sz="2200"/>
              <a:t>Political Parties</a:t>
            </a:r>
            <a:endParaRPr sz="2200"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en" sz="2200"/>
              <a:t>Interest Groups</a:t>
            </a:r>
            <a:endParaRPr sz="2200"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en" sz="2200"/>
              <a:t>Individuals</a:t>
            </a:r>
            <a:endParaRPr sz="2200"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en" sz="2200"/>
              <a:t>Media</a:t>
            </a:r>
            <a:endParaRPr sz="2200"/>
          </a:p>
        </p:txBody>
      </p:sp>
      <p:pic>
        <p:nvPicPr>
          <p:cNvPr id="82" name="Google Shape;8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73950" y="4844525"/>
            <a:ext cx="770050" cy="298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63700" y="3125225"/>
            <a:ext cx="2186323" cy="1457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63475" y="468601"/>
            <a:ext cx="1966050" cy="150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172050" y="2203499"/>
            <a:ext cx="2058926" cy="154417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arina">
  <a:themeElements>
    <a:clrScheme name="Marina">
      <a:dk1>
        <a:srgbClr val="FFFFFF"/>
      </a:dk1>
      <a:lt1>
        <a:srgbClr val="00517C"/>
      </a:lt1>
      <a:dk2>
        <a:srgbClr val="004065"/>
      </a:dk2>
      <a:lt2>
        <a:srgbClr val="CFD8DC"/>
      </a:lt2>
      <a:accent1>
        <a:srgbClr val="0277BD"/>
      </a:accent1>
      <a:accent2>
        <a:srgbClr val="558B2F"/>
      </a:accent2>
      <a:accent3>
        <a:srgbClr val="009688"/>
      </a:accent3>
      <a:accent4>
        <a:srgbClr val="039BE5"/>
      </a:accent4>
      <a:accent5>
        <a:srgbClr val="8BC34A"/>
      </a:accent5>
      <a:accent6>
        <a:srgbClr val="FFEB38"/>
      </a:accent6>
      <a:hlink>
        <a:srgbClr val="8BC34A"/>
      </a:hlink>
      <a:folHlink>
        <a:srgbClr val="8BC34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