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1e886bf042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1e886bf042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1e886bf042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1e886bf042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1e886bf042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1e886bf042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1e886bf042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21e886bf042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58762c1dd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58762c1dd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upload.wikimedia.org/wikipedia/commons/7/71/Florida%E2%80%99s_Historic_Capitol_and_Florida_State_Capitol_2.JPG" TargetMode="External"/><Relationship Id="rId4" Type="http://schemas.openxmlformats.org/officeDocument/2006/relationships/hyperlink" Target="https://creativecommons.org/licenses/by-sa/3.0/deed.en" TargetMode="External"/><Relationship Id="rId11" Type="http://schemas.openxmlformats.org/officeDocument/2006/relationships/image" Target="../media/image1.png"/><Relationship Id="rId10" Type="http://schemas.openxmlformats.org/officeDocument/2006/relationships/hyperlink" Target="https://creativecommons.org/licenses/by/2.0/" TargetMode="External"/><Relationship Id="rId9" Type="http://schemas.openxmlformats.org/officeDocument/2006/relationships/hyperlink" Target="https://www.flickr.com/photos/tabor-roeder/49965272633/in/photostream/" TargetMode="External"/><Relationship Id="rId5" Type="http://schemas.openxmlformats.org/officeDocument/2006/relationships/hyperlink" Target="https://images.foxtv.com/static.fox35orlando.com/www.fox35orlando.com/content/uploads/2022/05/764/432/Voting-polls.jpg?ve=1&amp;tl=1" TargetMode="External"/><Relationship Id="rId6" Type="http://schemas.openxmlformats.org/officeDocument/2006/relationships/hyperlink" Target="https://images.foxtv.com/static.fox35orlando.com/www.fox35orlando.com/content/uploads/2022/05/764/432/Voting-polls.jpg?ve=1&amp;tl=1" TargetMode="External"/><Relationship Id="rId7" Type="http://schemas.openxmlformats.org/officeDocument/2006/relationships/hyperlink" Target="https://upload.wikimedia.org/wikipedia/commons/c/cd/IhaveadreamMarines.jpg?20171023224206" TargetMode="External"/><Relationship Id="rId8" Type="http://schemas.openxmlformats.org/officeDocument/2006/relationships/hyperlink" Target="https://ids.si.edu/ids/deliveryService?max=360&amp;id=https%3A%2F%2Famericanhistory.si.edu%2Fsites%2Fdefault%2Ffiles%2FA.4.1.0003%2520NARA%2520Steubenville%2520petition.jp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title"/>
          </p:nvPr>
        </p:nvSpPr>
        <p:spPr>
          <a:xfrm>
            <a:off x="311700" y="97325"/>
            <a:ext cx="8520600" cy="572700"/>
          </a:xfrm>
          <a:prstGeom prst="rect">
            <a:avLst/>
          </a:prstGeom>
        </p:spPr>
        <p:txBody>
          <a:bodyPr anchorCtr="0" anchor="t" bIns="91425" lIns="91425" spcFirstLastPara="1" rIns="91425" wrap="square" tIns="91425">
            <a:noAutofit/>
          </a:bodyPr>
          <a:lstStyle/>
          <a:p>
            <a:pPr indent="0" lvl="0" marL="457200" rtl="0" algn="ctr">
              <a:spcBef>
                <a:spcPts val="0"/>
              </a:spcBef>
              <a:spcAft>
                <a:spcPts val="0"/>
              </a:spcAft>
              <a:buNone/>
            </a:pPr>
            <a:r>
              <a:rPr b="1" lang="en" sz="4000">
                <a:latin typeface="Georgia"/>
                <a:ea typeface="Georgia"/>
                <a:cs typeface="Georgia"/>
                <a:sym typeface="Georgia"/>
              </a:rPr>
              <a:t>1. Voting</a:t>
            </a:r>
            <a:endParaRPr b="1" sz="3600">
              <a:latin typeface="Georgia"/>
              <a:ea typeface="Georgia"/>
              <a:cs typeface="Georgia"/>
              <a:sym typeface="Georgia"/>
            </a:endParaRPr>
          </a:p>
        </p:txBody>
      </p:sp>
      <p:sp>
        <p:nvSpPr>
          <p:cNvPr id="55" name="Google Shape;55;p13"/>
          <p:cNvSpPr txBox="1"/>
          <p:nvPr>
            <p:ph idx="1" type="body"/>
          </p:nvPr>
        </p:nvSpPr>
        <p:spPr>
          <a:xfrm>
            <a:off x="311700" y="822050"/>
            <a:ext cx="4056000" cy="4188300"/>
          </a:xfrm>
          <a:prstGeom prst="rect">
            <a:avLst/>
          </a:prstGeom>
        </p:spPr>
        <p:txBody>
          <a:bodyPr anchorCtr="0" anchor="t" bIns="91425" lIns="91425" spcFirstLastPara="1" rIns="91425" wrap="square" tIns="91425">
            <a:normAutofit fontScale="77500" lnSpcReduction="10000"/>
          </a:bodyPr>
          <a:lstStyle/>
          <a:p>
            <a:pPr indent="9525" lvl="0" marL="57150" marR="0" rtl="0" algn="l">
              <a:lnSpc>
                <a:spcPct val="97183"/>
              </a:lnSpc>
              <a:spcBef>
                <a:spcPts val="2214"/>
              </a:spcBef>
              <a:spcAft>
                <a:spcPts val="0"/>
              </a:spcAft>
              <a:buNone/>
            </a:pPr>
            <a:r>
              <a:rPr lang="en" sz="1800">
                <a:solidFill>
                  <a:schemeClr val="dk1"/>
                </a:solidFill>
                <a:latin typeface="Georgia"/>
                <a:ea typeface="Georgia"/>
                <a:cs typeface="Georgia"/>
                <a:sym typeface="Georgia"/>
              </a:rPr>
              <a:t>One method that citizens can use to impact social and political change overlaps with another responsibility of citizens, voting. </a:t>
            </a:r>
            <a:endParaRPr sz="1800">
              <a:solidFill>
                <a:schemeClr val="dk1"/>
              </a:solidFill>
              <a:latin typeface="Georgia"/>
              <a:ea typeface="Georgia"/>
              <a:cs typeface="Georgia"/>
              <a:sym typeface="Georgia"/>
            </a:endParaRPr>
          </a:p>
          <a:p>
            <a:pPr indent="9525" lvl="0" marL="57150" marR="0" rtl="0" algn="l">
              <a:lnSpc>
                <a:spcPct val="97183"/>
              </a:lnSpc>
              <a:spcBef>
                <a:spcPts val="0"/>
              </a:spcBef>
              <a:spcAft>
                <a:spcPts val="0"/>
              </a:spcAft>
              <a:buNone/>
            </a:pPr>
            <a:r>
              <a:t/>
            </a:r>
            <a:endParaRPr sz="1800">
              <a:solidFill>
                <a:schemeClr val="dk1"/>
              </a:solidFill>
              <a:latin typeface="Georgia"/>
              <a:ea typeface="Georgia"/>
              <a:cs typeface="Georgia"/>
              <a:sym typeface="Georgia"/>
            </a:endParaRPr>
          </a:p>
          <a:p>
            <a:pPr indent="9525" lvl="0" marL="57150" marR="0" rtl="0" algn="l">
              <a:lnSpc>
                <a:spcPct val="97183"/>
              </a:lnSpc>
              <a:spcBef>
                <a:spcPts val="0"/>
              </a:spcBef>
              <a:spcAft>
                <a:spcPts val="0"/>
              </a:spcAft>
              <a:buNone/>
            </a:pPr>
            <a:r>
              <a:rPr lang="en" sz="1800">
                <a:solidFill>
                  <a:schemeClr val="dk1"/>
                </a:solidFill>
                <a:latin typeface="Georgia"/>
                <a:ea typeface="Georgia"/>
                <a:cs typeface="Georgia"/>
                <a:sym typeface="Georgia"/>
              </a:rPr>
              <a:t>Voting rights in the United States today are universally applied to all U.S. citizens who meet age and residency requirements. This was not always the case. Early in U.S. history, voting was restricted to white males, with some states enacting property requirements as well. The property requirements began to go away over the first half of the 1800s. Voting has since expanded to include African Americans, </a:t>
            </a:r>
            <a:r>
              <a:rPr lang="en" sz="1800">
                <a:solidFill>
                  <a:schemeClr val="dk1"/>
                </a:solidFill>
                <a:latin typeface="Georgia"/>
                <a:ea typeface="Georgia"/>
                <a:cs typeface="Georgia"/>
                <a:sym typeface="Georgia"/>
              </a:rPr>
              <a:t>Native Americans,</a:t>
            </a:r>
            <a:r>
              <a:rPr lang="en" sz="1800">
                <a:solidFill>
                  <a:schemeClr val="dk1"/>
                </a:solidFill>
                <a:latin typeface="Georgia"/>
                <a:ea typeface="Georgia"/>
                <a:cs typeface="Georgia"/>
                <a:sym typeface="Georgia"/>
              </a:rPr>
              <a:t> women, and those 18 and above. </a:t>
            </a:r>
            <a:endParaRPr sz="1800">
              <a:solidFill>
                <a:schemeClr val="dk1"/>
              </a:solidFill>
              <a:latin typeface="Georgia"/>
              <a:ea typeface="Georgia"/>
              <a:cs typeface="Georgia"/>
              <a:sym typeface="Georgia"/>
            </a:endParaRPr>
          </a:p>
          <a:p>
            <a:pPr indent="9525" lvl="0" marL="57150" marR="0" rtl="0" algn="l">
              <a:lnSpc>
                <a:spcPct val="97183"/>
              </a:lnSpc>
              <a:spcBef>
                <a:spcPts val="0"/>
              </a:spcBef>
              <a:spcAft>
                <a:spcPts val="0"/>
              </a:spcAft>
              <a:buNone/>
            </a:pPr>
            <a:r>
              <a:t/>
            </a:r>
            <a:endParaRPr sz="1800">
              <a:solidFill>
                <a:schemeClr val="dk1"/>
              </a:solidFill>
              <a:latin typeface="Georgia"/>
              <a:ea typeface="Georgia"/>
              <a:cs typeface="Georgia"/>
              <a:sym typeface="Georgia"/>
            </a:endParaRPr>
          </a:p>
          <a:p>
            <a:pPr indent="9525" lvl="0" marL="57150" marR="0" rtl="0" algn="l">
              <a:lnSpc>
                <a:spcPct val="97183"/>
              </a:lnSpc>
              <a:spcBef>
                <a:spcPts val="0"/>
              </a:spcBef>
              <a:spcAft>
                <a:spcPts val="0"/>
              </a:spcAft>
              <a:buNone/>
            </a:pPr>
            <a:r>
              <a:rPr lang="en" sz="1800">
                <a:solidFill>
                  <a:schemeClr val="dk1"/>
                </a:solidFill>
                <a:latin typeface="Georgia"/>
                <a:ea typeface="Georgia"/>
                <a:cs typeface="Georgia"/>
                <a:sym typeface="Georgia"/>
              </a:rPr>
              <a:t>By voting, citizens help decide who represents them in elected office. Voters also help indicate support for that person’s positions and priorities, </a:t>
            </a:r>
            <a:r>
              <a:rPr lang="en" sz="1800">
                <a:solidFill>
                  <a:schemeClr val="dk1"/>
                </a:solidFill>
                <a:latin typeface="Georgia"/>
                <a:ea typeface="Georgia"/>
                <a:cs typeface="Georgia"/>
                <a:sym typeface="Georgia"/>
              </a:rPr>
              <a:t>which</a:t>
            </a:r>
            <a:r>
              <a:rPr lang="en" sz="1800">
                <a:solidFill>
                  <a:schemeClr val="dk1"/>
                </a:solidFill>
                <a:latin typeface="Georgia"/>
                <a:ea typeface="Georgia"/>
                <a:cs typeface="Georgia"/>
                <a:sym typeface="Georgia"/>
              </a:rPr>
              <a:t> can serve as an encouragement or warning to those in office as they lead.</a:t>
            </a:r>
            <a:endParaRPr sz="1800">
              <a:solidFill>
                <a:schemeClr val="dk1"/>
              </a:solidFill>
              <a:latin typeface="Georgia"/>
              <a:ea typeface="Georgia"/>
              <a:cs typeface="Georgia"/>
              <a:sym typeface="Georgia"/>
            </a:endParaRPr>
          </a:p>
        </p:txBody>
      </p:sp>
      <p:pic>
        <p:nvPicPr>
          <p:cNvPr id="56" name="Google Shape;56;p13"/>
          <p:cNvPicPr preferRelativeResize="0"/>
          <p:nvPr/>
        </p:nvPicPr>
        <p:blipFill>
          <a:blip r:embed="rId3">
            <a:alphaModFix/>
          </a:blip>
          <a:stretch>
            <a:fillRect/>
          </a:stretch>
        </p:blipFill>
        <p:spPr>
          <a:xfrm>
            <a:off x="8200604" y="4721250"/>
            <a:ext cx="838100" cy="333875"/>
          </a:xfrm>
          <a:prstGeom prst="rect">
            <a:avLst/>
          </a:prstGeom>
          <a:noFill/>
          <a:ln>
            <a:noFill/>
          </a:ln>
        </p:spPr>
      </p:pic>
      <p:pic>
        <p:nvPicPr>
          <p:cNvPr id="57" name="Google Shape;57;p13"/>
          <p:cNvPicPr preferRelativeResize="0"/>
          <p:nvPr/>
        </p:nvPicPr>
        <p:blipFill>
          <a:blip r:embed="rId4">
            <a:alphaModFix/>
          </a:blip>
          <a:stretch>
            <a:fillRect/>
          </a:stretch>
        </p:blipFill>
        <p:spPr>
          <a:xfrm>
            <a:off x="4529825" y="1389313"/>
            <a:ext cx="4182350" cy="2364875"/>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title"/>
          </p:nvPr>
        </p:nvSpPr>
        <p:spPr>
          <a:xfrm>
            <a:off x="311700" y="973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000">
                <a:latin typeface="Georgia"/>
                <a:ea typeface="Georgia"/>
                <a:cs typeface="Georgia"/>
                <a:sym typeface="Georgia"/>
              </a:rPr>
              <a:t>2</a:t>
            </a:r>
            <a:r>
              <a:rPr b="1" lang="en" sz="4000">
                <a:latin typeface="Georgia"/>
                <a:ea typeface="Georgia"/>
                <a:cs typeface="Georgia"/>
                <a:sym typeface="Georgia"/>
              </a:rPr>
              <a:t>. Peaceful Protests</a:t>
            </a:r>
            <a:endParaRPr b="1" sz="4000">
              <a:latin typeface="Georgia"/>
              <a:ea typeface="Georgia"/>
              <a:cs typeface="Georgia"/>
              <a:sym typeface="Georgia"/>
            </a:endParaRPr>
          </a:p>
        </p:txBody>
      </p:sp>
      <p:sp>
        <p:nvSpPr>
          <p:cNvPr id="63" name="Google Shape;63;p14"/>
          <p:cNvSpPr txBox="1"/>
          <p:nvPr>
            <p:ph idx="1" type="body"/>
          </p:nvPr>
        </p:nvSpPr>
        <p:spPr>
          <a:xfrm>
            <a:off x="311700" y="822050"/>
            <a:ext cx="4520700" cy="4124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solidFill>
                  <a:schemeClr val="dk1"/>
                </a:solidFill>
                <a:latin typeface="Georgia"/>
                <a:ea typeface="Georgia"/>
                <a:cs typeface="Georgia"/>
                <a:sym typeface="Georgia"/>
              </a:rPr>
              <a:t>One of the protections provided by the First Amendment is the right to peaceably assemble. Throughout history, peaceful protest has been an important way to impact social and political change by showing support for a particular issue or cause. </a:t>
            </a:r>
            <a:endParaRPr sz="1600">
              <a:solidFill>
                <a:schemeClr val="dk1"/>
              </a:solidFill>
              <a:latin typeface="Georgia"/>
              <a:ea typeface="Georgia"/>
              <a:cs typeface="Georgia"/>
              <a:sym typeface="Georgia"/>
            </a:endParaRPr>
          </a:p>
          <a:p>
            <a:pPr indent="0" lvl="0" marL="0" rtl="0" algn="l">
              <a:spcBef>
                <a:spcPts val="0"/>
              </a:spcBef>
              <a:spcAft>
                <a:spcPts val="0"/>
              </a:spcAft>
              <a:buClr>
                <a:schemeClr val="dk1"/>
              </a:buClr>
              <a:buSzPts val="1100"/>
              <a:buFont typeface="Arial"/>
              <a:buNone/>
            </a:pPr>
            <a:r>
              <a:t/>
            </a:r>
            <a:endParaRPr sz="1600">
              <a:solidFill>
                <a:schemeClr val="dk1"/>
              </a:solidFill>
              <a:latin typeface="Georgia"/>
              <a:ea typeface="Georgia"/>
              <a:cs typeface="Georgia"/>
              <a:sym typeface="Georgia"/>
            </a:endParaRPr>
          </a:p>
          <a:p>
            <a:pPr indent="0" lvl="0" marL="0" rtl="0" algn="l">
              <a:spcBef>
                <a:spcPts val="0"/>
              </a:spcBef>
              <a:spcAft>
                <a:spcPts val="0"/>
              </a:spcAft>
              <a:buClr>
                <a:schemeClr val="dk1"/>
              </a:buClr>
              <a:buSzPts val="1100"/>
              <a:buFont typeface="Arial"/>
              <a:buNone/>
            </a:pPr>
            <a:r>
              <a:rPr lang="en" sz="1600">
                <a:solidFill>
                  <a:schemeClr val="dk1"/>
                </a:solidFill>
                <a:latin typeface="Georgia"/>
                <a:ea typeface="Georgia"/>
                <a:cs typeface="Georgia"/>
                <a:sym typeface="Georgia"/>
              </a:rPr>
              <a:t>Protests can include such tactics as mass assembly, boycotts, and strikes. The goal of peaceful protest is often to leverage size of participation to influence public opinion and decision-makers. Many peaceful protests, such as the Montgomery Bus Boycott (1955) had a powerful and lasting impact. </a:t>
            </a:r>
            <a:endParaRPr sz="1600">
              <a:solidFill>
                <a:srgbClr val="1A1A1A"/>
              </a:solidFill>
              <a:highlight>
                <a:srgbClr val="FFFFFF"/>
              </a:highlight>
              <a:latin typeface="Georgia"/>
              <a:ea typeface="Georgia"/>
              <a:cs typeface="Georgia"/>
              <a:sym typeface="Georgia"/>
            </a:endParaRPr>
          </a:p>
        </p:txBody>
      </p:sp>
      <p:pic>
        <p:nvPicPr>
          <p:cNvPr id="64" name="Google Shape;64;p14"/>
          <p:cNvPicPr preferRelativeResize="0"/>
          <p:nvPr/>
        </p:nvPicPr>
        <p:blipFill>
          <a:blip r:embed="rId3">
            <a:alphaModFix/>
          </a:blip>
          <a:stretch>
            <a:fillRect/>
          </a:stretch>
        </p:blipFill>
        <p:spPr>
          <a:xfrm>
            <a:off x="8200604" y="4721250"/>
            <a:ext cx="838100" cy="333875"/>
          </a:xfrm>
          <a:prstGeom prst="rect">
            <a:avLst/>
          </a:prstGeom>
          <a:noFill/>
          <a:ln>
            <a:noFill/>
          </a:ln>
        </p:spPr>
      </p:pic>
      <p:pic>
        <p:nvPicPr>
          <p:cNvPr id="65" name="Google Shape;65;p14"/>
          <p:cNvPicPr preferRelativeResize="0"/>
          <p:nvPr/>
        </p:nvPicPr>
        <p:blipFill>
          <a:blip r:embed="rId4">
            <a:alphaModFix/>
          </a:blip>
          <a:stretch>
            <a:fillRect/>
          </a:stretch>
        </p:blipFill>
        <p:spPr>
          <a:xfrm>
            <a:off x="4991050" y="1468176"/>
            <a:ext cx="3592873" cy="2398176"/>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311700" y="97325"/>
            <a:ext cx="8520600" cy="572700"/>
          </a:xfrm>
          <a:prstGeom prst="rect">
            <a:avLst/>
          </a:prstGeom>
        </p:spPr>
        <p:txBody>
          <a:bodyPr anchorCtr="0" anchor="t" bIns="91425" lIns="91425" spcFirstLastPara="1" rIns="91425" wrap="square" tIns="91425">
            <a:noAutofit/>
          </a:bodyPr>
          <a:lstStyle/>
          <a:p>
            <a:pPr indent="0" lvl="0" marL="457200" rtl="0" algn="ctr">
              <a:spcBef>
                <a:spcPts val="0"/>
              </a:spcBef>
              <a:spcAft>
                <a:spcPts val="0"/>
              </a:spcAft>
              <a:buNone/>
            </a:pPr>
            <a:r>
              <a:rPr b="1" lang="en" sz="4000">
                <a:latin typeface="Georgia"/>
                <a:ea typeface="Georgia"/>
                <a:cs typeface="Georgia"/>
                <a:sym typeface="Georgia"/>
              </a:rPr>
              <a:t>3. Petitions</a:t>
            </a:r>
            <a:endParaRPr b="1" sz="3600">
              <a:latin typeface="Georgia"/>
              <a:ea typeface="Georgia"/>
              <a:cs typeface="Georgia"/>
              <a:sym typeface="Georgia"/>
            </a:endParaRPr>
          </a:p>
        </p:txBody>
      </p:sp>
      <p:sp>
        <p:nvSpPr>
          <p:cNvPr id="71" name="Google Shape;71;p15"/>
          <p:cNvSpPr txBox="1"/>
          <p:nvPr>
            <p:ph idx="1" type="body"/>
          </p:nvPr>
        </p:nvSpPr>
        <p:spPr>
          <a:xfrm>
            <a:off x="311700" y="963300"/>
            <a:ext cx="4973100" cy="3654000"/>
          </a:xfrm>
          <a:prstGeom prst="rect">
            <a:avLst/>
          </a:prstGeom>
        </p:spPr>
        <p:txBody>
          <a:bodyPr anchorCtr="0" anchor="t" bIns="91425" lIns="91425" spcFirstLastPara="1" rIns="91425" wrap="square" tIns="91425">
            <a:normAutofit lnSpcReduction="10000"/>
          </a:bodyPr>
          <a:lstStyle/>
          <a:p>
            <a:pPr indent="9525" lvl="0" marL="57150" marR="0" rtl="0" algn="l">
              <a:lnSpc>
                <a:spcPct val="97183"/>
              </a:lnSpc>
              <a:spcBef>
                <a:spcPts val="2214"/>
              </a:spcBef>
              <a:spcAft>
                <a:spcPts val="0"/>
              </a:spcAft>
              <a:buNone/>
            </a:pPr>
            <a:r>
              <a:rPr lang="en">
                <a:solidFill>
                  <a:schemeClr val="dk1"/>
                </a:solidFill>
                <a:latin typeface="Georgia"/>
                <a:ea typeface="Georgia"/>
                <a:cs typeface="Georgia"/>
                <a:sym typeface="Georgia"/>
              </a:rPr>
              <a:t>Americans have a long tradition of </a:t>
            </a:r>
            <a:r>
              <a:rPr lang="en">
                <a:solidFill>
                  <a:schemeClr val="dk1"/>
                </a:solidFill>
                <a:latin typeface="Georgia"/>
                <a:ea typeface="Georgia"/>
                <a:cs typeface="Georgia"/>
                <a:sym typeface="Georgia"/>
              </a:rPr>
              <a:t>petitioning</a:t>
            </a:r>
            <a:r>
              <a:rPr lang="en">
                <a:solidFill>
                  <a:schemeClr val="dk1"/>
                </a:solidFill>
                <a:latin typeface="Georgia"/>
                <a:ea typeface="Georgia"/>
                <a:cs typeface="Georgia"/>
                <a:sym typeface="Georgia"/>
              </a:rPr>
              <a:t> </a:t>
            </a:r>
            <a:r>
              <a:rPr lang="en">
                <a:solidFill>
                  <a:schemeClr val="dk1"/>
                </a:solidFill>
                <a:latin typeface="Georgia"/>
                <a:ea typeface="Georgia"/>
                <a:cs typeface="Georgia"/>
                <a:sym typeface="Georgia"/>
              </a:rPr>
              <a:t>their</a:t>
            </a:r>
            <a:r>
              <a:rPr lang="en">
                <a:solidFill>
                  <a:schemeClr val="dk1"/>
                </a:solidFill>
                <a:latin typeface="Georgia"/>
                <a:ea typeface="Georgia"/>
                <a:cs typeface="Georgia"/>
                <a:sym typeface="Georgia"/>
              </a:rPr>
              <a:t> government for a redress of grievances. Colonists repeatedly petitioned King George III in the lead up to the American Revolution.</a:t>
            </a:r>
            <a:endParaRPr>
              <a:solidFill>
                <a:schemeClr val="dk1"/>
              </a:solidFill>
              <a:latin typeface="Georgia"/>
              <a:ea typeface="Georgia"/>
              <a:cs typeface="Georgia"/>
              <a:sym typeface="Georgia"/>
            </a:endParaRPr>
          </a:p>
          <a:p>
            <a:pPr indent="9525" lvl="0" marL="57150" marR="0" rtl="0" algn="l">
              <a:lnSpc>
                <a:spcPct val="97183"/>
              </a:lnSpc>
              <a:spcBef>
                <a:spcPts val="0"/>
              </a:spcBef>
              <a:spcAft>
                <a:spcPts val="0"/>
              </a:spcAft>
              <a:buNone/>
            </a:pPr>
            <a:r>
              <a:t/>
            </a:r>
            <a:endParaRPr>
              <a:solidFill>
                <a:schemeClr val="dk1"/>
              </a:solidFill>
              <a:latin typeface="Georgia"/>
              <a:ea typeface="Georgia"/>
              <a:cs typeface="Georgia"/>
              <a:sym typeface="Georgia"/>
            </a:endParaRPr>
          </a:p>
          <a:p>
            <a:pPr indent="9525" lvl="0" marL="57150" marR="0" rtl="0" algn="l">
              <a:lnSpc>
                <a:spcPct val="97183"/>
              </a:lnSpc>
              <a:spcBef>
                <a:spcPts val="0"/>
              </a:spcBef>
              <a:spcAft>
                <a:spcPts val="0"/>
              </a:spcAft>
              <a:buNone/>
            </a:pPr>
            <a:r>
              <a:rPr lang="en">
                <a:solidFill>
                  <a:schemeClr val="dk1"/>
                </a:solidFill>
                <a:latin typeface="Georgia"/>
                <a:ea typeface="Georgia"/>
                <a:cs typeface="Georgia"/>
                <a:sym typeface="Georgia"/>
              </a:rPr>
              <a:t>After independence, the first nationally organized petition drive was against the Indian Removal Act. In Steubenville, OH, 60 women urged President Jackson and Congress to reconsider. In this case, although Congress received tons of petitions that year, the Indian Removal Act went into effect anyway. </a:t>
            </a:r>
            <a:endParaRPr>
              <a:solidFill>
                <a:schemeClr val="dk1"/>
              </a:solidFill>
              <a:latin typeface="Georgia"/>
              <a:ea typeface="Georgia"/>
              <a:cs typeface="Georgia"/>
              <a:sym typeface="Georgia"/>
            </a:endParaRPr>
          </a:p>
          <a:p>
            <a:pPr indent="9525" lvl="0" marL="57150" marR="0" rtl="0" algn="l">
              <a:lnSpc>
                <a:spcPct val="97183"/>
              </a:lnSpc>
              <a:spcBef>
                <a:spcPts val="0"/>
              </a:spcBef>
              <a:spcAft>
                <a:spcPts val="0"/>
              </a:spcAft>
              <a:buNone/>
            </a:pPr>
            <a:r>
              <a:t/>
            </a:r>
            <a:endParaRPr>
              <a:solidFill>
                <a:schemeClr val="dk1"/>
              </a:solidFill>
              <a:latin typeface="Georgia"/>
              <a:ea typeface="Georgia"/>
              <a:cs typeface="Georgia"/>
              <a:sym typeface="Georgia"/>
            </a:endParaRPr>
          </a:p>
          <a:p>
            <a:pPr indent="9525" lvl="0" marL="57150" marR="0" rtl="0" algn="l">
              <a:lnSpc>
                <a:spcPct val="97183"/>
              </a:lnSpc>
              <a:spcBef>
                <a:spcPts val="0"/>
              </a:spcBef>
              <a:spcAft>
                <a:spcPts val="0"/>
              </a:spcAft>
              <a:buNone/>
            </a:pPr>
            <a:r>
              <a:rPr lang="en">
                <a:solidFill>
                  <a:schemeClr val="dk1"/>
                </a:solidFill>
                <a:latin typeface="Georgia"/>
                <a:ea typeface="Georgia"/>
                <a:cs typeface="Georgia"/>
                <a:sym typeface="Georgia"/>
              </a:rPr>
              <a:t>Petitions are often written statements in support or opposition to something, signed by those passionate about the cause. By petitioning, one can indicate to elected officials the level of popular support for a given action, decision, or change, helping guide those officials as they weigh the choices before them. </a:t>
            </a:r>
            <a:endParaRPr>
              <a:solidFill>
                <a:schemeClr val="dk1"/>
              </a:solidFill>
              <a:latin typeface="Georgia"/>
              <a:ea typeface="Georgia"/>
              <a:cs typeface="Georgia"/>
              <a:sym typeface="Georgia"/>
            </a:endParaRPr>
          </a:p>
        </p:txBody>
      </p:sp>
      <p:pic>
        <p:nvPicPr>
          <p:cNvPr id="72" name="Google Shape;72;p15"/>
          <p:cNvPicPr preferRelativeResize="0"/>
          <p:nvPr/>
        </p:nvPicPr>
        <p:blipFill>
          <a:blip r:embed="rId3">
            <a:alphaModFix/>
          </a:blip>
          <a:stretch>
            <a:fillRect/>
          </a:stretch>
        </p:blipFill>
        <p:spPr>
          <a:xfrm>
            <a:off x="8305904" y="4788325"/>
            <a:ext cx="838100" cy="333875"/>
          </a:xfrm>
          <a:prstGeom prst="rect">
            <a:avLst/>
          </a:prstGeom>
          <a:noFill/>
          <a:ln>
            <a:noFill/>
          </a:ln>
        </p:spPr>
      </p:pic>
      <p:pic>
        <p:nvPicPr>
          <p:cNvPr id="73" name="Google Shape;73;p15"/>
          <p:cNvPicPr preferRelativeResize="0"/>
          <p:nvPr/>
        </p:nvPicPr>
        <p:blipFill>
          <a:blip r:embed="rId4">
            <a:alphaModFix/>
          </a:blip>
          <a:stretch>
            <a:fillRect/>
          </a:stretch>
        </p:blipFill>
        <p:spPr>
          <a:xfrm>
            <a:off x="6156725" y="822050"/>
            <a:ext cx="2498750" cy="3966276"/>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6"/>
          <p:cNvSpPr txBox="1"/>
          <p:nvPr>
            <p:ph type="title"/>
          </p:nvPr>
        </p:nvSpPr>
        <p:spPr>
          <a:xfrm>
            <a:off x="311700" y="973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000">
                <a:latin typeface="Georgia"/>
                <a:ea typeface="Georgia"/>
                <a:cs typeface="Georgia"/>
                <a:sym typeface="Georgia"/>
              </a:rPr>
              <a:t>4. Demonstrations</a:t>
            </a:r>
            <a:endParaRPr b="1" sz="4000">
              <a:latin typeface="Georgia"/>
              <a:ea typeface="Georgia"/>
              <a:cs typeface="Georgia"/>
              <a:sym typeface="Georgia"/>
            </a:endParaRPr>
          </a:p>
        </p:txBody>
      </p:sp>
      <p:sp>
        <p:nvSpPr>
          <p:cNvPr id="79" name="Google Shape;79;p16"/>
          <p:cNvSpPr txBox="1"/>
          <p:nvPr>
            <p:ph idx="1" type="body"/>
          </p:nvPr>
        </p:nvSpPr>
        <p:spPr>
          <a:xfrm>
            <a:off x="311700" y="965825"/>
            <a:ext cx="5301900" cy="398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solidFill>
                  <a:schemeClr val="dk1"/>
                </a:solidFill>
                <a:latin typeface="Georgia"/>
                <a:ea typeface="Georgia"/>
                <a:cs typeface="Georgia"/>
                <a:sym typeface="Georgia"/>
              </a:rPr>
              <a:t>Demonstrations are large rallies that aim to raise awareness and garner attention and public support. </a:t>
            </a:r>
            <a:r>
              <a:rPr lang="en" sz="1600">
                <a:solidFill>
                  <a:schemeClr val="dk1"/>
                </a:solidFill>
                <a:latin typeface="Georgia"/>
                <a:ea typeface="Georgia"/>
                <a:cs typeface="Georgia"/>
                <a:sym typeface="Georgia"/>
              </a:rPr>
              <a:t>While demonstrations can be done by individuals, they often rely on mass numbers to effectively make their cause known. </a:t>
            </a:r>
            <a:r>
              <a:rPr lang="en" sz="1600">
                <a:solidFill>
                  <a:schemeClr val="dk1"/>
                </a:solidFill>
                <a:latin typeface="Georgia"/>
                <a:ea typeface="Georgia"/>
                <a:cs typeface="Georgia"/>
                <a:sym typeface="Georgia"/>
              </a:rPr>
              <a:t>Demonstrations will often engage their audience in a public display or </a:t>
            </a:r>
            <a:r>
              <a:rPr lang="en" sz="1600">
                <a:solidFill>
                  <a:schemeClr val="dk1"/>
                </a:solidFill>
                <a:latin typeface="Georgia"/>
                <a:ea typeface="Georgia"/>
                <a:cs typeface="Georgia"/>
                <a:sym typeface="Georgia"/>
              </a:rPr>
              <a:t>exhibit.</a:t>
            </a:r>
            <a:endParaRPr sz="1600">
              <a:solidFill>
                <a:schemeClr val="dk1"/>
              </a:solidFill>
              <a:latin typeface="Georgia"/>
              <a:ea typeface="Georgia"/>
              <a:cs typeface="Georgia"/>
              <a:sym typeface="Georgia"/>
            </a:endParaRPr>
          </a:p>
          <a:p>
            <a:pPr indent="0" lvl="0" marL="0" rtl="0" algn="l">
              <a:spcBef>
                <a:spcPts val="0"/>
              </a:spcBef>
              <a:spcAft>
                <a:spcPts val="0"/>
              </a:spcAft>
              <a:buClr>
                <a:schemeClr val="dk1"/>
              </a:buClr>
              <a:buSzPts val="1100"/>
              <a:buFont typeface="Arial"/>
              <a:buNone/>
            </a:pPr>
            <a:r>
              <a:rPr lang="en" sz="1600">
                <a:solidFill>
                  <a:schemeClr val="dk1"/>
                </a:solidFill>
                <a:latin typeface="Georgia"/>
                <a:ea typeface="Georgia"/>
                <a:cs typeface="Georgia"/>
                <a:sym typeface="Georgia"/>
              </a:rPr>
              <a:t> </a:t>
            </a:r>
            <a:endParaRPr sz="1600">
              <a:solidFill>
                <a:schemeClr val="dk1"/>
              </a:solidFill>
              <a:latin typeface="Georgia"/>
              <a:ea typeface="Georgia"/>
              <a:cs typeface="Georgia"/>
              <a:sym typeface="Georgia"/>
            </a:endParaRPr>
          </a:p>
          <a:p>
            <a:pPr indent="0" lvl="0" marL="0" rtl="0" algn="l">
              <a:spcBef>
                <a:spcPts val="0"/>
              </a:spcBef>
              <a:spcAft>
                <a:spcPts val="0"/>
              </a:spcAft>
              <a:buNone/>
            </a:pPr>
            <a:r>
              <a:rPr lang="en" sz="1600">
                <a:solidFill>
                  <a:schemeClr val="dk1"/>
                </a:solidFill>
                <a:latin typeface="Georgia"/>
                <a:ea typeface="Georgia"/>
                <a:cs typeface="Georgia"/>
                <a:sym typeface="Georgia"/>
              </a:rPr>
              <a:t>One important mass demonstration in American history was the 1963 March on Washington For Jobs and Freedom, where Martin Luther King Jr. delivered his famous “I Have A Dream Speech” to 250,000 demonstrators and the watching world.</a:t>
            </a:r>
            <a:endParaRPr sz="1600">
              <a:solidFill>
                <a:schemeClr val="dk1"/>
              </a:solidFill>
              <a:latin typeface="Georgia"/>
              <a:ea typeface="Georgia"/>
              <a:cs typeface="Georgia"/>
              <a:sym typeface="Georgia"/>
            </a:endParaRPr>
          </a:p>
        </p:txBody>
      </p:sp>
      <p:pic>
        <p:nvPicPr>
          <p:cNvPr id="80" name="Google Shape;80;p16"/>
          <p:cNvPicPr preferRelativeResize="0"/>
          <p:nvPr/>
        </p:nvPicPr>
        <p:blipFill>
          <a:blip r:embed="rId3">
            <a:alphaModFix/>
          </a:blip>
          <a:stretch>
            <a:fillRect/>
          </a:stretch>
        </p:blipFill>
        <p:spPr>
          <a:xfrm>
            <a:off x="8218254" y="4765425"/>
            <a:ext cx="838100" cy="333875"/>
          </a:xfrm>
          <a:prstGeom prst="rect">
            <a:avLst/>
          </a:prstGeom>
          <a:noFill/>
          <a:ln>
            <a:noFill/>
          </a:ln>
        </p:spPr>
      </p:pic>
      <p:pic>
        <p:nvPicPr>
          <p:cNvPr id="81" name="Google Shape;81;p16"/>
          <p:cNvPicPr preferRelativeResize="0"/>
          <p:nvPr/>
        </p:nvPicPr>
        <p:blipFill>
          <a:blip r:embed="rId4">
            <a:alphaModFix/>
          </a:blip>
          <a:stretch>
            <a:fillRect/>
          </a:stretch>
        </p:blipFill>
        <p:spPr>
          <a:xfrm>
            <a:off x="5746575" y="1375824"/>
            <a:ext cx="2848650" cy="3293050"/>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type="title"/>
          </p:nvPr>
        </p:nvSpPr>
        <p:spPr>
          <a:xfrm>
            <a:off x="311700" y="97325"/>
            <a:ext cx="8520600" cy="572700"/>
          </a:xfrm>
          <a:prstGeom prst="rect">
            <a:avLst/>
          </a:prstGeom>
        </p:spPr>
        <p:txBody>
          <a:bodyPr anchorCtr="0" anchor="t" bIns="91425" lIns="91425" spcFirstLastPara="1" rIns="91425" wrap="square" tIns="91425">
            <a:noAutofit/>
          </a:bodyPr>
          <a:lstStyle/>
          <a:p>
            <a:pPr indent="0" lvl="0" marL="457200" rtl="0" algn="ctr">
              <a:spcBef>
                <a:spcPts val="0"/>
              </a:spcBef>
              <a:spcAft>
                <a:spcPts val="0"/>
              </a:spcAft>
              <a:buNone/>
            </a:pPr>
            <a:r>
              <a:rPr b="1" lang="en" sz="4000">
                <a:latin typeface="Georgia"/>
                <a:ea typeface="Georgia"/>
                <a:cs typeface="Georgia"/>
                <a:sym typeface="Georgia"/>
              </a:rPr>
              <a:t>5. </a:t>
            </a:r>
            <a:r>
              <a:rPr b="1" lang="en" sz="3200">
                <a:latin typeface="Georgia"/>
                <a:ea typeface="Georgia"/>
                <a:cs typeface="Georgia"/>
                <a:sym typeface="Georgia"/>
              </a:rPr>
              <a:t>Contacting Government Offices</a:t>
            </a:r>
            <a:endParaRPr b="1" sz="3200">
              <a:latin typeface="Georgia"/>
              <a:ea typeface="Georgia"/>
              <a:cs typeface="Georgia"/>
              <a:sym typeface="Georgia"/>
            </a:endParaRPr>
          </a:p>
        </p:txBody>
      </p:sp>
      <p:sp>
        <p:nvSpPr>
          <p:cNvPr id="87" name="Google Shape;87;p17"/>
          <p:cNvSpPr txBox="1"/>
          <p:nvPr>
            <p:ph idx="1" type="body"/>
          </p:nvPr>
        </p:nvSpPr>
        <p:spPr>
          <a:xfrm>
            <a:off x="311700" y="1113550"/>
            <a:ext cx="4916700" cy="3720600"/>
          </a:xfrm>
          <a:prstGeom prst="rect">
            <a:avLst/>
          </a:prstGeom>
        </p:spPr>
        <p:txBody>
          <a:bodyPr anchorCtr="0" anchor="t" bIns="91425" lIns="91425" spcFirstLastPara="1" rIns="91425" wrap="square" tIns="91425">
            <a:normAutofit/>
          </a:bodyPr>
          <a:lstStyle/>
          <a:p>
            <a:pPr indent="0" lvl="0" marL="0" marR="0" rtl="0" algn="l">
              <a:lnSpc>
                <a:spcPct val="87183"/>
              </a:lnSpc>
              <a:spcBef>
                <a:spcPts val="2214"/>
              </a:spcBef>
              <a:spcAft>
                <a:spcPts val="0"/>
              </a:spcAft>
              <a:buSzPts val="1018"/>
              <a:buNone/>
            </a:pPr>
            <a:r>
              <a:rPr lang="en" sz="1565">
                <a:solidFill>
                  <a:schemeClr val="dk1"/>
                </a:solidFill>
                <a:latin typeface="Georgia"/>
                <a:ea typeface="Georgia"/>
                <a:cs typeface="Georgia"/>
                <a:sym typeface="Georgia"/>
              </a:rPr>
              <a:t>Another way to impact social or political change would be to contact </a:t>
            </a:r>
            <a:r>
              <a:rPr lang="en" sz="1565">
                <a:solidFill>
                  <a:schemeClr val="dk1"/>
                </a:solidFill>
                <a:latin typeface="Georgia"/>
                <a:ea typeface="Georgia"/>
                <a:cs typeface="Georgia"/>
                <a:sym typeface="Georgia"/>
              </a:rPr>
              <a:t>government</a:t>
            </a:r>
            <a:r>
              <a:rPr lang="en" sz="1565">
                <a:solidFill>
                  <a:schemeClr val="dk1"/>
                </a:solidFill>
                <a:latin typeface="Georgia"/>
                <a:ea typeface="Georgia"/>
                <a:cs typeface="Georgia"/>
                <a:sym typeface="Georgia"/>
              </a:rPr>
              <a:t> offices and/or elected officials. </a:t>
            </a:r>
            <a:endParaRPr sz="1565">
              <a:solidFill>
                <a:schemeClr val="dk1"/>
              </a:solidFill>
              <a:latin typeface="Georgia"/>
              <a:ea typeface="Georgia"/>
              <a:cs typeface="Georgia"/>
              <a:sym typeface="Georgia"/>
            </a:endParaRPr>
          </a:p>
          <a:p>
            <a:pPr indent="0" lvl="0" marL="0" marR="0" rtl="0" algn="l">
              <a:lnSpc>
                <a:spcPct val="87183"/>
              </a:lnSpc>
              <a:spcBef>
                <a:spcPts val="2214"/>
              </a:spcBef>
              <a:spcAft>
                <a:spcPts val="0"/>
              </a:spcAft>
              <a:buSzPts val="1018"/>
              <a:buNone/>
            </a:pPr>
            <a:r>
              <a:rPr lang="en" sz="1565">
                <a:solidFill>
                  <a:schemeClr val="dk1"/>
                </a:solidFill>
                <a:latin typeface="Georgia"/>
                <a:ea typeface="Georgia"/>
                <a:cs typeface="Georgia"/>
                <a:sym typeface="Georgia"/>
              </a:rPr>
              <a:t>It is the job of elected officials to represent their </a:t>
            </a:r>
            <a:r>
              <a:rPr i="1" lang="en" sz="1565">
                <a:solidFill>
                  <a:schemeClr val="dk1"/>
                </a:solidFill>
                <a:latin typeface="Georgia"/>
                <a:ea typeface="Georgia"/>
                <a:cs typeface="Georgia"/>
                <a:sym typeface="Georgia"/>
              </a:rPr>
              <a:t>constituents</a:t>
            </a:r>
            <a:r>
              <a:rPr lang="en" sz="1565">
                <a:solidFill>
                  <a:schemeClr val="dk1"/>
                </a:solidFill>
                <a:latin typeface="Georgia"/>
                <a:ea typeface="Georgia"/>
                <a:cs typeface="Georgia"/>
                <a:sym typeface="Georgia"/>
              </a:rPr>
              <a:t>- the voters that elected them to the office they hold</a:t>
            </a:r>
            <a:r>
              <a:rPr lang="en" sz="1565">
                <a:solidFill>
                  <a:schemeClr val="dk1"/>
                </a:solidFill>
                <a:latin typeface="Georgia"/>
                <a:ea typeface="Georgia"/>
                <a:cs typeface="Georgia"/>
                <a:sym typeface="Georgia"/>
              </a:rPr>
              <a:t>. Government officials depend on citizens to make their feelings about issues known so that the official can best represent their constituents. </a:t>
            </a:r>
            <a:endParaRPr sz="1565">
              <a:solidFill>
                <a:schemeClr val="dk1"/>
              </a:solidFill>
              <a:latin typeface="Georgia"/>
              <a:ea typeface="Georgia"/>
              <a:cs typeface="Georgia"/>
              <a:sym typeface="Georgia"/>
            </a:endParaRPr>
          </a:p>
          <a:p>
            <a:pPr indent="0" lvl="0" marL="0" marR="0" rtl="0" algn="l">
              <a:lnSpc>
                <a:spcPct val="87183"/>
              </a:lnSpc>
              <a:spcBef>
                <a:spcPts val="2214"/>
              </a:spcBef>
              <a:spcAft>
                <a:spcPts val="0"/>
              </a:spcAft>
              <a:buSzPts val="1018"/>
              <a:buNone/>
            </a:pPr>
            <a:r>
              <a:rPr lang="en" sz="1565">
                <a:solidFill>
                  <a:schemeClr val="dk1"/>
                </a:solidFill>
                <a:latin typeface="Georgia"/>
                <a:ea typeface="Georgia"/>
                <a:cs typeface="Georgia"/>
                <a:sym typeface="Georgia"/>
              </a:rPr>
              <a:t>While contacting elected officials doesn’t mean that they will make the change requested, it is important in a republic that all citizens make their voice heard.</a:t>
            </a:r>
            <a:endParaRPr sz="1565">
              <a:solidFill>
                <a:schemeClr val="dk1"/>
              </a:solidFill>
              <a:latin typeface="Georgia"/>
              <a:ea typeface="Georgia"/>
              <a:cs typeface="Georgia"/>
              <a:sym typeface="Georgia"/>
            </a:endParaRPr>
          </a:p>
        </p:txBody>
      </p:sp>
      <p:pic>
        <p:nvPicPr>
          <p:cNvPr id="88" name="Google Shape;88;p17"/>
          <p:cNvPicPr preferRelativeResize="0"/>
          <p:nvPr/>
        </p:nvPicPr>
        <p:blipFill>
          <a:blip r:embed="rId3">
            <a:alphaModFix/>
          </a:blip>
          <a:stretch>
            <a:fillRect/>
          </a:stretch>
        </p:blipFill>
        <p:spPr>
          <a:xfrm>
            <a:off x="8253629" y="4738925"/>
            <a:ext cx="838100" cy="333875"/>
          </a:xfrm>
          <a:prstGeom prst="rect">
            <a:avLst/>
          </a:prstGeom>
          <a:noFill/>
          <a:ln>
            <a:noFill/>
          </a:ln>
        </p:spPr>
      </p:pic>
      <p:pic>
        <p:nvPicPr>
          <p:cNvPr id="89" name="Google Shape;89;p17"/>
          <p:cNvPicPr preferRelativeResize="0"/>
          <p:nvPr/>
        </p:nvPicPr>
        <p:blipFill>
          <a:blip r:embed="rId4">
            <a:alphaModFix/>
          </a:blip>
          <a:stretch>
            <a:fillRect/>
          </a:stretch>
        </p:blipFill>
        <p:spPr>
          <a:xfrm>
            <a:off x="5500352" y="1541146"/>
            <a:ext cx="3174876" cy="2381151"/>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Sources</a:t>
            </a:r>
            <a:endParaRPr/>
          </a:p>
        </p:txBody>
      </p:sp>
      <p:sp>
        <p:nvSpPr>
          <p:cNvPr id="95" name="Google Shape;95;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04800" lvl="0" marL="457200" rtl="0" algn="l">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3">
                  <a:extLst>
                    <a:ext uri="{A12FA001-AC4F-418D-AE19-62706E023703}">
                      <ahyp:hlinkClr val="tx"/>
                    </a:ext>
                  </a:extLst>
                </a:hlinkClick>
              </a:rPr>
              <a:t>Florida’s Historic Capital and Florida State Capital</a:t>
            </a:r>
            <a:r>
              <a:rPr lang="en" sz="1200">
                <a:solidFill>
                  <a:schemeClr val="dk1"/>
                </a:solidFill>
              </a:rPr>
              <a:t>” by Michael Rivera is licensed under </a:t>
            </a:r>
            <a:r>
              <a:rPr lang="en" sz="1200" u="sng">
                <a:solidFill>
                  <a:srgbClr val="1155CC"/>
                </a:solidFill>
                <a:hlinkClick r:id="rId4">
                  <a:extLst>
                    <a:ext uri="{A12FA001-AC4F-418D-AE19-62706E023703}">
                      <ahyp:hlinkClr val="tx"/>
                    </a:ext>
                  </a:extLst>
                </a:hlinkClick>
              </a:rPr>
              <a:t>CC BY-SA 3.0</a:t>
            </a:r>
            <a:endParaRPr sz="1200">
              <a:solidFill>
                <a:schemeClr val="accent2"/>
              </a:solidFill>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chemeClr val="hlink"/>
                </a:solidFill>
                <a:hlinkClick r:id="rId5"/>
              </a:rPr>
              <a:t>Voters check in at polling </a:t>
            </a:r>
            <a:r>
              <a:rPr lang="en" sz="1200" u="sng">
                <a:solidFill>
                  <a:schemeClr val="hlink"/>
                </a:solidFill>
                <a:hlinkClick r:id="rId6"/>
              </a:rPr>
              <a:t>location</a:t>
            </a:r>
            <a:r>
              <a:rPr lang="en" sz="1200">
                <a:solidFill>
                  <a:schemeClr val="dk1"/>
                </a:solidFill>
              </a:rPr>
              <a:t>” by Matthew Hatcher is licensed under Creative Commons</a:t>
            </a:r>
            <a:endParaRPr sz="1200">
              <a:solidFill>
                <a:schemeClr val="dk1"/>
              </a:solidFill>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chemeClr val="hlink"/>
                </a:solidFill>
                <a:hlinkClick r:id="rId7"/>
              </a:rPr>
              <a:t>I Have a Dream Marines</a:t>
            </a:r>
            <a:r>
              <a:rPr lang="en" sz="1200">
                <a:solidFill>
                  <a:schemeClr val="dk1"/>
                </a:solidFill>
              </a:rPr>
              <a:t>” from the US Government is under the Public Domain</a:t>
            </a:r>
            <a:endParaRPr sz="1200">
              <a:solidFill>
                <a:schemeClr val="dk1"/>
              </a:solidFill>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chemeClr val="hlink"/>
                </a:solidFill>
                <a:hlinkClick r:id="rId8"/>
              </a:rPr>
              <a:t>Memorial from the ladies of Steubenville, Ohio, protesting Indian removal, February 15, 1830</a:t>
            </a:r>
            <a:r>
              <a:rPr lang="en" sz="1200">
                <a:solidFill>
                  <a:schemeClr val="dk1"/>
                </a:solidFill>
              </a:rPr>
              <a:t>” from the National Archives is under the Public Domain</a:t>
            </a:r>
            <a:endParaRPr sz="1200">
              <a:solidFill>
                <a:schemeClr val="dk1"/>
              </a:solidFill>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chemeClr val="hlink"/>
                </a:solidFill>
                <a:hlinkClick r:id="rId9"/>
              </a:rPr>
              <a:t>Big Crowd, Peaceful Protest in Des Moines</a:t>
            </a:r>
            <a:r>
              <a:rPr lang="en" sz="1200">
                <a:solidFill>
                  <a:schemeClr val="dk1"/>
                </a:solidFill>
              </a:rPr>
              <a:t>” from Phil Roeder is licensed under </a:t>
            </a:r>
            <a:r>
              <a:rPr lang="en" sz="1200" u="sng">
                <a:solidFill>
                  <a:schemeClr val="hlink"/>
                </a:solidFill>
                <a:hlinkClick r:id="rId10"/>
              </a:rPr>
              <a:t>CC BY 2.0</a:t>
            </a:r>
            <a:endParaRPr sz="1200">
              <a:solidFill>
                <a:schemeClr val="dk1"/>
              </a:solidFill>
            </a:endParaRPr>
          </a:p>
        </p:txBody>
      </p:sp>
      <p:pic>
        <p:nvPicPr>
          <p:cNvPr id="96" name="Google Shape;96;p18"/>
          <p:cNvPicPr preferRelativeResize="0"/>
          <p:nvPr/>
        </p:nvPicPr>
        <p:blipFill>
          <a:blip r:embed="rId11">
            <a:alphaModFix/>
          </a:blip>
          <a:stretch>
            <a:fillRect/>
          </a:stretch>
        </p:blipFill>
        <p:spPr>
          <a:xfrm>
            <a:off x="8202854" y="4703625"/>
            <a:ext cx="838100" cy="333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