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Oswald"/>
      <p:regular r:id="rId13"/>
      <p:bold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EEDBEA-C0D9-48F8-BD46-CE8C2F647AEE}">
  <a:tblStyle styleId="{FEEEDBEA-C0D9-48F8-BD46-CE8C2F647AE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swald-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4" Type="http://schemas.openxmlformats.org/officeDocument/2006/relationships/font" Target="fonts/Oswal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e80ecd407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e80ecd407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e80ecd4070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e80ecd4070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e80ecd4070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e80ecd4070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1e80ecd4070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1e80ecd4070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e80ecd4070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e80ecd4070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40275" y="1429900"/>
            <a:ext cx="8897100" cy="2052600"/>
          </a:xfrm>
          <a:prstGeom prst="rect">
            <a:avLst/>
          </a:prstGeom>
          <a:solidFill>
            <a:srgbClr val="CFE2F3"/>
          </a:solidFill>
        </p:spPr>
        <p:txBody>
          <a:bodyPr anchorCtr="0" anchor="ctr" bIns="91425" lIns="91425" spcFirstLastPara="1" rIns="91425" wrap="square" tIns="91425">
            <a:normAutofit fontScale="90000"/>
          </a:bodyPr>
          <a:lstStyle/>
          <a:p>
            <a:pPr indent="0" lvl="0" marL="0" rtl="0" algn="ctr">
              <a:spcBef>
                <a:spcPts val="0"/>
              </a:spcBef>
              <a:spcAft>
                <a:spcPts val="0"/>
              </a:spcAft>
              <a:buNone/>
            </a:pPr>
            <a:r>
              <a:rPr b="1" lang="en" sz="4755">
                <a:latin typeface="Times New Roman"/>
                <a:ea typeface="Times New Roman"/>
                <a:cs typeface="Times New Roman"/>
                <a:sym typeface="Times New Roman"/>
              </a:rPr>
              <a:t>Expanding </a:t>
            </a:r>
            <a:r>
              <a:rPr b="1" lang="en" sz="4755">
                <a:latin typeface="Times New Roman"/>
                <a:ea typeface="Times New Roman"/>
                <a:cs typeface="Times New Roman"/>
                <a:sym typeface="Times New Roman"/>
              </a:rPr>
              <a:t>Civil Rights and Liberties </a:t>
            </a:r>
            <a:endParaRPr b="1" sz="4755">
              <a:latin typeface="Times New Roman"/>
              <a:ea typeface="Times New Roman"/>
              <a:cs typeface="Times New Roman"/>
              <a:sym typeface="Times New Roman"/>
            </a:endParaRPr>
          </a:p>
          <a:p>
            <a:pPr indent="0" lvl="0" marL="0" rtl="0" algn="ctr">
              <a:spcBef>
                <a:spcPts val="0"/>
              </a:spcBef>
              <a:spcAft>
                <a:spcPts val="0"/>
              </a:spcAft>
              <a:buNone/>
            </a:pPr>
            <a:r>
              <a:rPr lang="en" sz="3850">
                <a:latin typeface="Times New Roman"/>
                <a:ea typeface="Times New Roman"/>
                <a:cs typeface="Times New Roman"/>
                <a:sym typeface="Times New Roman"/>
              </a:rPr>
              <a:t>Three-Way Match</a:t>
            </a:r>
            <a:endParaRPr sz="3850">
              <a:latin typeface="Times New Roman"/>
              <a:ea typeface="Times New Roman"/>
              <a:cs typeface="Times New Roman"/>
              <a:sym typeface="Times New Roman"/>
            </a:endParaRPr>
          </a:p>
        </p:txBody>
      </p:sp>
      <p:pic>
        <p:nvPicPr>
          <p:cNvPr id="55" name="Google Shape;55;p13"/>
          <p:cNvPicPr preferRelativeResize="0"/>
          <p:nvPr/>
        </p:nvPicPr>
        <p:blipFill>
          <a:blip r:embed="rId3">
            <a:alphaModFix/>
          </a:blip>
          <a:stretch>
            <a:fillRect/>
          </a:stretch>
        </p:blipFill>
        <p:spPr>
          <a:xfrm>
            <a:off x="8148325" y="4653925"/>
            <a:ext cx="889075" cy="340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graphicFrame>
        <p:nvGraphicFramePr>
          <p:cNvPr id="60" name="Google Shape;60;p14"/>
          <p:cNvGraphicFramePr/>
          <p:nvPr/>
        </p:nvGraphicFramePr>
        <p:xfrm>
          <a:off x="342225" y="557400"/>
          <a:ext cx="3000000" cy="3000000"/>
        </p:xfrm>
        <a:graphic>
          <a:graphicData uri="http://schemas.openxmlformats.org/drawingml/2006/table">
            <a:tbl>
              <a:tblPr>
                <a:noFill/>
                <a:tableStyleId>{FEEEDBEA-C0D9-48F8-BD46-CE8C2F647AEE}</a:tableStyleId>
              </a:tblPr>
              <a:tblGrid>
                <a:gridCol w="2833975"/>
                <a:gridCol w="2833975"/>
                <a:gridCol w="2833975"/>
              </a:tblGrid>
              <a:tr h="2095500">
                <a:tc>
                  <a:txBody>
                    <a:bodyPr/>
                    <a:lstStyle/>
                    <a:p>
                      <a:pPr indent="0" lvl="0" marL="0" rtl="0" algn="ctr">
                        <a:spcBef>
                          <a:spcPts val="0"/>
                        </a:spcBef>
                        <a:spcAft>
                          <a:spcPts val="0"/>
                        </a:spcAft>
                        <a:buNone/>
                      </a:pPr>
                      <a:r>
                        <a:rPr b="1" lang="en" sz="3600">
                          <a:latin typeface="Oswald"/>
                          <a:ea typeface="Oswald"/>
                          <a:cs typeface="Oswald"/>
                          <a:sym typeface="Oswald"/>
                        </a:rPr>
                        <a:t>Legislative Action</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4300">
                          <a:solidFill>
                            <a:schemeClr val="dk1"/>
                          </a:solidFill>
                          <a:latin typeface="Oswald"/>
                          <a:ea typeface="Oswald"/>
                          <a:cs typeface="Oswald"/>
                          <a:sym typeface="Oswald"/>
                        </a:rPr>
                        <a:t>Civil Rights Act of 1964</a:t>
                      </a:r>
                      <a:endParaRPr sz="43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900">
                          <a:solidFill>
                            <a:schemeClr val="dk1"/>
                          </a:solidFill>
                          <a:highlight>
                            <a:schemeClr val="lt1"/>
                          </a:highlight>
                          <a:latin typeface="Oswald"/>
                          <a:ea typeface="Oswald"/>
                          <a:cs typeface="Oswald"/>
                          <a:sym typeface="Oswald"/>
                        </a:rPr>
                        <a:t>Outlawed discrimination based on race, color, religion, sex, and national origin</a:t>
                      </a:r>
                      <a:endParaRPr sz="1900">
                        <a:solidFill>
                          <a:schemeClr val="dk1"/>
                        </a:solidFill>
                        <a:highlight>
                          <a:schemeClr val="lt1"/>
                        </a:highlight>
                        <a:latin typeface="Oswald"/>
                        <a:ea typeface="Oswald"/>
                        <a:cs typeface="Oswald"/>
                        <a:sym typeface="Oswald"/>
                      </a:endParaRPr>
                    </a:p>
                  </a:txBody>
                  <a:tcPr marT="91425" marB="91425" marR="91425" marL="91425"/>
                </a:tc>
              </a:tr>
              <a:tr h="2095500">
                <a:tc>
                  <a:txBody>
                    <a:bodyPr/>
                    <a:lstStyle/>
                    <a:p>
                      <a:pPr indent="0" lvl="0" marL="0" rtl="0" algn="ctr">
                        <a:spcBef>
                          <a:spcPts val="0"/>
                        </a:spcBef>
                        <a:spcAft>
                          <a:spcPts val="0"/>
                        </a:spcAft>
                        <a:buNone/>
                      </a:pPr>
                      <a:r>
                        <a:rPr b="1" lang="en" sz="3600">
                          <a:latin typeface="Oswald"/>
                          <a:ea typeface="Oswald"/>
                          <a:cs typeface="Oswald"/>
                          <a:sym typeface="Oswald"/>
                        </a:rPr>
                        <a:t>Legislative Action</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4300">
                          <a:solidFill>
                            <a:schemeClr val="dk1"/>
                          </a:solidFill>
                          <a:latin typeface="Oswald"/>
                          <a:ea typeface="Oswald"/>
                          <a:cs typeface="Oswald"/>
                          <a:sym typeface="Oswald"/>
                        </a:rPr>
                        <a:t>Civil Rights Act of 1968</a:t>
                      </a:r>
                      <a:endParaRPr sz="43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900">
                          <a:solidFill>
                            <a:schemeClr val="dk1"/>
                          </a:solidFill>
                          <a:latin typeface="Oswald"/>
                          <a:ea typeface="Oswald"/>
                          <a:cs typeface="Oswald"/>
                          <a:sym typeface="Oswald"/>
                        </a:rPr>
                        <a:t>Also known as the Fair Housing Act, outlawed discrimination on the sale, rental, or financing for housing based on race, color, religion, and national origin </a:t>
                      </a:r>
                      <a:endParaRPr sz="100"/>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graphicFrame>
        <p:nvGraphicFramePr>
          <p:cNvPr id="65" name="Google Shape;65;p15"/>
          <p:cNvGraphicFramePr/>
          <p:nvPr/>
        </p:nvGraphicFramePr>
        <p:xfrm>
          <a:off x="342225" y="557400"/>
          <a:ext cx="3000000" cy="3000000"/>
        </p:xfrm>
        <a:graphic>
          <a:graphicData uri="http://schemas.openxmlformats.org/drawingml/2006/table">
            <a:tbl>
              <a:tblPr>
                <a:noFill/>
                <a:tableStyleId>{FEEEDBEA-C0D9-48F8-BD46-CE8C2F647AEE}</a:tableStyleId>
              </a:tblPr>
              <a:tblGrid>
                <a:gridCol w="2833975"/>
                <a:gridCol w="2833975"/>
                <a:gridCol w="2833975"/>
              </a:tblGrid>
              <a:tr h="2095500">
                <a:tc>
                  <a:txBody>
                    <a:bodyPr/>
                    <a:lstStyle/>
                    <a:p>
                      <a:pPr indent="0" lvl="0" marL="0" rtl="0" algn="ctr">
                        <a:spcBef>
                          <a:spcPts val="0"/>
                        </a:spcBef>
                        <a:spcAft>
                          <a:spcPts val="0"/>
                        </a:spcAft>
                        <a:buNone/>
                      </a:pPr>
                      <a:r>
                        <a:rPr b="1" lang="en" sz="3600">
                          <a:latin typeface="Oswald"/>
                          <a:ea typeface="Oswald"/>
                          <a:cs typeface="Oswald"/>
                          <a:sym typeface="Oswald"/>
                        </a:rPr>
                        <a:t>Legislative</a:t>
                      </a:r>
                      <a:r>
                        <a:rPr b="1" lang="en" sz="3600">
                          <a:latin typeface="Oswald"/>
                          <a:ea typeface="Oswald"/>
                          <a:cs typeface="Oswald"/>
                          <a:sym typeface="Oswald"/>
                        </a:rPr>
                        <a:t> Action</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4300">
                          <a:solidFill>
                            <a:schemeClr val="dk1"/>
                          </a:solidFill>
                          <a:latin typeface="Oswald"/>
                          <a:ea typeface="Oswald"/>
                          <a:cs typeface="Oswald"/>
                          <a:sym typeface="Oswald"/>
                        </a:rPr>
                        <a:t>Voting Rights Act of 1965</a:t>
                      </a:r>
                      <a:endParaRPr sz="4300">
                        <a:latin typeface="Oswald"/>
                        <a:ea typeface="Oswald"/>
                        <a:cs typeface="Oswald"/>
                        <a:sym typeface="Oswald"/>
                      </a:endParaRPr>
                    </a:p>
                  </a:txBody>
                  <a:tcPr marT="91425" marB="91425" marR="91425" marL="91425" anchor="ctr"/>
                </a:tc>
                <a:tc>
                  <a:txBody>
                    <a:bodyPr/>
                    <a:lstStyle/>
                    <a:p>
                      <a:pPr indent="0" lvl="0" marL="0" rtl="0" algn="ctr">
                        <a:spcBef>
                          <a:spcPts val="1200"/>
                        </a:spcBef>
                        <a:spcAft>
                          <a:spcPts val="1200"/>
                        </a:spcAft>
                        <a:buNone/>
                      </a:pPr>
                      <a:r>
                        <a:rPr lang="en" sz="1600">
                          <a:solidFill>
                            <a:schemeClr val="dk1"/>
                          </a:solidFill>
                          <a:latin typeface="Oswald"/>
                          <a:ea typeface="Oswald"/>
                          <a:cs typeface="Oswald"/>
                          <a:sym typeface="Oswald"/>
                        </a:rPr>
                        <a:t>Outlawed discriminatory voting practices directed against African-Americans as well as Native Americans; Outlawed the use of literacy tests as a condition of voter registration; Established federal oversight of election administration</a:t>
                      </a:r>
                      <a:endParaRPr sz="100"/>
                    </a:p>
                  </a:txBody>
                  <a:tcPr marT="91425" marB="91425" marR="91425" marL="91425"/>
                </a:tc>
              </a:tr>
              <a:tr h="2095500">
                <a:tc>
                  <a:txBody>
                    <a:bodyPr/>
                    <a:lstStyle/>
                    <a:p>
                      <a:pPr indent="0" lvl="0" marL="0" rtl="0" algn="ctr">
                        <a:spcBef>
                          <a:spcPts val="0"/>
                        </a:spcBef>
                        <a:spcAft>
                          <a:spcPts val="0"/>
                        </a:spcAft>
                        <a:buNone/>
                      </a:pPr>
                      <a:r>
                        <a:rPr b="1" lang="en" sz="3600">
                          <a:latin typeface="Oswald"/>
                          <a:ea typeface="Oswald"/>
                          <a:cs typeface="Oswald"/>
                          <a:sym typeface="Oswald"/>
                        </a:rPr>
                        <a:t>Court Ruling</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i="1" lang="en" sz="4300">
                          <a:solidFill>
                            <a:schemeClr val="dk1"/>
                          </a:solidFill>
                          <a:latin typeface="Oswald"/>
                          <a:ea typeface="Oswald"/>
                          <a:cs typeface="Oswald"/>
                          <a:sym typeface="Oswald"/>
                        </a:rPr>
                        <a:t>Brown v. Board of Education</a:t>
                      </a:r>
                      <a:endParaRPr i="1" sz="43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None/>
                      </a:pPr>
                      <a:r>
                        <a:rPr lang="en" sz="1900">
                          <a:solidFill>
                            <a:schemeClr val="dk1"/>
                          </a:solidFill>
                          <a:latin typeface="Oswald"/>
                          <a:ea typeface="Oswald"/>
                          <a:cs typeface="Oswald"/>
                          <a:sym typeface="Oswald"/>
                        </a:rPr>
                        <a:t>In 1954, this established that segregating students in public schools was unconstitutional. </a:t>
                      </a:r>
                      <a:endParaRPr sz="100"/>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graphicFrame>
        <p:nvGraphicFramePr>
          <p:cNvPr id="70" name="Google Shape;70;p16"/>
          <p:cNvGraphicFramePr/>
          <p:nvPr/>
        </p:nvGraphicFramePr>
        <p:xfrm>
          <a:off x="342225" y="557400"/>
          <a:ext cx="3000000" cy="3000000"/>
        </p:xfrm>
        <a:graphic>
          <a:graphicData uri="http://schemas.openxmlformats.org/drawingml/2006/table">
            <a:tbl>
              <a:tblPr>
                <a:noFill/>
                <a:tableStyleId>{FEEEDBEA-C0D9-48F8-BD46-CE8C2F647AEE}</a:tableStyleId>
              </a:tblPr>
              <a:tblGrid>
                <a:gridCol w="2833975"/>
                <a:gridCol w="2833975"/>
                <a:gridCol w="2833975"/>
              </a:tblGrid>
              <a:tr h="2095500">
                <a:tc>
                  <a:txBody>
                    <a:bodyPr/>
                    <a:lstStyle/>
                    <a:p>
                      <a:pPr indent="0" lvl="0" marL="0" rtl="0" algn="ctr">
                        <a:spcBef>
                          <a:spcPts val="0"/>
                        </a:spcBef>
                        <a:spcAft>
                          <a:spcPts val="0"/>
                        </a:spcAft>
                        <a:buNone/>
                      </a:pPr>
                      <a:r>
                        <a:rPr b="1" lang="en" sz="3600">
                          <a:latin typeface="Oswald"/>
                          <a:ea typeface="Oswald"/>
                          <a:cs typeface="Oswald"/>
                          <a:sym typeface="Oswald"/>
                        </a:rPr>
                        <a:t>Executive Action</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4300">
                          <a:solidFill>
                            <a:schemeClr val="dk1"/>
                          </a:solidFill>
                          <a:latin typeface="Oswald"/>
                          <a:ea typeface="Oswald"/>
                          <a:cs typeface="Oswald"/>
                          <a:sym typeface="Oswald"/>
                        </a:rPr>
                        <a:t>Freedom to Serve Order</a:t>
                      </a:r>
                      <a:endParaRPr sz="4300">
                        <a:solidFill>
                          <a:schemeClr val="dk1"/>
                        </a:solidFill>
                        <a:latin typeface="Oswald"/>
                        <a:ea typeface="Oswald"/>
                        <a:cs typeface="Oswald"/>
                        <a:sym typeface="Oswald"/>
                      </a:endParaRPr>
                    </a:p>
                    <a:p>
                      <a:pPr indent="0" lvl="0" marL="0" rtl="0" algn="ctr">
                        <a:spcBef>
                          <a:spcPts val="0"/>
                        </a:spcBef>
                        <a:spcAft>
                          <a:spcPts val="0"/>
                        </a:spcAft>
                        <a:buClr>
                          <a:schemeClr val="dk1"/>
                        </a:buClr>
                        <a:buSzPts val="1100"/>
                        <a:buFont typeface="Arial"/>
                        <a:buNone/>
                      </a:pPr>
                      <a:r>
                        <a:rPr lang="en">
                          <a:solidFill>
                            <a:schemeClr val="dk1"/>
                          </a:solidFill>
                          <a:latin typeface="Oswald"/>
                          <a:ea typeface="Oswald"/>
                          <a:cs typeface="Oswald"/>
                          <a:sym typeface="Oswald"/>
                        </a:rPr>
                        <a:t>Executive Order 9981</a:t>
                      </a:r>
                      <a:endParaRPr>
                        <a:solidFill>
                          <a:schemeClr val="dk1"/>
                        </a:solidFill>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None/>
                      </a:pPr>
                      <a:r>
                        <a:rPr lang="en">
                          <a:solidFill>
                            <a:schemeClr val="dk1"/>
                          </a:solidFill>
                          <a:latin typeface="Oswald"/>
                          <a:ea typeface="Oswald"/>
                          <a:cs typeface="Oswald"/>
                          <a:sym typeface="Oswald"/>
                        </a:rPr>
                        <a:t>July 26, 1948, issued by Harry S. Truman, stated: “</a:t>
                      </a:r>
                      <a:r>
                        <a:rPr lang="en">
                          <a:highlight>
                            <a:schemeClr val="lt1"/>
                          </a:highlight>
                          <a:latin typeface="Oswald"/>
                          <a:ea typeface="Oswald"/>
                          <a:cs typeface="Oswald"/>
                          <a:sym typeface="Oswald"/>
                        </a:rPr>
                        <a:t>It is hereby declared to be the policy of the President that there shall be equality of treatment and opportunity for all persons in the armed services without regard to race, color, religion, or national origin”</a:t>
                      </a:r>
                      <a:endParaRPr>
                        <a:highlight>
                          <a:schemeClr val="lt1"/>
                        </a:highlight>
                        <a:latin typeface="Oswald"/>
                        <a:ea typeface="Oswald"/>
                        <a:cs typeface="Oswald"/>
                        <a:sym typeface="Oswald"/>
                      </a:endParaRPr>
                    </a:p>
                  </a:txBody>
                  <a:tcPr marT="91425" marB="91425" marR="91425" marL="91425"/>
                </a:tc>
              </a:tr>
              <a:tr h="2095500">
                <a:tc>
                  <a:txBody>
                    <a:bodyPr/>
                    <a:lstStyle/>
                    <a:p>
                      <a:pPr indent="0" lvl="0" marL="0" rtl="0" algn="ctr">
                        <a:spcBef>
                          <a:spcPts val="0"/>
                        </a:spcBef>
                        <a:spcAft>
                          <a:spcPts val="0"/>
                        </a:spcAft>
                        <a:buNone/>
                      </a:pPr>
                      <a:r>
                        <a:rPr b="1" lang="en" sz="3600">
                          <a:latin typeface="Oswald"/>
                          <a:ea typeface="Oswald"/>
                          <a:cs typeface="Oswald"/>
                          <a:sym typeface="Oswald"/>
                        </a:rPr>
                        <a:t>Executive Action</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3600">
                          <a:solidFill>
                            <a:schemeClr val="dk1"/>
                          </a:solidFill>
                          <a:latin typeface="Oswald"/>
                          <a:ea typeface="Oswald"/>
                          <a:cs typeface="Oswald"/>
                          <a:sym typeface="Oswald"/>
                        </a:rPr>
                        <a:t>Emancipation Proclamation</a:t>
                      </a:r>
                      <a:endParaRPr i="1" sz="4300">
                        <a:solidFill>
                          <a:schemeClr val="dk1"/>
                        </a:solidFill>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None/>
                      </a:pPr>
                      <a:r>
                        <a:rPr lang="en" sz="1500">
                          <a:solidFill>
                            <a:schemeClr val="dk1"/>
                          </a:solidFill>
                          <a:latin typeface="Oswald"/>
                          <a:ea typeface="Oswald"/>
                          <a:cs typeface="Oswald"/>
                          <a:sym typeface="Oswald"/>
                        </a:rPr>
                        <a:t>January 1, 1863, issued by Abraham Lincoln; issued during the third year of Civil War; declared “all persons held as slaves are, and henceforward shall be free”; applied to the states that had seceded from the union and was dependant on a Union victory</a:t>
                      </a:r>
                      <a:endParaRPr sz="100"/>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graphicFrame>
        <p:nvGraphicFramePr>
          <p:cNvPr id="75" name="Google Shape;75;p17"/>
          <p:cNvGraphicFramePr/>
          <p:nvPr/>
        </p:nvGraphicFramePr>
        <p:xfrm>
          <a:off x="342225" y="557400"/>
          <a:ext cx="3000000" cy="3000000"/>
        </p:xfrm>
        <a:graphic>
          <a:graphicData uri="http://schemas.openxmlformats.org/drawingml/2006/table">
            <a:tbl>
              <a:tblPr>
                <a:noFill/>
                <a:tableStyleId>{FEEEDBEA-C0D9-48F8-BD46-CE8C2F647AEE}</a:tableStyleId>
              </a:tblPr>
              <a:tblGrid>
                <a:gridCol w="2833975"/>
                <a:gridCol w="2833975"/>
                <a:gridCol w="2833975"/>
              </a:tblGrid>
              <a:tr h="2095500">
                <a:tc>
                  <a:txBody>
                    <a:bodyPr/>
                    <a:lstStyle/>
                    <a:p>
                      <a:pPr indent="0" lvl="0" marL="0" rtl="0" algn="ctr">
                        <a:spcBef>
                          <a:spcPts val="0"/>
                        </a:spcBef>
                        <a:spcAft>
                          <a:spcPts val="0"/>
                        </a:spcAft>
                        <a:buClr>
                          <a:schemeClr val="dk1"/>
                        </a:buClr>
                        <a:buSzPts val="1100"/>
                        <a:buFont typeface="Arial"/>
                        <a:buNone/>
                      </a:pPr>
                      <a:r>
                        <a:rPr b="1" lang="en" sz="3600">
                          <a:solidFill>
                            <a:schemeClr val="dk1"/>
                          </a:solidFill>
                          <a:latin typeface="Oswald"/>
                          <a:ea typeface="Oswald"/>
                          <a:cs typeface="Oswald"/>
                          <a:sym typeface="Oswald"/>
                        </a:rPr>
                        <a:t>Amendment</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4300">
                          <a:solidFill>
                            <a:schemeClr val="dk1"/>
                          </a:solidFill>
                          <a:latin typeface="Oswald"/>
                          <a:ea typeface="Oswald"/>
                          <a:cs typeface="Oswald"/>
                          <a:sym typeface="Oswald"/>
                        </a:rPr>
                        <a:t>14th Amendment</a:t>
                      </a:r>
                      <a:endParaRPr sz="43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None/>
                      </a:pPr>
                      <a:r>
                        <a:rPr lang="en" sz="2000">
                          <a:solidFill>
                            <a:schemeClr val="dk1"/>
                          </a:solidFill>
                          <a:latin typeface="Oswald"/>
                          <a:ea typeface="Oswald"/>
                          <a:cs typeface="Oswald"/>
                          <a:sym typeface="Oswald"/>
                        </a:rPr>
                        <a:t>Granted citizenship to all persons born or naturalized in the United States, this included former slaves; known for the Equal Protection Clause; 1866</a:t>
                      </a:r>
                      <a:endParaRPr sz="100"/>
                    </a:p>
                  </a:txBody>
                  <a:tcPr marT="91425" marB="91425" marR="91425" marL="91425"/>
                </a:tc>
              </a:tr>
              <a:tr h="2095500">
                <a:tc>
                  <a:txBody>
                    <a:bodyPr/>
                    <a:lstStyle/>
                    <a:p>
                      <a:pPr indent="0" lvl="0" marL="0" rtl="0" algn="ctr">
                        <a:spcBef>
                          <a:spcPts val="0"/>
                        </a:spcBef>
                        <a:spcAft>
                          <a:spcPts val="0"/>
                        </a:spcAft>
                        <a:buNone/>
                      </a:pPr>
                      <a:r>
                        <a:rPr b="1" lang="en" sz="3600">
                          <a:solidFill>
                            <a:schemeClr val="dk1"/>
                          </a:solidFill>
                          <a:latin typeface="Oswald"/>
                          <a:ea typeface="Oswald"/>
                          <a:cs typeface="Oswald"/>
                          <a:sym typeface="Oswald"/>
                        </a:rPr>
                        <a:t>Amendment</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4300">
                          <a:solidFill>
                            <a:schemeClr val="dk1"/>
                          </a:solidFill>
                          <a:latin typeface="Oswald"/>
                          <a:ea typeface="Oswald"/>
                          <a:cs typeface="Oswald"/>
                          <a:sym typeface="Oswald"/>
                        </a:rPr>
                        <a:t>19th Amendment</a:t>
                      </a:r>
                      <a:endParaRPr sz="43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None/>
                      </a:pPr>
                      <a:r>
                        <a:rPr lang="en" sz="2000">
                          <a:solidFill>
                            <a:schemeClr val="dk1"/>
                          </a:solidFill>
                          <a:latin typeface="Oswald"/>
                          <a:ea typeface="Oswald"/>
                          <a:cs typeface="Oswald"/>
                          <a:sym typeface="Oswald"/>
                        </a:rPr>
                        <a:t>Granted women the right to vote; 1920</a:t>
                      </a:r>
                      <a:endParaRPr sz="100"/>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8"/>
          <p:cNvGraphicFramePr/>
          <p:nvPr/>
        </p:nvGraphicFramePr>
        <p:xfrm>
          <a:off x="342225" y="557400"/>
          <a:ext cx="3000000" cy="3000000"/>
        </p:xfrm>
        <a:graphic>
          <a:graphicData uri="http://schemas.openxmlformats.org/drawingml/2006/table">
            <a:tbl>
              <a:tblPr>
                <a:noFill/>
                <a:tableStyleId>{FEEEDBEA-C0D9-48F8-BD46-CE8C2F647AEE}</a:tableStyleId>
              </a:tblPr>
              <a:tblGrid>
                <a:gridCol w="2833975"/>
                <a:gridCol w="2833975"/>
                <a:gridCol w="2833975"/>
              </a:tblGrid>
              <a:tr h="2095500">
                <a:tc>
                  <a:txBody>
                    <a:bodyPr/>
                    <a:lstStyle/>
                    <a:p>
                      <a:pPr indent="0" lvl="0" marL="0" rtl="0" algn="ctr">
                        <a:spcBef>
                          <a:spcPts val="0"/>
                        </a:spcBef>
                        <a:spcAft>
                          <a:spcPts val="0"/>
                        </a:spcAft>
                        <a:buClr>
                          <a:srgbClr val="000000"/>
                        </a:buClr>
                        <a:buSzPts val="1100"/>
                        <a:buFont typeface="Arial"/>
                        <a:buNone/>
                      </a:pPr>
                      <a:r>
                        <a:rPr b="1" lang="en" sz="3600">
                          <a:latin typeface="Oswald"/>
                          <a:ea typeface="Oswald"/>
                          <a:cs typeface="Oswald"/>
                          <a:sym typeface="Oswald"/>
                        </a:rPr>
                        <a:t>Legislative Action</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4300">
                          <a:solidFill>
                            <a:schemeClr val="dk1"/>
                          </a:solidFill>
                          <a:latin typeface="Oswald"/>
                          <a:ea typeface="Oswald"/>
                          <a:cs typeface="Oswald"/>
                          <a:sym typeface="Oswald"/>
                        </a:rPr>
                        <a:t>Indian Citizenship Act</a:t>
                      </a:r>
                      <a:endParaRPr sz="4300">
                        <a:latin typeface="Oswald"/>
                        <a:ea typeface="Oswald"/>
                        <a:cs typeface="Oswald"/>
                        <a:sym typeface="Oswald"/>
                      </a:endParaRPr>
                    </a:p>
                  </a:txBody>
                  <a:tcPr marT="91425" marB="91425" marR="91425" marL="91425" anchor="ctr"/>
                </a:tc>
                <a:tc>
                  <a:txBody>
                    <a:bodyPr/>
                    <a:lstStyle/>
                    <a:p>
                      <a:pPr indent="0" lvl="0" marL="0" rtl="0" algn="ctr">
                        <a:spcBef>
                          <a:spcPts val="1200"/>
                        </a:spcBef>
                        <a:spcAft>
                          <a:spcPts val="1200"/>
                        </a:spcAft>
                        <a:buNone/>
                      </a:pPr>
                      <a:r>
                        <a:rPr lang="en" sz="1600">
                          <a:solidFill>
                            <a:schemeClr val="dk1"/>
                          </a:solidFill>
                          <a:latin typeface="Oswald"/>
                          <a:ea typeface="Oswald"/>
                          <a:cs typeface="Oswald"/>
                          <a:sym typeface="Oswald"/>
                        </a:rPr>
                        <a:t>Guarantees the freedoms afforded in the 14th Amendment to the population of indigenous peoples; 1924  </a:t>
                      </a:r>
                      <a:endParaRPr sz="100"/>
                    </a:p>
                  </a:txBody>
                  <a:tcPr marT="91425" marB="91425" marR="91425" marL="91425"/>
                </a:tc>
              </a:tr>
              <a:tr h="2095500">
                <a:tc>
                  <a:txBody>
                    <a:bodyPr/>
                    <a:lstStyle/>
                    <a:p>
                      <a:pPr indent="0" lvl="0" marL="0" rtl="0" algn="ctr">
                        <a:spcBef>
                          <a:spcPts val="0"/>
                        </a:spcBef>
                        <a:spcAft>
                          <a:spcPts val="0"/>
                        </a:spcAft>
                        <a:buClr>
                          <a:schemeClr val="dk1"/>
                        </a:buClr>
                        <a:buSzPts val="1100"/>
                        <a:buFont typeface="Arial"/>
                        <a:buNone/>
                      </a:pPr>
                      <a:r>
                        <a:rPr b="1" lang="en" sz="3600">
                          <a:solidFill>
                            <a:schemeClr val="dk1"/>
                          </a:solidFill>
                          <a:latin typeface="Oswald"/>
                          <a:ea typeface="Oswald"/>
                          <a:cs typeface="Oswald"/>
                          <a:sym typeface="Oswald"/>
                        </a:rPr>
                        <a:t>Court Ruling</a:t>
                      </a:r>
                      <a:endParaRPr b="1" sz="3600">
                        <a:latin typeface="Oswald"/>
                        <a:ea typeface="Oswald"/>
                        <a:cs typeface="Oswald"/>
                        <a:sym typeface="Oswald"/>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i="1" lang="en" sz="4300">
                          <a:solidFill>
                            <a:schemeClr val="dk1"/>
                          </a:solidFill>
                          <a:latin typeface="Oswald"/>
                          <a:ea typeface="Oswald"/>
                          <a:cs typeface="Oswald"/>
                          <a:sym typeface="Oswald"/>
                        </a:rPr>
                        <a:t>Reynolds v. Sims</a:t>
                      </a:r>
                      <a:endParaRPr i="1" sz="4300">
                        <a:latin typeface="Oswald"/>
                        <a:ea typeface="Oswald"/>
                        <a:cs typeface="Oswald"/>
                        <a:sym typeface="Oswald"/>
                      </a:endParaRPr>
                    </a:p>
                  </a:txBody>
                  <a:tcPr marT="91425" marB="91425" marR="91425" marL="91425" anchor="ctr"/>
                </a:tc>
                <a:tc>
                  <a:txBody>
                    <a:bodyPr/>
                    <a:lstStyle/>
                    <a:p>
                      <a:pPr indent="0" lvl="0" marL="0" rtl="0" algn="ctr">
                        <a:spcBef>
                          <a:spcPts val="1200"/>
                        </a:spcBef>
                        <a:spcAft>
                          <a:spcPts val="1200"/>
                        </a:spcAft>
                        <a:buNone/>
                      </a:pPr>
                      <a:r>
                        <a:rPr lang="en" sz="1600">
                          <a:solidFill>
                            <a:schemeClr val="dk1"/>
                          </a:solidFill>
                          <a:latin typeface="Oswald"/>
                          <a:ea typeface="Oswald"/>
                          <a:cs typeface="Oswald"/>
                          <a:sym typeface="Oswald"/>
                        </a:rPr>
                        <a:t>Put the idea of “o</a:t>
                      </a:r>
                      <a:r>
                        <a:rPr lang="en" sz="1600">
                          <a:solidFill>
                            <a:schemeClr val="dk1"/>
                          </a:solidFill>
                          <a:latin typeface="Oswald"/>
                          <a:ea typeface="Oswald"/>
                          <a:cs typeface="Oswald"/>
                          <a:sym typeface="Oswald"/>
                        </a:rPr>
                        <a:t>ne person, one vote” into practice; state governments cannot set up their legislative districts so that a minority of the voters in the state can elect the majority of the state legislature</a:t>
                      </a:r>
                      <a:endParaRPr sz="100"/>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