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4A7D6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210625"/>
            <a:ext cx="8520600" cy="57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Civil Rights Expansion Research Topics 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 u="sng"/>
              <a:t>Sources to use to find info: </a:t>
            </a:r>
            <a:endParaRPr b="1" sz="1400" u="sng"/>
          </a:p>
          <a:p>
            <a:pPr indent="-302895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1300"/>
              <a:t>Library of Congress: loc.gov</a:t>
            </a:r>
            <a:endParaRPr sz="1300"/>
          </a:p>
          <a:p>
            <a:pPr indent="-302895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1300"/>
              <a:t>National Archives: archives.gov</a:t>
            </a:r>
            <a:endParaRPr sz="1300"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628600"/>
            <a:ext cx="3999900" cy="31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dk1"/>
                </a:solidFill>
              </a:rPr>
              <a:t>1. </a:t>
            </a:r>
            <a:r>
              <a:rPr b="1" lang="en" u="sng">
                <a:solidFill>
                  <a:schemeClr val="dk1"/>
                </a:solidFill>
              </a:rPr>
              <a:t>African Americans: </a:t>
            </a:r>
            <a:endParaRPr b="1" u="sng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Emancipation Proclamation (1863)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Executive Order 9981 (1948)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i="1" lang="en">
                <a:solidFill>
                  <a:srgbClr val="000000"/>
                </a:solidFill>
              </a:rPr>
              <a:t>Brown v. Board of Education </a:t>
            </a:r>
            <a:r>
              <a:rPr lang="en">
                <a:solidFill>
                  <a:srgbClr val="000000"/>
                </a:solidFill>
              </a:rPr>
              <a:t>(1954)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Civil Rights Act of 1964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Voting Rights Act of 1965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dk1"/>
                </a:solidFill>
              </a:rPr>
              <a:t>2. </a:t>
            </a:r>
            <a:r>
              <a:rPr b="1" lang="en" u="sng">
                <a:solidFill>
                  <a:schemeClr val="dk1"/>
                </a:solidFill>
              </a:rPr>
              <a:t>Immigrants: </a:t>
            </a:r>
            <a:endParaRPr b="1" u="sng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i="1" lang="en">
                <a:solidFill>
                  <a:srgbClr val="000000"/>
                </a:solidFill>
              </a:rPr>
              <a:t>United States v. Wong Kim Ark</a:t>
            </a:r>
            <a:r>
              <a:rPr lang="en">
                <a:solidFill>
                  <a:srgbClr val="000000"/>
                </a:solidFill>
              </a:rPr>
              <a:t> (1898)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Magnuson Act (1943)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Executive Order 11246 (1965)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Immigration Act of 1965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i="1" lang="en">
                <a:solidFill>
                  <a:schemeClr val="dk1"/>
                </a:solidFill>
              </a:rPr>
              <a:t>Lau v. Nichols</a:t>
            </a:r>
            <a:r>
              <a:rPr lang="en">
                <a:solidFill>
                  <a:schemeClr val="dk1"/>
                </a:solidFill>
              </a:rPr>
              <a:t> (1974)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>
            <p:ph idx="2" type="body"/>
          </p:nvPr>
        </p:nvSpPr>
        <p:spPr>
          <a:xfrm>
            <a:off x="4832400" y="9888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dk1"/>
                </a:solidFill>
              </a:rPr>
              <a:t>3. Women: </a:t>
            </a:r>
            <a:endParaRPr b="1" u="sng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Married Women's Property Acts (1800s, multiple)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Equal Pay Act of 1963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Civil Rights Act of 1964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Executive Order 11375 (1967)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i="1" lang="en">
                <a:solidFill>
                  <a:srgbClr val="000000"/>
                </a:solidFill>
              </a:rPr>
              <a:t>Reed v. Reed</a:t>
            </a:r>
            <a:r>
              <a:rPr lang="en">
                <a:solidFill>
                  <a:srgbClr val="000000"/>
                </a:solidFill>
              </a:rPr>
              <a:t> (1971)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Title IX (1972)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u="sng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dk1"/>
                </a:solidFill>
              </a:rPr>
              <a:t>4. Native Americans: </a:t>
            </a:r>
            <a:endParaRPr b="1" u="sng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Indian Citizenship Act of 1924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Indian Reorganization Act (1934)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Voting Rights Act of 1965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Indian Civil Rights Act of 1968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Executive Order 13175 (2000)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i="1" lang="en">
                <a:solidFill>
                  <a:srgbClr val="000000"/>
                </a:solidFill>
              </a:rPr>
              <a:t>Haaland v. Brackeen </a:t>
            </a:r>
            <a:r>
              <a:rPr lang="en">
                <a:solidFill>
                  <a:srgbClr val="000000"/>
                </a:solidFill>
              </a:rPr>
              <a:t>(2023)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74925" y="4730275"/>
            <a:ext cx="693386" cy="26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