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Amatic SC"/>
      <p:regular r:id="rId13"/>
      <p:bold r:id="rId14"/>
    </p:embeddedFont>
    <p:embeddedFont>
      <p:font typeface="Source Code Pro"/>
      <p:regular r:id="rId15"/>
      <p:bold r:id="rId16"/>
      <p:italic r:id="rId17"/>
      <p:boldItalic r:id="rId18"/>
    </p:embeddedFont>
    <p:embeddedFont>
      <p:font typeface="Alfa Slab One"/>
      <p:regular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AmaticSC-regular.fntdata"/><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SourceCodePro-regular.fntdata"/><Relationship Id="rId14" Type="http://schemas.openxmlformats.org/officeDocument/2006/relationships/font" Target="fonts/AmaticSC-bold.fntdata"/><Relationship Id="rId17" Type="http://schemas.openxmlformats.org/officeDocument/2006/relationships/font" Target="fonts/SourceCodePro-italic.fntdata"/><Relationship Id="rId16" Type="http://schemas.openxmlformats.org/officeDocument/2006/relationships/font" Target="fonts/SourceCodePro-bold.fntdata"/><Relationship Id="rId5" Type="http://schemas.openxmlformats.org/officeDocument/2006/relationships/notesMaster" Target="notesMasters/notesMaster1.xml"/><Relationship Id="rId19" Type="http://schemas.openxmlformats.org/officeDocument/2006/relationships/font" Target="fonts/AlfaSlabOne-regular.fntdata"/><Relationship Id="rId6" Type="http://schemas.openxmlformats.org/officeDocument/2006/relationships/slide" Target="slides/slide1.xml"/><Relationship Id="rId18" Type="http://schemas.openxmlformats.org/officeDocument/2006/relationships/font" Target="fonts/SourceCodePro-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ile.loc.gov/storage-services/service/rbc/rbpe/rbpe24/rbpe244/24404400/001dr.jp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pf-prod.imgix.net/uploads/yosemitenp_kyle_yates_istock.jpg?auto=compress%2Cformat&amp;fit=max&amp;q=80&amp;w=1600"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27f3a4e47c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27f3a4e47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7f3a4e47c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27f3a4e47c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Common Defense/General Welfare = Social services, law enforcement, defense, emergency response, legislation, war, spend money…etc.</a:t>
            </a:r>
            <a:endParaRPr/>
          </a:p>
          <a:p>
            <a:pPr indent="0" lvl="0" marL="0" rtl="0" algn="l">
              <a:spcBef>
                <a:spcPts val="0"/>
              </a:spcBef>
              <a:spcAft>
                <a:spcPts val="0"/>
              </a:spcAft>
              <a:buNone/>
            </a:pPr>
            <a:r>
              <a:rPr lang="en"/>
              <a:t>Protect Rights = Bill of Rights and other amendments, judicial system, legislation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Sometimes the actions of the government will overlap when ensuring these goals. i.e., Fighting in a war might be providing for the common defense but also ensuring Americans can maintain the blessings of liberty and continue to exercise their God-given rights here in the United States.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Sometimes trying to fulfill one purpose makes is difficult to respect/protect another. i.e., It would be “easier” for law enforcement to just go searching through homes and cars when they have an </a:t>
            </a:r>
            <a:r>
              <a:rPr lang="en"/>
              <a:t>investigative</a:t>
            </a:r>
            <a:r>
              <a:rPr lang="en"/>
              <a:t> lead but that would make it tough to protect individuals 4th Amendment rights.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1e4484425e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1e4484425e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a:t>
            </a:r>
            <a:r>
              <a:rPr lang="en" u="sng">
                <a:solidFill>
                  <a:schemeClr val="hlink"/>
                </a:solidFill>
                <a:hlinkClick r:id="rId2"/>
              </a:rPr>
              <a:t>https://tile.loc.gov/storage-services/service/rbc/rbpe/rbpe24/rbpe244/24404400/001dr.jpg</a:t>
            </a:r>
            <a:r>
              <a:rPr lang="en"/>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e4484425ec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e4484425ec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a:t>
            </a:r>
            <a:r>
              <a:rPr lang="en" u="sng">
                <a:solidFill>
                  <a:schemeClr val="hlink"/>
                </a:solidFill>
                <a:hlinkClick r:id="rId2"/>
              </a:rPr>
              <a:t>https://npf-prod.imgix.net/uploads/yosemitenp_kyle_yates_istock.jpg?auto=compress%2Cformat&amp;fit=max&amp;q=80&amp;w=1600</a:t>
            </a:r>
            <a:r>
              <a:rPr lang="en"/>
              <a: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e4484425e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e4484425e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War time (Japanese internment; rationing; </a:t>
            </a:r>
            <a:r>
              <a:rPr lang="en"/>
              <a:t>security</a:t>
            </a:r>
            <a:r>
              <a:rPr lang="en"/>
              <a:t> after 9/11/2001)</a:t>
            </a:r>
            <a:endParaRPr/>
          </a:p>
          <a:p>
            <a:pPr indent="0" lvl="0" marL="0" rtl="0" algn="l">
              <a:spcBef>
                <a:spcPts val="0"/>
              </a:spcBef>
              <a:spcAft>
                <a:spcPts val="0"/>
              </a:spcAft>
              <a:buNone/>
            </a:pPr>
            <a:r>
              <a:rPr lang="en"/>
              <a:t>Limitations on speech</a:t>
            </a:r>
            <a:endParaRPr/>
          </a:p>
          <a:p>
            <a:pPr indent="0" lvl="0" marL="0" rtl="0" algn="l">
              <a:spcBef>
                <a:spcPts val="0"/>
              </a:spcBef>
              <a:spcAft>
                <a:spcPts val="0"/>
              </a:spcAft>
              <a:buNone/>
            </a:pPr>
            <a:r>
              <a:rPr lang="en"/>
              <a:t>Civil War-Lincoln’s suspension of habeas corpus</a:t>
            </a:r>
            <a:endParaRPr/>
          </a:p>
          <a:p>
            <a:pPr indent="0" lvl="0" marL="0" rtl="0" algn="l">
              <a:spcBef>
                <a:spcPts val="0"/>
              </a:spcBef>
              <a:spcAft>
                <a:spcPts val="0"/>
              </a:spcAft>
              <a:buNone/>
            </a:pPr>
            <a:r>
              <a:rPr lang="en"/>
              <a:t>National Health Crisis policies (Covid)</a:t>
            </a:r>
            <a:endParaRPr/>
          </a:p>
          <a:p>
            <a:pPr indent="0" lvl="0" marL="0" rtl="0" algn="l">
              <a:spcBef>
                <a:spcPts val="0"/>
              </a:spcBef>
              <a:spcAft>
                <a:spcPts val="0"/>
              </a:spcAft>
              <a:buNone/>
            </a:pPr>
            <a:r>
              <a:rPr lang="en"/>
              <a:t>Environmental policies</a:t>
            </a:r>
            <a:endParaRPr/>
          </a:p>
          <a:p>
            <a:pPr indent="0" lvl="0" marL="0" rtl="0" algn="l">
              <a:spcBef>
                <a:spcPts val="0"/>
              </a:spcBef>
              <a:spcAft>
                <a:spcPts val="0"/>
              </a:spcAft>
              <a:buNone/>
            </a:pPr>
            <a:r>
              <a:rPr lang="en"/>
              <a:t>Legislation like seat belt laws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1e4484425ec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1e4484425ec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enacting a nationwide </a:t>
            </a:r>
            <a:r>
              <a:rPr lang="en"/>
              <a:t>vaccine</a:t>
            </a:r>
            <a:r>
              <a:rPr lang="en"/>
              <a:t> passport for Covid</a:t>
            </a:r>
            <a:endParaRPr/>
          </a:p>
          <a:p>
            <a:pPr indent="0" lvl="0" marL="0" rtl="0" algn="l">
              <a:spcBef>
                <a:spcPts val="0"/>
              </a:spcBef>
              <a:spcAft>
                <a:spcPts val="0"/>
              </a:spcAft>
              <a:buNone/>
            </a:pPr>
            <a:r>
              <a:rPr lang="en"/>
              <a:t>Ability to protest</a:t>
            </a:r>
            <a:endParaRPr/>
          </a:p>
          <a:p>
            <a:pPr indent="0" lvl="0" marL="0" rtl="0" algn="l">
              <a:spcBef>
                <a:spcPts val="0"/>
              </a:spcBef>
              <a:spcAft>
                <a:spcPts val="0"/>
              </a:spcAft>
              <a:buNone/>
            </a:pPr>
            <a:r>
              <a:rPr lang="en"/>
              <a:t>Protected free speech</a:t>
            </a:r>
            <a:endParaRPr/>
          </a:p>
          <a:p>
            <a:pPr indent="0" lvl="0" marL="0" rtl="0" algn="l">
              <a:spcBef>
                <a:spcPts val="0"/>
              </a:spcBef>
              <a:spcAft>
                <a:spcPts val="0"/>
              </a:spcAft>
              <a:buNone/>
            </a:pPr>
            <a:r>
              <a:rPr lang="en"/>
              <a:t>2nd amendment rights</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0" y="392150"/>
            <a:ext cx="8520600" cy="26904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Google Shape;12;p2"/>
          <p:cNvSpPr txBox="1"/>
          <p:nvPr>
            <p:ph idx="1" type="subTitle"/>
          </p:nvPr>
        </p:nvSpPr>
        <p:spPr>
          <a:xfrm>
            <a:off x="311700" y="3890400"/>
            <a:ext cx="8520600" cy="7062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p:nvPr>
            <p:ph idx="1" type="body"/>
          </p:nvPr>
        </p:nvSpPr>
        <p:spPr>
          <a:xfrm>
            <a:off x="311700" y="33046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0"/>
              </a:spcBef>
              <a:spcAft>
                <a:spcPts val="0"/>
              </a:spcAft>
              <a:buClr>
                <a:schemeClr val="accent1"/>
              </a:buClr>
              <a:buSzPts val="1400"/>
              <a:buChar char="■"/>
              <a:defRPr>
                <a:solidFill>
                  <a:schemeClr val="accent1"/>
                </a:solidFill>
                <a:highlight>
                  <a:schemeClr val="dk1"/>
                </a:highlight>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292850"/>
            <a:ext cx="8520600" cy="8010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Google Shape;19;p4"/>
          <p:cNvSpPr txBox="1"/>
          <p:nvPr>
            <p:ph idx="1" type="body"/>
          </p:nvPr>
        </p:nvSpPr>
        <p:spPr>
          <a:xfrm>
            <a:off x="311700" y="1228675"/>
            <a:ext cx="8520600" cy="334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292850"/>
            <a:ext cx="8520600" cy="8010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5"/>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04800" y="309350"/>
            <a:ext cx="8537700" cy="748200"/>
          </a:xfrm>
          <a:prstGeom prst="rect">
            <a:avLst/>
          </a:prstGeom>
        </p:spPr>
        <p:txBody>
          <a:bodyPr anchorCtr="0" anchor="t" bIns="91425" lIns="91425" spcFirstLastPara="1" rIns="91425" wrap="square" tIns="91425">
            <a:norm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Google Shape;39;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Google Shape;40;p9"/>
          <p:cNvSpPr txBox="1"/>
          <p:nvPr>
            <p:ph idx="1" type="subTitle"/>
          </p:nvPr>
        </p:nvSpPr>
        <p:spPr>
          <a:xfrm>
            <a:off x="265500" y="2845223"/>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0"/>
              </a:spcBef>
              <a:spcAft>
                <a:spcPts val="0"/>
              </a:spcAft>
              <a:buClr>
                <a:schemeClr val="accent1"/>
              </a:buClr>
              <a:buSzPts val="1400"/>
              <a:buChar char="○"/>
              <a:defRPr>
                <a:solidFill>
                  <a:schemeClr val="accent1"/>
                </a:solidFill>
                <a:highlight>
                  <a:schemeClr val="lt1"/>
                </a:highlight>
              </a:defRPr>
            </a:lvl2pPr>
            <a:lvl3pPr indent="-317500" lvl="2" marL="1371600">
              <a:spcBef>
                <a:spcPts val="0"/>
              </a:spcBef>
              <a:spcAft>
                <a:spcPts val="0"/>
              </a:spcAft>
              <a:buClr>
                <a:schemeClr val="accent1"/>
              </a:buClr>
              <a:buSzPts val="1400"/>
              <a:buChar char="■"/>
              <a:defRPr>
                <a:solidFill>
                  <a:schemeClr val="accent1"/>
                </a:solidFill>
                <a:highlight>
                  <a:schemeClr val="lt1"/>
                </a:highlight>
              </a:defRPr>
            </a:lvl3pPr>
            <a:lvl4pPr indent="-317500" lvl="3" marL="1828800">
              <a:spcBef>
                <a:spcPts val="0"/>
              </a:spcBef>
              <a:spcAft>
                <a:spcPts val="0"/>
              </a:spcAft>
              <a:buClr>
                <a:schemeClr val="accent1"/>
              </a:buClr>
              <a:buSzPts val="1400"/>
              <a:buChar char="●"/>
              <a:defRPr>
                <a:solidFill>
                  <a:schemeClr val="accent1"/>
                </a:solidFill>
                <a:highlight>
                  <a:schemeClr val="lt1"/>
                </a:highlight>
              </a:defRPr>
            </a:lvl4pPr>
            <a:lvl5pPr indent="-317500" lvl="4" marL="2286000">
              <a:spcBef>
                <a:spcPts val="0"/>
              </a:spcBef>
              <a:spcAft>
                <a:spcPts val="0"/>
              </a:spcAft>
              <a:buClr>
                <a:schemeClr val="accent1"/>
              </a:buClr>
              <a:buSzPts val="1400"/>
              <a:buChar char="○"/>
              <a:defRPr>
                <a:solidFill>
                  <a:schemeClr val="accent1"/>
                </a:solidFill>
                <a:highlight>
                  <a:schemeClr val="lt1"/>
                </a:highlight>
              </a:defRPr>
            </a:lvl5pPr>
            <a:lvl6pPr indent="-317500" lvl="5" marL="2743200">
              <a:spcBef>
                <a:spcPts val="0"/>
              </a:spcBef>
              <a:spcAft>
                <a:spcPts val="0"/>
              </a:spcAft>
              <a:buClr>
                <a:schemeClr val="accent1"/>
              </a:buClr>
              <a:buSzPts val="1400"/>
              <a:buChar char="■"/>
              <a:defRPr>
                <a:solidFill>
                  <a:schemeClr val="accent1"/>
                </a:solidFill>
                <a:highlight>
                  <a:schemeClr val="lt1"/>
                </a:highlight>
              </a:defRPr>
            </a:lvl6pPr>
            <a:lvl7pPr indent="-317500" lvl="6" marL="3200400">
              <a:spcBef>
                <a:spcPts val="0"/>
              </a:spcBef>
              <a:spcAft>
                <a:spcPts val="0"/>
              </a:spcAft>
              <a:buClr>
                <a:schemeClr val="accent1"/>
              </a:buClr>
              <a:buSzPts val="1400"/>
              <a:buChar char="●"/>
              <a:defRPr>
                <a:solidFill>
                  <a:schemeClr val="accent1"/>
                </a:solidFill>
                <a:highlight>
                  <a:schemeClr val="lt1"/>
                </a:highlight>
              </a:defRPr>
            </a:lvl7pPr>
            <a:lvl8pPr indent="-317500" lvl="7" marL="3657600">
              <a:spcBef>
                <a:spcPts val="0"/>
              </a:spcBef>
              <a:spcAft>
                <a:spcPts val="0"/>
              </a:spcAft>
              <a:buClr>
                <a:schemeClr val="accent1"/>
              </a:buClr>
              <a:buSzPts val="1400"/>
              <a:buChar char="○"/>
              <a:defRPr>
                <a:solidFill>
                  <a:schemeClr val="accent1"/>
                </a:solidFill>
                <a:highlight>
                  <a:schemeClr val="lt1"/>
                </a:highlight>
              </a:defRPr>
            </a:lvl8pPr>
            <a:lvl9pPr indent="-317500" lvl="8" marL="4114800">
              <a:spcBef>
                <a:spcPts val="0"/>
              </a:spcBef>
              <a:spcAft>
                <a:spcPts val="0"/>
              </a:spcAft>
              <a:buClr>
                <a:schemeClr val="accent1"/>
              </a:buClr>
              <a:buSzPts val="1400"/>
              <a:buChar char="■"/>
              <a:defRPr>
                <a:solidFill>
                  <a:schemeClr val="accent1"/>
                </a:solidFill>
                <a:highlight>
                  <a:schemeClr val="lt1"/>
                </a:highlight>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057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each-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Google Shape;7;p1"/>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392150"/>
            <a:ext cx="8520600" cy="26904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i="1" lang="en" sz="2250">
                <a:solidFill>
                  <a:srgbClr val="000000"/>
                </a:solidFill>
                <a:latin typeface="Arial"/>
                <a:ea typeface="Arial"/>
                <a:cs typeface="Arial"/>
                <a:sym typeface="Arial"/>
              </a:rPr>
              <a:t>We the People</a:t>
            </a:r>
            <a:r>
              <a:rPr b="0" i="1" lang="en" sz="2250">
                <a:solidFill>
                  <a:srgbClr val="000000"/>
                </a:solidFill>
                <a:latin typeface="Arial"/>
                <a:ea typeface="Arial"/>
                <a:cs typeface="Arial"/>
                <a:sym typeface="Arial"/>
              </a:rPr>
              <a:t> of the United States, in Order to form a more perfect Union, establish Justice, insure domestic Tranquility, provide for the common defence, promote the general Welfare, and secure the Blessings of Liberty to ourselves and our Posterity, do ordain and establish this Constitution for the United States of America.</a:t>
            </a:r>
            <a:endParaRPr i="1" sz="8800">
              <a:solidFill>
                <a:srgbClr val="000000"/>
              </a:solidFill>
            </a:endParaRPr>
          </a:p>
        </p:txBody>
      </p:sp>
      <p:sp>
        <p:nvSpPr>
          <p:cNvPr id="57" name="Google Shape;57;p13"/>
          <p:cNvSpPr txBox="1"/>
          <p:nvPr>
            <p:ph idx="1" type="subTitle"/>
          </p:nvPr>
        </p:nvSpPr>
        <p:spPr>
          <a:xfrm>
            <a:off x="311700" y="3890400"/>
            <a:ext cx="8520600" cy="7062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The Preamble to the U.S. Constitution</a:t>
            </a:r>
            <a:endParaRPr/>
          </a:p>
        </p:txBody>
      </p:sp>
      <p:pic>
        <p:nvPicPr>
          <p:cNvPr id="58" name="Google Shape;58;p13"/>
          <p:cNvPicPr preferRelativeResize="0"/>
          <p:nvPr/>
        </p:nvPicPr>
        <p:blipFill>
          <a:blip r:embed="rId3">
            <a:alphaModFix/>
          </a:blip>
          <a:stretch>
            <a:fillRect/>
          </a:stretch>
        </p:blipFill>
        <p:spPr>
          <a:xfrm>
            <a:off x="8155675" y="4759825"/>
            <a:ext cx="988325" cy="383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solidFill>
                  <a:schemeClr val="accent4"/>
                </a:solidFill>
              </a:rPr>
              <a:t>How Does The Government Ensure This?</a:t>
            </a:r>
            <a:endParaRPr>
              <a:solidFill>
                <a:schemeClr val="accent4"/>
              </a:solidFill>
            </a:endParaRPr>
          </a:p>
        </p:txBody>
      </p:sp>
      <p:sp>
        <p:nvSpPr>
          <p:cNvPr id="64" name="Google Shape;64;p14"/>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Provide for common defense and promote general welfare</a:t>
            </a:r>
            <a:endParaRPr b="1"/>
          </a:p>
          <a:p>
            <a:pPr indent="-317500" lvl="0" marL="457200" rtl="0" algn="l">
              <a:spcBef>
                <a:spcPts val="1200"/>
              </a:spcBef>
              <a:spcAft>
                <a:spcPts val="0"/>
              </a:spcAft>
              <a:buSzPts val="1400"/>
              <a:buChar char="●"/>
            </a:pPr>
            <a:r>
              <a:t/>
            </a:r>
            <a:endParaRPr b="1"/>
          </a:p>
        </p:txBody>
      </p:sp>
      <p:sp>
        <p:nvSpPr>
          <p:cNvPr id="65" name="Google Shape;65;p14"/>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Secure blessings of liberty (protect rights)</a:t>
            </a:r>
            <a:endParaRPr b="1"/>
          </a:p>
          <a:p>
            <a:pPr indent="-317500" lvl="0" marL="457200" rtl="0" algn="l">
              <a:spcBef>
                <a:spcPts val="1200"/>
              </a:spcBef>
              <a:spcAft>
                <a:spcPts val="0"/>
              </a:spcAft>
              <a:buSzPts val="1400"/>
              <a:buChar char="●"/>
            </a:pPr>
            <a:r>
              <a:t/>
            </a:r>
            <a:endParaRPr b="1"/>
          </a:p>
        </p:txBody>
      </p:sp>
      <p:pic>
        <p:nvPicPr>
          <p:cNvPr id="66" name="Google Shape;66;p14"/>
          <p:cNvPicPr preferRelativeResize="0"/>
          <p:nvPr/>
        </p:nvPicPr>
        <p:blipFill>
          <a:blip r:embed="rId3">
            <a:alphaModFix/>
          </a:blip>
          <a:stretch>
            <a:fillRect/>
          </a:stretch>
        </p:blipFill>
        <p:spPr>
          <a:xfrm>
            <a:off x="8155675" y="4759825"/>
            <a:ext cx="988325" cy="3836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nvSpPr>
        <p:spPr>
          <a:xfrm>
            <a:off x="0" y="516375"/>
            <a:ext cx="9144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latin typeface="Alfa Slab One"/>
                <a:ea typeface="Alfa Slab One"/>
                <a:cs typeface="Alfa Slab One"/>
                <a:sym typeface="Alfa Slab One"/>
              </a:rPr>
              <a:t>B</a:t>
            </a:r>
            <a:r>
              <a:rPr lang="en" sz="2200">
                <a:latin typeface="Alfa Slab One"/>
                <a:ea typeface="Alfa Slab One"/>
                <a:cs typeface="Alfa Slab One"/>
                <a:sym typeface="Alfa Slab One"/>
              </a:rPr>
              <a:t>alancing</a:t>
            </a:r>
            <a:r>
              <a:rPr lang="en" sz="2200">
                <a:latin typeface="Alfa Slab One"/>
                <a:ea typeface="Alfa Slab One"/>
                <a:cs typeface="Alfa Slab One"/>
                <a:sym typeface="Alfa Slab One"/>
              </a:rPr>
              <a:t> the interests of individuals with the public good</a:t>
            </a:r>
            <a:endParaRPr sz="2200">
              <a:latin typeface="Alfa Slab One"/>
              <a:ea typeface="Alfa Slab One"/>
              <a:cs typeface="Alfa Slab One"/>
              <a:sym typeface="Alfa Slab One"/>
            </a:endParaRPr>
          </a:p>
        </p:txBody>
      </p:sp>
      <p:pic>
        <p:nvPicPr>
          <p:cNvPr id="72" name="Google Shape;72;p15"/>
          <p:cNvPicPr preferRelativeResize="0"/>
          <p:nvPr/>
        </p:nvPicPr>
        <p:blipFill>
          <a:blip r:embed="rId3">
            <a:alphaModFix/>
          </a:blip>
          <a:stretch>
            <a:fillRect/>
          </a:stretch>
        </p:blipFill>
        <p:spPr>
          <a:xfrm>
            <a:off x="1838450" y="1540225"/>
            <a:ext cx="5467100" cy="3532500"/>
          </a:xfrm>
          <a:prstGeom prst="rect">
            <a:avLst/>
          </a:prstGeom>
          <a:noFill/>
          <a:ln>
            <a:noFill/>
          </a:ln>
        </p:spPr>
      </p:pic>
      <p:sp>
        <p:nvSpPr>
          <p:cNvPr id="73" name="Google Shape;73;p15"/>
          <p:cNvSpPr txBox="1"/>
          <p:nvPr/>
        </p:nvSpPr>
        <p:spPr>
          <a:xfrm>
            <a:off x="1898275" y="2683225"/>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Individual Rights</a:t>
            </a:r>
            <a:endParaRPr sz="2400">
              <a:solidFill>
                <a:srgbClr val="990000"/>
              </a:solidFill>
              <a:latin typeface="Alfa Slab One"/>
              <a:ea typeface="Alfa Slab One"/>
              <a:cs typeface="Alfa Slab One"/>
              <a:sym typeface="Alfa Slab One"/>
            </a:endParaRPr>
          </a:p>
        </p:txBody>
      </p:sp>
      <p:sp>
        <p:nvSpPr>
          <p:cNvPr id="74" name="Google Shape;74;p15"/>
          <p:cNvSpPr txBox="1"/>
          <p:nvPr/>
        </p:nvSpPr>
        <p:spPr>
          <a:xfrm>
            <a:off x="5357650" y="2777300"/>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Public </a:t>
            </a:r>
            <a:endParaRPr sz="2400">
              <a:solidFill>
                <a:srgbClr val="990000"/>
              </a:solidFill>
              <a:latin typeface="Alfa Slab One"/>
              <a:ea typeface="Alfa Slab One"/>
              <a:cs typeface="Alfa Slab One"/>
              <a:sym typeface="Alfa Slab One"/>
            </a:endParaRPr>
          </a:p>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Good</a:t>
            </a:r>
            <a:endParaRPr sz="2400">
              <a:solidFill>
                <a:srgbClr val="990000"/>
              </a:solidFill>
              <a:latin typeface="Alfa Slab One"/>
              <a:ea typeface="Alfa Slab One"/>
              <a:cs typeface="Alfa Slab One"/>
              <a:sym typeface="Alfa Slab One"/>
            </a:endParaRPr>
          </a:p>
        </p:txBody>
      </p:sp>
      <p:pic>
        <p:nvPicPr>
          <p:cNvPr id="75" name="Google Shape;75;p15"/>
          <p:cNvPicPr preferRelativeResize="0"/>
          <p:nvPr/>
        </p:nvPicPr>
        <p:blipFill>
          <a:blip r:embed="rId4">
            <a:alphaModFix/>
          </a:blip>
          <a:stretch>
            <a:fillRect/>
          </a:stretch>
        </p:blipFill>
        <p:spPr>
          <a:xfrm>
            <a:off x="8155675" y="4759825"/>
            <a:ext cx="988325" cy="383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Individual Rights</a:t>
            </a:r>
            <a:endParaRPr/>
          </a:p>
        </p:txBody>
      </p:sp>
      <p:sp>
        <p:nvSpPr>
          <p:cNvPr id="81" name="Google Shape;81;p16"/>
          <p:cNvSpPr txBox="1"/>
          <p:nvPr>
            <p:ph idx="1" type="subTitle"/>
          </p:nvPr>
        </p:nvSpPr>
        <p:spPr>
          <a:xfrm>
            <a:off x="265500" y="2845223"/>
            <a:ext cx="4045200" cy="13455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a:t>The rights guaranteed to individual citizens by the Bill of Rights and other amendments to the U.S. Constitution</a:t>
            </a:r>
            <a:endParaRPr/>
          </a:p>
        </p:txBody>
      </p:sp>
      <p:pic>
        <p:nvPicPr>
          <p:cNvPr id="82" name="Google Shape;82;p16"/>
          <p:cNvPicPr preferRelativeResize="0"/>
          <p:nvPr/>
        </p:nvPicPr>
        <p:blipFill>
          <a:blip r:embed="rId3">
            <a:alphaModFix/>
          </a:blip>
          <a:stretch>
            <a:fillRect/>
          </a:stretch>
        </p:blipFill>
        <p:spPr>
          <a:xfrm>
            <a:off x="3271523" y="4658173"/>
            <a:ext cx="1250125" cy="485325"/>
          </a:xfrm>
          <a:prstGeom prst="rect">
            <a:avLst/>
          </a:prstGeom>
          <a:noFill/>
          <a:ln>
            <a:noFill/>
          </a:ln>
        </p:spPr>
      </p:pic>
      <p:pic>
        <p:nvPicPr>
          <p:cNvPr id="83" name="Google Shape;83;p16"/>
          <p:cNvPicPr preferRelativeResize="0"/>
          <p:nvPr/>
        </p:nvPicPr>
        <p:blipFill>
          <a:blip r:embed="rId4">
            <a:alphaModFix/>
          </a:blip>
          <a:stretch>
            <a:fillRect/>
          </a:stretch>
        </p:blipFill>
        <p:spPr>
          <a:xfrm>
            <a:off x="5423348" y="228600"/>
            <a:ext cx="3173036" cy="48387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7"/>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Public Good</a:t>
            </a:r>
            <a:endParaRPr/>
          </a:p>
        </p:txBody>
      </p:sp>
      <p:sp>
        <p:nvSpPr>
          <p:cNvPr id="89" name="Google Shape;89;p17"/>
          <p:cNvSpPr txBox="1"/>
          <p:nvPr>
            <p:ph idx="1" type="subTitle"/>
          </p:nvPr>
        </p:nvSpPr>
        <p:spPr>
          <a:xfrm>
            <a:off x="265500" y="2845223"/>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Things we all share and consume.They are available and free at the point of use to everybody</a:t>
            </a:r>
            <a:endParaRPr/>
          </a:p>
        </p:txBody>
      </p:sp>
      <p:pic>
        <p:nvPicPr>
          <p:cNvPr id="90" name="Google Shape;90;p17"/>
          <p:cNvPicPr preferRelativeResize="0"/>
          <p:nvPr/>
        </p:nvPicPr>
        <p:blipFill>
          <a:blip r:embed="rId3">
            <a:alphaModFix/>
          </a:blip>
          <a:stretch>
            <a:fillRect/>
          </a:stretch>
        </p:blipFill>
        <p:spPr>
          <a:xfrm>
            <a:off x="3321873" y="4658173"/>
            <a:ext cx="1250125" cy="485325"/>
          </a:xfrm>
          <a:prstGeom prst="rect">
            <a:avLst/>
          </a:prstGeom>
          <a:noFill/>
          <a:ln>
            <a:noFill/>
          </a:ln>
        </p:spPr>
      </p:pic>
      <p:pic>
        <p:nvPicPr>
          <p:cNvPr id="91" name="Google Shape;91;p17"/>
          <p:cNvPicPr preferRelativeResize="0"/>
          <p:nvPr/>
        </p:nvPicPr>
        <p:blipFill>
          <a:blip r:embed="rId4">
            <a:alphaModFix/>
          </a:blip>
          <a:stretch>
            <a:fillRect/>
          </a:stretch>
        </p:blipFill>
        <p:spPr>
          <a:xfrm>
            <a:off x="4742950" y="1081400"/>
            <a:ext cx="4262252" cy="2839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8"/>
          <p:cNvPicPr preferRelativeResize="0"/>
          <p:nvPr/>
        </p:nvPicPr>
        <p:blipFill>
          <a:blip r:embed="rId3">
            <a:alphaModFix/>
          </a:blip>
          <a:stretch>
            <a:fillRect/>
          </a:stretch>
        </p:blipFill>
        <p:spPr>
          <a:xfrm flipH="1">
            <a:off x="358425" y="272900"/>
            <a:ext cx="4105275" cy="4762500"/>
          </a:xfrm>
          <a:prstGeom prst="rect">
            <a:avLst/>
          </a:prstGeom>
          <a:noFill/>
          <a:ln>
            <a:noFill/>
          </a:ln>
        </p:spPr>
      </p:pic>
      <p:sp>
        <p:nvSpPr>
          <p:cNvPr id="97" name="Google Shape;97;p18"/>
          <p:cNvSpPr txBox="1"/>
          <p:nvPr/>
        </p:nvSpPr>
        <p:spPr>
          <a:xfrm>
            <a:off x="0" y="2193425"/>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Individual Rights</a:t>
            </a:r>
            <a:endParaRPr sz="2400">
              <a:solidFill>
                <a:srgbClr val="990000"/>
              </a:solidFill>
              <a:latin typeface="Alfa Slab One"/>
              <a:ea typeface="Alfa Slab One"/>
              <a:cs typeface="Alfa Slab One"/>
              <a:sym typeface="Alfa Slab One"/>
            </a:endParaRPr>
          </a:p>
        </p:txBody>
      </p:sp>
      <p:sp>
        <p:nvSpPr>
          <p:cNvPr id="98" name="Google Shape;98;p18"/>
          <p:cNvSpPr txBox="1"/>
          <p:nvPr/>
        </p:nvSpPr>
        <p:spPr>
          <a:xfrm>
            <a:off x="2873700" y="3341700"/>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Public </a:t>
            </a:r>
            <a:endParaRPr sz="2400">
              <a:solidFill>
                <a:srgbClr val="990000"/>
              </a:solidFill>
              <a:latin typeface="Alfa Slab One"/>
              <a:ea typeface="Alfa Slab One"/>
              <a:cs typeface="Alfa Slab One"/>
              <a:sym typeface="Alfa Slab One"/>
            </a:endParaRPr>
          </a:p>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Good</a:t>
            </a:r>
            <a:endParaRPr sz="2400">
              <a:solidFill>
                <a:srgbClr val="990000"/>
              </a:solidFill>
              <a:latin typeface="Alfa Slab One"/>
              <a:ea typeface="Alfa Slab One"/>
              <a:cs typeface="Alfa Slab One"/>
              <a:sym typeface="Alfa Slab One"/>
            </a:endParaRPr>
          </a:p>
        </p:txBody>
      </p:sp>
      <p:sp>
        <p:nvSpPr>
          <p:cNvPr id="99" name="Google Shape;99;p18"/>
          <p:cNvSpPr txBox="1"/>
          <p:nvPr/>
        </p:nvSpPr>
        <p:spPr>
          <a:xfrm>
            <a:off x="4367425" y="163150"/>
            <a:ext cx="45840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Source Code Pro"/>
                <a:ea typeface="Source Code Pro"/>
                <a:cs typeface="Source Code Pro"/>
                <a:sym typeface="Source Code Pro"/>
              </a:rPr>
              <a:t>When might the needs of the public good </a:t>
            </a:r>
            <a:r>
              <a:rPr lang="en" sz="2400">
                <a:latin typeface="Source Code Pro"/>
                <a:ea typeface="Source Code Pro"/>
                <a:cs typeface="Source Code Pro"/>
                <a:sym typeface="Source Code Pro"/>
              </a:rPr>
              <a:t>outweigh the protection of</a:t>
            </a:r>
            <a:r>
              <a:rPr lang="en" sz="2400">
                <a:latin typeface="Source Code Pro"/>
                <a:ea typeface="Source Code Pro"/>
                <a:cs typeface="Source Code Pro"/>
                <a:sym typeface="Source Code Pro"/>
              </a:rPr>
              <a:t> individual rights? </a:t>
            </a:r>
            <a:endParaRPr sz="2400">
              <a:latin typeface="Source Code Pro"/>
              <a:ea typeface="Source Code Pro"/>
              <a:cs typeface="Source Code Pro"/>
              <a:sym typeface="Source Code Pro"/>
            </a:endParaRPr>
          </a:p>
        </p:txBody>
      </p:sp>
      <p:sp>
        <p:nvSpPr>
          <p:cNvPr id="100" name="Google Shape;100;p18"/>
          <p:cNvSpPr txBox="1"/>
          <p:nvPr/>
        </p:nvSpPr>
        <p:spPr>
          <a:xfrm>
            <a:off x="5028275" y="2101025"/>
            <a:ext cx="3811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990000"/>
                </a:solidFill>
                <a:latin typeface="Alfa Slab One"/>
                <a:ea typeface="Alfa Slab One"/>
                <a:cs typeface="Alfa Slab One"/>
                <a:sym typeface="Alfa Slab One"/>
              </a:rPr>
              <a:t>U.S. Supreme Court decision that limits free speech. Example: Can’t yell “fire” in crowded theater. </a:t>
            </a:r>
            <a:endParaRPr sz="2000">
              <a:solidFill>
                <a:srgbClr val="990000"/>
              </a:solidFill>
              <a:latin typeface="Alfa Slab One"/>
              <a:ea typeface="Alfa Slab One"/>
              <a:cs typeface="Alfa Slab One"/>
              <a:sym typeface="Alfa Slab One"/>
            </a:endParaRPr>
          </a:p>
        </p:txBody>
      </p:sp>
      <p:sp>
        <p:nvSpPr>
          <p:cNvPr id="101" name="Google Shape;101;p18"/>
          <p:cNvSpPr txBox="1"/>
          <p:nvPr/>
        </p:nvSpPr>
        <p:spPr>
          <a:xfrm>
            <a:off x="5139675" y="3575175"/>
            <a:ext cx="3811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Alfa Slab One"/>
                <a:ea typeface="Alfa Slab One"/>
                <a:cs typeface="Alfa Slab One"/>
                <a:sym typeface="Alfa Slab One"/>
              </a:rPr>
              <a:t>Can you think of another example?</a:t>
            </a:r>
            <a:endParaRPr sz="2000">
              <a:latin typeface="Alfa Slab One"/>
              <a:ea typeface="Alfa Slab One"/>
              <a:cs typeface="Alfa Slab One"/>
              <a:sym typeface="Alfa Slab One"/>
            </a:endParaRPr>
          </a:p>
        </p:txBody>
      </p:sp>
      <p:pic>
        <p:nvPicPr>
          <p:cNvPr id="102" name="Google Shape;102;p18"/>
          <p:cNvPicPr preferRelativeResize="0"/>
          <p:nvPr/>
        </p:nvPicPr>
        <p:blipFill>
          <a:blip r:embed="rId4">
            <a:alphaModFix/>
          </a:blip>
          <a:stretch>
            <a:fillRect/>
          </a:stretch>
        </p:blipFill>
        <p:spPr>
          <a:xfrm>
            <a:off x="7893873" y="4587398"/>
            <a:ext cx="1250125" cy="4853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19"/>
          <p:cNvPicPr preferRelativeResize="0"/>
          <p:nvPr/>
        </p:nvPicPr>
        <p:blipFill>
          <a:blip r:embed="rId3">
            <a:alphaModFix/>
          </a:blip>
          <a:stretch>
            <a:fillRect/>
          </a:stretch>
        </p:blipFill>
        <p:spPr>
          <a:xfrm>
            <a:off x="4572000" y="190500"/>
            <a:ext cx="4105275" cy="4762500"/>
          </a:xfrm>
          <a:prstGeom prst="rect">
            <a:avLst/>
          </a:prstGeom>
          <a:noFill/>
          <a:ln>
            <a:noFill/>
          </a:ln>
        </p:spPr>
      </p:pic>
      <p:sp>
        <p:nvSpPr>
          <p:cNvPr id="108" name="Google Shape;108;p19"/>
          <p:cNvSpPr txBox="1"/>
          <p:nvPr/>
        </p:nvSpPr>
        <p:spPr>
          <a:xfrm>
            <a:off x="4090975" y="3207150"/>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Individual Rights</a:t>
            </a:r>
            <a:endParaRPr sz="2400">
              <a:solidFill>
                <a:srgbClr val="990000"/>
              </a:solidFill>
              <a:latin typeface="Alfa Slab One"/>
              <a:ea typeface="Alfa Slab One"/>
              <a:cs typeface="Alfa Slab One"/>
              <a:sym typeface="Alfa Slab One"/>
            </a:endParaRPr>
          </a:p>
        </p:txBody>
      </p:sp>
      <p:sp>
        <p:nvSpPr>
          <p:cNvPr id="109" name="Google Shape;109;p19"/>
          <p:cNvSpPr txBox="1"/>
          <p:nvPr/>
        </p:nvSpPr>
        <p:spPr>
          <a:xfrm>
            <a:off x="7060500" y="2110050"/>
            <a:ext cx="1947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Public </a:t>
            </a:r>
            <a:endParaRPr sz="2400">
              <a:solidFill>
                <a:srgbClr val="990000"/>
              </a:solidFill>
              <a:latin typeface="Alfa Slab One"/>
              <a:ea typeface="Alfa Slab One"/>
              <a:cs typeface="Alfa Slab One"/>
              <a:sym typeface="Alfa Slab One"/>
            </a:endParaRPr>
          </a:p>
          <a:p>
            <a:pPr indent="0" lvl="0" marL="0" rtl="0" algn="ctr">
              <a:spcBef>
                <a:spcPts val="0"/>
              </a:spcBef>
              <a:spcAft>
                <a:spcPts val="0"/>
              </a:spcAft>
              <a:buNone/>
            </a:pPr>
            <a:r>
              <a:rPr lang="en" sz="2400">
                <a:solidFill>
                  <a:srgbClr val="990000"/>
                </a:solidFill>
                <a:latin typeface="Alfa Slab One"/>
                <a:ea typeface="Alfa Slab One"/>
                <a:cs typeface="Alfa Slab One"/>
                <a:sym typeface="Alfa Slab One"/>
              </a:rPr>
              <a:t>Good</a:t>
            </a:r>
            <a:endParaRPr sz="2400">
              <a:solidFill>
                <a:srgbClr val="990000"/>
              </a:solidFill>
              <a:latin typeface="Alfa Slab One"/>
              <a:ea typeface="Alfa Slab One"/>
              <a:cs typeface="Alfa Slab One"/>
              <a:sym typeface="Alfa Slab One"/>
            </a:endParaRPr>
          </a:p>
        </p:txBody>
      </p:sp>
      <p:sp>
        <p:nvSpPr>
          <p:cNvPr id="110" name="Google Shape;110;p19"/>
          <p:cNvSpPr txBox="1"/>
          <p:nvPr/>
        </p:nvSpPr>
        <p:spPr>
          <a:xfrm>
            <a:off x="178200" y="246425"/>
            <a:ext cx="45135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Source Code Pro"/>
                <a:ea typeface="Source Code Pro"/>
                <a:cs typeface="Source Code Pro"/>
                <a:sym typeface="Source Code Pro"/>
              </a:rPr>
              <a:t>When might the protection of individual rights outweigh the public good?</a:t>
            </a:r>
            <a:endParaRPr sz="2400">
              <a:latin typeface="Source Code Pro"/>
              <a:ea typeface="Source Code Pro"/>
              <a:cs typeface="Source Code Pro"/>
              <a:sym typeface="Source Code Pro"/>
            </a:endParaRPr>
          </a:p>
        </p:txBody>
      </p:sp>
      <p:sp>
        <p:nvSpPr>
          <p:cNvPr id="111" name="Google Shape;111;p19"/>
          <p:cNvSpPr txBox="1"/>
          <p:nvPr/>
        </p:nvSpPr>
        <p:spPr>
          <a:xfrm>
            <a:off x="303425" y="2278325"/>
            <a:ext cx="33078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990000"/>
                </a:solidFill>
                <a:latin typeface="Alfa Slab One"/>
                <a:ea typeface="Alfa Slab One"/>
                <a:cs typeface="Alfa Slab One"/>
                <a:sym typeface="Alfa Slab One"/>
              </a:rPr>
              <a:t>Ensuring a s</a:t>
            </a:r>
            <a:r>
              <a:rPr lang="en" sz="2000">
                <a:solidFill>
                  <a:srgbClr val="990000"/>
                </a:solidFill>
                <a:latin typeface="Alfa Slab One"/>
                <a:ea typeface="Alfa Slab One"/>
                <a:cs typeface="Alfa Slab One"/>
                <a:sym typeface="Alfa Slab One"/>
              </a:rPr>
              <a:t>earch warrant is obtained before law enforcement enters a home. </a:t>
            </a:r>
            <a:endParaRPr/>
          </a:p>
        </p:txBody>
      </p:sp>
      <p:sp>
        <p:nvSpPr>
          <p:cNvPr id="112" name="Google Shape;112;p19"/>
          <p:cNvSpPr txBox="1"/>
          <p:nvPr/>
        </p:nvSpPr>
        <p:spPr>
          <a:xfrm>
            <a:off x="453625" y="4002125"/>
            <a:ext cx="3811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Alfa Slab One"/>
                <a:ea typeface="Alfa Slab One"/>
                <a:cs typeface="Alfa Slab One"/>
                <a:sym typeface="Alfa Slab One"/>
              </a:rPr>
              <a:t>Can you think of another example?</a:t>
            </a:r>
            <a:endParaRPr sz="2000">
              <a:latin typeface="Alfa Slab One"/>
              <a:ea typeface="Alfa Slab One"/>
              <a:cs typeface="Alfa Slab One"/>
              <a:sym typeface="Alfa Slab One"/>
            </a:endParaRPr>
          </a:p>
        </p:txBody>
      </p:sp>
      <p:pic>
        <p:nvPicPr>
          <p:cNvPr id="113" name="Google Shape;113;p19"/>
          <p:cNvPicPr preferRelativeResize="0"/>
          <p:nvPr/>
        </p:nvPicPr>
        <p:blipFill>
          <a:blip r:embed="rId4">
            <a:alphaModFix/>
          </a:blip>
          <a:stretch>
            <a:fillRect/>
          </a:stretch>
        </p:blipFill>
        <p:spPr>
          <a:xfrm>
            <a:off x="7893873" y="4658173"/>
            <a:ext cx="1250125" cy="4853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