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Lexend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font" Target="fonts/Lexend-bold.fntdata"/><Relationship Id="rId10" Type="http://schemas.openxmlformats.org/officeDocument/2006/relationships/slide" Target="slides/slide5.xml"/><Relationship Id="rId21" Type="http://schemas.openxmlformats.org/officeDocument/2006/relationships/font" Target="fonts/Lexend-regular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e4b4862eda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e4b4862eda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Respecting laws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758f19db5e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2758f19db5e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e4b4862eda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e4b4862eda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Corresponding with public officials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758f19db5e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758f19db5e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e4b4862eda_1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e4b4862eda_1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Corresponding with public officials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758f19db5e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758f19db5e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e4b4862ed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e4b4862ed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e4b4862eda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1e4b4862ed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e4b4862eda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e4b4862eda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Being informed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758f19db5e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758f19db5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e4b4862eda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e4b4862eda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Volunteering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758f19db5e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758f19db5e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e4b4862eda_1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e4b4862eda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Being informed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758f19db5e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758f19db5e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409450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200" u="sng">
                <a:latin typeface="Lexend"/>
                <a:ea typeface="Lexend"/>
                <a:cs typeface="Lexend"/>
                <a:sym typeface="Lexend"/>
              </a:rPr>
              <a:t>Four Corners</a:t>
            </a:r>
            <a:endParaRPr sz="10200" u="sng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209700" y="23970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200">
                <a:solidFill>
                  <a:schemeClr val="dk1"/>
                </a:solidFill>
              </a:rPr>
              <a:t>Citizen Responsibilities</a:t>
            </a:r>
            <a:r>
              <a:rPr lang="en" sz="5200">
                <a:solidFill>
                  <a:schemeClr val="dk1"/>
                </a:solidFill>
              </a:rPr>
              <a:t> Scenarios</a:t>
            </a:r>
            <a:endParaRPr sz="5200">
              <a:solidFill>
                <a:schemeClr val="dk1"/>
              </a:solidFill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2"/>
          <p:cNvSpPr txBox="1"/>
          <p:nvPr>
            <p:ph idx="1" type="body"/>
          </p:nvPr>
        </p:nvSpPr>
        <p:spPr>
          <a:xfrm>
            <a:off x="311700" y="1152475"/>
            <a:ext cx="5259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As a member of the Sea Turtle Preservation Society, you are helping to organize a “Save the Sea Turtles” march downtown. You go to city hall to file a permit. </a:t>
            </a:r>
            <a:endParaRPr sz="3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1" name="Google Shape;121;p22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519" u="sng">
                <a:latin typeface="Lexend"/>
                <a:ea typeface="Lexend"/>
                <a:cs typeface="Lexend"/>
                <a:sym typeface="Lexend"/>
              </a:rPr>
              <a:t>SCENARIO #4</a:t>
            </a:r>
            <a:endParaRPr sz="6519" u="sng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22" name="Google Shape;12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68375" y="1331263"/>
            <a:ext cx="2564151" cy="3058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3"/>
          <p:cNvSpPr txBox="1"/>
          <p:nvPr>
            <p:ph type="title"/>
          </p:nvPr>
        </p:nvSpPr>
        <p:spPr>
          <a:xfrm>
            <a:off x="311700" y="226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120" u="sng">
                <a:latin typeface="Lexend"/>
                <a:ea typeface="Lexend"/>
                <a:cs typeface="Lexend"/>
                <a:sym typeface="Lexend"/>
              </a:rPr>
              <a:t>STUDENT CORNERS</a:t>
            </a:r>
            <a:endParaRPr sz="5120" u="sng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29" name="Google Shape;129;p23"/>
          <p:cNvSpPr txBox="1"/>
          <p:nvPr>
            <p:ph idx="1" type="body"/>
          </p:nvPr>
        </p:nvSpPr>
        <p:spPr>
          <a:xfrm>
            <a:off x="311700" y="1152475"/>
            <a:ext cx="8520600" cy="37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A - Volunteering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B - Being informed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C - Respecting laws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D - Corresponding with public               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officials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4"/>
          <p:cNvSpPr txBox="1"/>
          <p:nvPr>
            <p:ph idx="1" type="body"/>
          </p:nvPr>
        </p:nvSpPr>
        <p:spPr>
          <a:xfrm>
            <a:off x="224275" y="1115200"/>
            <a:ext cx="5900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rPr lang="en" sz="3537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The wheelchair-accessible area near the school bleachers does not have a very good view of the field. You email your city councilperson and ask for a meeting to discuss.</a:t>
            </a:r>
            <a:endParaRPr sz="3537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36" name="Google Shape;136;p24"/>
          <p:cNvSpPr txBox="1"/>
          <p:nvPr>
            <p:ph type="title"/>
          </p:nvPr>
        </p:nvSpPr>
        <p:spPr>
          <a:xfrm>
            <a:off x="224275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519" u="sng">
                <a:latin typeface="Lexend"/>
                <a:ea typeface="Lexend"/>
                <a:cs typeface="Lexend"/>
                <a:sym typeface="Lexend"/>
              </a:rPr>
              <a:t>SCENARIO #5</a:t>
            </a:r>
            <a:endParaRPr sz="6519" u="sng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37" name="Google Shape;13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6200" y="1214488"/>
            <a:ext cx="2714526" cy="2714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 txBox="1"/>
          <p:nvPr>
            <p:ph type="title"/>
          </p:nvPr>
        </p:nvSpPr>
        <p:spPr>
          <a:xfrm>
            <a:off x="311700" y="226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120" u="sng">
                <a:latin typeface="Lexend"/>
                <a:ea typeface="Lexend"/>
                <a:cs typeface="Lexend"/>
                <a:sym typeface="Lexend"/>
              </a:rPr>
              <a:t>STUDENT CORNERS</a:t>
            </a:r>
            <a:endParaRPr sz="5120" u="sng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44" name="Google Shape;144;p25"/>
          <p:cNvSpPr txBox="1"/>
          <p:nvPr>
            <p:ph idx="1" type="body"/>
          </p:nvPr>
        </p:nvSpPr>
        <p:spPr>
          <a:xfrm>
            <a:off x="311700" y="1152475"/>
            <a:ext cx="8520600" cy="37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A - Volunteering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B - Being informed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C - Respecting laws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D - Corresponding with public               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officials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45" name="Google Shape;14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>
            <p:ph idx="1" type="body"/>
          </p:nvPr>
        </p:nvSpPr>
        <p:spPr>
          <a:xfrm>
            <a:off x="253400" y="1152475"/>
            <a:ext cx="5244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7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You attend a school board meeting to provide public comment on why your school district should consider offering pickleball as a varsity sport.</a:t>
            </a:r>
            <a:endParaRPr sz="37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51" name="Google Shape;151;p26"/>
          <p:cNvSpPr txBox="1"/>
          <p:nvPr>
            <p:ph type="title"/>
          </p:nvPr>
        </p:nvSpPr>
        <p:spPr>
          <a:xfrm>
            <a:off x="2534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519" u="sng">
                <a:latin typeface="Lexend"/>
                <a:ea typeface="Lexend"/>
                <a:cs typeface="Lexend"/>
                <a:sym typeface="Lexend"/>
              </a:rPr>
              <a:t>SCENARIO #6</a:t>
            </a:r>
            <a:endParaRPr sz="6519" u="sng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375" y="1362613"/>
            <a:ext cx="3341201" cy="26172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>
            <p:ph type="title"/>
          </p:nvPr>
        </p:nvSpPr>
        <p:spPr>
          <a:xfrm>
            <a:off x="311700" y="226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120" u="sng">
                <a:latin typeface="Lexend"/>
                <a:ea typeface="Lexend"/>
                <a:cs typeface="Lexend"/>
                <a:sym typeface="Lexend"/>
              </a:rPr>
              <a:t>STUDENT CORNERS</a:t>
            </a:r>
            <a:endParaRPr sz="5120" u="sng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59" name="Google Shape;159;p27"/>
          <p:cNvSpPr txBox="1"/>
          <p:nvPr>
            <p:ph idx="1" type="body"/>
          </p:nvPr>
        </p:nvSpPr>
        <p:spPr>
          <a:xfrm>
            <a:off x="311700" y="1152475"/>
            <a:ext cx="8520600" cy="37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A - Volunteering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B - Being informed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C - Respecting laws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D - Corresponding with public               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officials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807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619" u="sng">
                <a:latin typeface="Lexend"/>
                <a:ea typeface="Lexend"/>
                <a:cs typeface="Lexend"/>
                <a:sym typeface="Lexend"/>
              </a:rPr>
              <a:t>Directions</a:t>
            </a:r>
            <a:r>
              <a:rPr lang="en" sz="6619">
                <a:latin typeface="Lexend"/>
                <a:ea typeface="Lexend"/>
                <a:cs typeface="Lexend"/>
                <a:sym typeface="Lexend"/>
              </a:rPr>
              <a:t> </a:t>
            </a:r>
            <a:endParaRPr sz="6619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26905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Overview: Read and reflect on each scenario. Then move to a "corner" that matches your choice of which responsibility is reflected. </a:t>
            </a:r>
            <a:endParaRPr sz="32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32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2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After answers are revealed, summarize the scenario example on your activity sheet.</a:t>
            </a:r>
            <a:endParaRPr sz="3800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226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120" u="sng">
                <a:latin typeface="Lexend"/>
                <a:ea typeface="Lexend"/>
                <a:cs typeface="Lexend"/>
                <a:sym typeface="Lexend"/>
              </a:rPr>
              <a:t>STUDENT CORNERS</a:t>
            </a:r>
            <a:endParaRPr sz="5120" u="sng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7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A - Volunteering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B - Being informed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C - Respecting laws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D - Corresponding with public               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officials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519" u="sng">
                <a:latin typeface="Lexend"/>
                <a:ea typeface="Lexend"/>
                <a:cs typeface="Lexend"/>
                <a:sym typeface="Lexend"/>
              </a:rPr>
              <a:t>SCENARIO #1</a:t>
            </a:r>
            <a:endParaRPr sz="6519" u="sng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224275" y="1260875"/>
            <a:ext cx="5477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34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Every morning on your drive to school, you listen to a radio station that summarizes top news headlines for that day.</a:t>
            </a:r>
            <a:endParaRPr sz="31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1975" y="1527975"/>
            <a:ext cx="3137226" cy="2534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/>
          <p:nvPr>
            <p:ph type="title"/>
          </p:nvPr>
        </p:nvSpPr>
        <p:spPr>
          <a:xfrm>
            <a:off x="311700" y="226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120" u="sng">
                <a:latin typeface="Lexend"/>
                <a:ea typeface="Lexend"/>
                <a:cs typeface="Lexend"/>
                <a:sym typeface="Lexend"/>
              </a:rPr>
              <a:t>STUDENT CORNERS</a:t>
            </a:r>
            <a:endParaRPr sz="5120" u="sng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4" name="Google Shape;84;p17"/>
          <p:cNvSpPr txBox="1"/>
          <p:nvPr>
            <p:ph idx="1" type="body"/>
          </p:nvPr>
        </p:nvSpPr>
        <p:spPr>
          <a:xfrm>
            <a:off x="311700" y="1152475"/>
            <a:ext cx="8520600" cy="37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A - Volunteering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B - Being informed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C - Respecting laws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D - Corresponding with public               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officials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8"/>
          <p:cNvSpPr txBox="1"/>
          <p:nvPr>
            <p:ph idx="1" type="body"/>
          </p:nvPr>
        </p:nvSpPr>
        <p:spPr>
          <a:xfrm>
            <a:off x="311700" y="1159375"/>
            <a:ext cx="5404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rPr lang="en" sz="2582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There is a park close to where you live that could be a great place to hang out, but it’s full of gross trash, and the landscaping has not been maintained. Your school student government group organizes a community clean-up event.</a:t>
            </a:r>
            <a:endParaRPr sz="2582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1" name="Google Shape;91;p18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519" u="sng">
                <a:latin typeface="Lexend"/>
                <a:ea typeface="Lexend"/>
                <a:cs typeface="Lexend"/>
                <a:sym typeface="Lexend"/>
              </a:rPr>
              <a:t>SCENARIO #2</a:t>
            </a:r>
            <a:endParaRPr sz="6519" u="sng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92" name="Google Shape;9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01400" y="1488350"/>
            <a:ext cx="3566400" cy="250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title"/>
          </p:nvPr>
        </p:nvSpPr>
        <p:spPr>
          <a:xfrm>
            <a:off x="311700" y="226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120" u="sng">
                <a:latin typeface="Lexend"/>
                <a:ea typeface="Lexend"/>
                <a:cs typeface="Lexend"/>
                <a:sym typeface="Lexend"/>
              </a:rPr>
              <a:t>STUDENT CORNERS</a:t>
            </a:r>
            <a:endParaRPr sz="5120" u="sng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9" name="Google Shape;99;p19"/>
          <p:cNvSpPr txBox="1"/>
          <p:nvPr>
            <p:ph idx="1" type="body"/>
          </p:nvPr>
        </p:nvSpPr>
        <p:spPr>
          <a:xfrm>
            <a:off x="311700" y="1152475"/>
            <a:ext cx="8520600" cy="37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A - Volunteering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B - Being informed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C - Respecting laws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D - Corresponding with public               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officials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0"/>
          <p:cNvSpPr txBox="1"/>
          <p:nvPr>
            <p:ph idx="1" type="body"/>
          </p:nvPr>
        </p:nvSpPr>
        <p:spPr>
          <a:xfrm>
            <a:off x="311700" y="1152475"/>
            <a:ext cx="5273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SzPts val="1018"/>
              <a:buNone/>
            </a:pPr>
            <a:r>
              <a:rPr lang="en" sz="316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The candidates seeking the presidential nomination for the Republican party are debating tonight on T.V. You tune in and watch!</a:t>
            </a:r>
            <a:endParaRPr sz="316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6" name="Google Shape;106;p20"/>
          <p:cNvSpPr txBox="1"/>
          <p:nvPr>
            <p:ph type="title"/>
          </p:nvPr>
        </p:nvSpPr>
        <p:spPr>
          <a:xfrm>
            <a:off x="311700" y="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6519" u="sng">
                <a:latin typeface="Lexend"/>
                <a:ea typeface="Lexend"/>
                <a:cs typeface="Lexend"/>
                <a:sym typeface="Lexend"/>
              </a:rPr>
              <a:t>SCENARIO #3</a:t>
            </a:r>
            <a:endParaRPr sz="6519" u="sng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07" name="Google Shape;10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03525" y="1231875"/>
            <a:ext cx="1628800" cy="32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/>
          <p:nvPr>
            <p:ph type="title"/>
          </p:nvPr>
        </p:nvSpPr>
        <p:spPr>
          <a:xfrm>
            <a:off x="311700" y="226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5120" u="sng">
                <a:latin typeface="Lexend"/>
                <a:ea typeface="Lexend"/>
                <a:cs typeface="Lexend"/>
                <a:sym typeface="Lexend"/>
              </a:rPr>
              <a:t>STUDENT CORNERS</a:t>
            </a:r>
            <a:endParaRPr sz="5120" u="sng"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14" name="Google Shape;114;p21"/>
          <p:cNvSpPr txBox="1"/>
          <p:nvPr>
            <p:ph idx="1" type="body"/>
          </p:nvPr>
        </p:nvSpPr>
        <p:spPr>
          <a:xfrm>
            <a:off x="311700" y="1152475"/>
            <a:ext cx="8520600" cy="373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A - Volunteering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B - Being informed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C - Respecting laws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Corner D - Corresponding with public               </a:t>
            </a:r>
            <a:endParaRPr sz="5000">
              <a:solidFill>
                <a:schemeClr val="dk1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457200" lvl="0" marL="18288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rPr>
              <a:t> officials</a:t>
            </a:r>
            <a:endParaRPr sz="22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