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3C47D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Benjamin Franklin Quote</a:t>
            </a:r>
            <a:endParaRPr b="1"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-50" y="1152475"/>
            <a:ext cx="9144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50">
                <a:solidFill>
                  <a:schemeClr val="dk1"/>
                </a:solidFill>
              </a:rPr>
              <a:t>There is an </a:t>
            </a:r>
            <a:r>
              <a:rPr lang="en" sz="1650">
                <a:solidFill>
                  <a:schemeClr val="dk1"/>
                </a:solidFill>
              </a:rPr>
              <a:t>often told</a:t>
            </a:r>
            <a:r>
              <a:rPr lang="en" sz="1650">
                <a:solidFill>
                  <a:schemeClr val="dk1"/>
                </a:solidFill>
              </a:rPr>
              <a:t> story that upon exiting the Constitutional Convention, Benjamin Franklin was approached by a woman who asked him about what sort of government the delegates to the convention had created. His answer was: </a:t>
            </a:r>
            <a:r>
              <a:rPr b="1" i="1" lang="en" sz="1650">
                <a:solidFill>
                  <a:schemeClr val="dk1"/>
                </a:solidFill>
              </a:rPr>
              <a:t>"A republic, if you can keep it."</a:t>
            </a:r>
            <a:endParaRPr b="1" i="1" sz="16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50">
              <a:solidFill>
                <a:schemeClr val="dk1"/>
              </a:solidFill>
            </a:endParaRPr>
          </a:p>
          <a:p>
            <a:pPr indent="-333375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50"/>
              <a:buAutoNum type="arabicPeriod"/>
            </a:pPr>
            <a:r>
              <a:rPr lang="en" sz="1650">
                <a:solidFill>
                  <a:schemeClr val="dk1"/>
                </a:solidFill>
              </a:rPr>
              <a:t>What did Benjamin Franklin mean by this statement? </a:t>
            </a:r>
            <a:endParaRPr sz="165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50">
              <a:solidFill>
                <a:schemeClr val="dk1"/>
              </a:solidFill>
            </a:endParaRPr>
          </a:p>
          <a:p>
            <a:pPr indent="-333375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50"/>
              <a:buAutoNum type="arabicPeriod"/>
            </a:pPr>
            <a:r>
              <a:rPr lang="en" sz="1650">
                <a:solidFill>
                  <a:schemeClr val="dk1"/>
                </a:solidFill>
              </a:rPr>
              <a:t>What things must citizens do for our constitutional republic to work?</a:t>
            </a:r>
            <a:endParaRPr sz="165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