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e3a939974a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e3a939974a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e3a939974a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e3a939974a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hyperlink" Target="https://www.uscis.gov/citizenship/learn-about-citizenship/should-i-consider-us-citizenship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Citizenship Defined</a:t>
            </a:r>
            <a:endParaRPr b="1"/>
          </a:p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000">
                <a:solidFill>
                  <a:srgbClr val="040C28"/>
                </a:solidFill>
              </a:rPr>
              <a:t>Being a member of a particular country and having the rights, </a:t>
            </a:r>
            <a:r>
              <a:rPr i="1" lang="en" sz="3000">
                <a:solidFill>
                  <a:srgbClr val="040C28"/>
                </a:solidFill>
              </a:rPr>
              <a:t>obligations, and </a:t>
            </a:r>
            <a:r>
              <a:rPr i="1" lang="en" sz="3000">
                <a:solidFill>
                  <a:srgbClr val="040C28"/>
                </a:solidFill>
              </a:rPr>
              <a:t>responsibilities that come with it.</a:t>
            </a:r>
            <a:endParaRPr i="1" sz="3000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4839" y="4703625"/>
            <a:ext cx="1139159" cy="43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0070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Citizenship Rights and Responsibilities </a:t>
            </a:r>
            <a:endParaRPr b="1"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u="sng">
                <a:solidFill>
                  <a:schemeClr val="dk1"/>
                </a:solidFill>
              </a:rPr>
              <a:t>Rights:</a:t>
            </a:r>
            <a:endParaRPr b="1" u="sng"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Freedom to express yourself.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Freedom to worship as you wish.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Right to a prompt, fair trial by jury.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Right to vote in elections for public officials.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Right to apply for federal employment requiring U.S. citizenship.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Right to run for elected office.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">
                <a:solidFill>
                  <a:schemeClr val="dk1"/>
                </a:solidFill>
              </a:rPr>
              <a:t>Freedom to pursue “life, liberty, and the pursuit of happiness.”</a:t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2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/>
          </a:p>
        </p:txBody>
      </p:sp>
      <p:pic>
        <p:nvPicPr>
          <p:cNvPr id="63" name="Google Shape;63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4839" y="4703625"/>
            <a:ext cx="1139159" cy="439875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>
            <p:ph idx="2" type="body"/>
          </p:nvPr>
        </p:nvSpPr>
        <p:spPr>
          <a:xfrm>
            <a:off x="4832400" y="1130313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600" u="sng">
                <a:solidFill>
                  <a:schemeClr val="dk1"/>
                </a:solidFill>
              </a:rPr>
              <a:t>Responsibilities</a:t>
            </a:r>
            <a:r>
              <a:rPr b="1" lang="en" sz="1500" u="sng">
                <a:solidFill>
                  <a:schemeClr val="dk1"/>
                </a:solidFill>
              </a:rPr>
              <a:t>:</a:t>
            </a:r>
            <a:endParaRPr b="1" sz="1500" u="sng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Support and defend the Constitution.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Stay informed of the issues affecting your community.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Participate in the democratic process.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Respect and obey federal, state, and local laws.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Respect the rights, beliefs, and opinions of others.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Participate in your local community.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Pay income and other taxes honestly, and on time, to federal, state, and local authorities.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Serve on a jury when called upon.</a:t>
            </a:r>
            <a:endParaRPr sz="1500">
              <a:solidFill>
                <a:schemeClr val="dk1"/>
              </a:solidFill>
            </a:endParaRPr>
          </a:p>
          <a:p>
            <a:pPr indent="-309562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●"/>
            </a:pPr>
            <a:r>
              <a:rPr lang="en" sz="1500">
                <a:solidFill>
                  <a:schemeClr val="dk1"/>
                </a:solidFill>
              </a:rPr>
              <a:t>Defend the country if the need should arise.</a:t>
            </a:r>
            <a:endParaRPr/>
          </a:p>
        </p:txBody>
      </p:sp>
      <p:sp>
        <p:nvSpPr>
          <p:cNvPr id="65" name="Google Shape;65;p14"/>
          <p:cNvSpPr txBox="1"/>
          <p:nvPr/>
        </p:nvSpPr>
        <p:spPr>
          <a:xfrm>
            <a:off x="311700" y="4568875"/>
            <a:ext cx="71376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200">
                <a:solidFill>
                  <a:schemeClr val="dk1"/>
                </a:solidFill>
              </a:rPr>
              <a:t>Source: </a:t>
            </a:r>
            <a:r>
              <a:rPr lang="en" sz="12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https://www.uscis.gov/citizenship/learn-about-citizenship/should-i-consider-us-citizenship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9DAF8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Citizenship Profile</a:t>
            </a:r>
            <a:endParaRPr b="1"/>
          </a:p>
        </p:txBody>
      </p:sp>
      <p:sp>
        <p:nvSpPr>
          <p:cNvPr id="71" name="Google Shape;71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40C28"/>
              </a:buClr>
              <a:buSzPts val="1800"/>
              <a:buChar char="●"/>
            </a:pPr>
            <a:r>
              <a:rPr lang="en">
                <a:solidFill>
                  <a:srgbClr val="040C28"/>
                </a:solidFill>
              </a:rPr>
              <a:t>Born on another continent to non-U.S. citizen parents</a:t>
            </a:r>
            <a:endParaRPr>
              <a:solidFill>
                <a:srgbClr val="040C28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40C28"/>
              </a:buClr>
              <a:buSzPts val="1800"/>
              <a:buChar char="●"/>
            </a:pPr>
            <a:r>
              <a:rPr lang="en">
                <a:solidFill>
                  <a:srgbClr val="040C28"/>
                </a:solidFill>
              </a:rPr>
              <a:t>Fluent in English and multiple other languages</a:t>
            </a:r>
            <a:endParaRPr>
              <a:solidFill>
                <a:srgbClr val="040C28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40C28"/>
              </a:buClr>
              <a:buSzPts val="1800"/>
              <a:buChar char="●"/>
            </a:pPr>
            <a:r>
              <a:rPr lang="en">
                <a:solidFill>
                  <a:srgbClr val="040C28"/>
                </a:solidFill>
              </a:rPr>
              <a:t>Came to the United States in the 1990s to attend a university, and later earned multiple degrees</a:t>
            </a:r>
            <a:endParaRPr>
              <a:solidFill>
                <a:srgbClr val="040C28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40C28"/>
              </a:buClr>
              <a:buSzPts val="1800"/>
              <a:buChar char="●"/>
            </a:pPr>
            <a:r>
              <a:rPr lang="en">
                <a:solidFill>
                  <a:srgbClr val="040C28"/>
                </a:solidFill>
              </a:rPr>
              <a:t>Has built multiple successful businesses</a:t>
            </a:r>
            <a:endParaRPr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 sz="1500">
              <a:solidFill>
                <a:srgbClr val="040C28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i="1"/>
          </a:p>
        </p:txBody>
      </p:sp>
      <p:pic>
        <p:nvPicPr>
          <p:cNvPr id="72" name="Google Shape;72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4839" y="4703625"/>
            <a:ext cx="1139159" cy="439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