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1e3a245888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Google Shape;60;g1e3a245888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www.loc.gov" TargetMode="External"/><Relationship Id="rId4" Type="http://schemas.openxmlformats.org/officeDocument/2006/relationships/hyperlink" Target="http://www.archives.gov" TargetMode="External"/><Relationship Id="rId5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Primary Source Search Instructions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0000"/>
                </a:solidFill>
              </a:rPr>
              <a:t>Websites: </a:t>
            </a:r>
            <a:endParaRPr b="1" u="sng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Library of Congress</a:t>
            </a:r>
            <a:r>
              <a:rPr lang="en"/>
              <a:t>: </a:t>
            </a:r>
            <a:r>
              <a:rPr lang="en" u="sng">
                <a:solidFill>
                  <a:schemeClr val="hlink"/>
                </a:solidFill>
                <a:hlinkClick r:id="rId3"/>
              </a:rPr>
              <a:t>www.loc.gov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n">
                <a:solidFill>
                  <a:schemeClr val="dk1"/>
                </a:solidFill>
              </a:rPr>
              <a:t>National Archives:</a:t>
            </a:r>
            <a:r>
              <a:rPr lang="en"/>
              <a:t> </a:t>
            </a:r>
            <a:r>
              <a:rPr lang="en" u="sng">
                <a:solidFill>
                  <a:schemeClr val="hlink"/>
                </a:solidFill>
                <a:hlinkClick r:id="rId4"/>
              </a:rPr>
              <a:t>www.archives.gov</a:t>
            </a:r>
            <a:r>
              <a:rPr lang="en"/>
              <a:t> </a:t>
            </a:r>
            <a:endParaRPr/>
          </a:p>
        </p:txBody>
      </p:sp>
      <p:sp>
        <p:nvSpPr>
          <p:cNvPr id="56" name="Google Shape;56;p1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chemeClr val="dk1"/>
                </a:solidFill>
              </a:rPr>
              <a:t>Suggested Search Terms</a:t>
            </a:r>
            <a:r>
              <a:rPr b="1" lang="en" u="sng">
                <a:solidFill>
                  <a:schemeClr val="dk1"/>
                </a:solidFill>
              </a:rPr>
              <a:t>: 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natural born citizen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birthright citizenship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citizenship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citizen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immigration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immigrant 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foreign born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naturalization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green card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permanent resident </a:t>
            </a:r>
            <a:endParaRPr i="1">
              <a:solidFill>
                <a:schemeClr val="dk1"/>
              </a:solidFill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i="1" lang="en">
                <a:solidFill>
                  <a:schemeClr val="dk1"/>
                </a:solidFill>
              </a:rPr>
              <a:t>13th/14th/15th/19th amendment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57" name="Google Shape;57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212724" y="4783900"/>
            <a:ext cx="931275" cy="3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D9EAD3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Primary Source Information To Present</a:t>
            </a:r>
            <a:endParaRPr b="1"/>
          </a:p>
        </p:txBody>
      </p:sp>
      <p:sp>
        <p:nvSpPr>
          <p:cNvPr id="63" name="Google Shape;63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u="sng">
                <a:solidFill>
                  <a:srgbClr val="000000"/>
                </a:solidFill>
              </a:rPr>
              <a:t>Explain to the class </a:t>
            </a:r>
            <a:r>
              <a:rPr b="1" lang="en" u="sng">
                <a:solidFill>
                  <a:srgbClr val="000000"/>
                </a:solidFill>
              </a:rPr>
              <a:t>the</a:t>
            </a:r>
            <a:r>
              <a:rPr b="1" lang="en" u="sng">
                <a:solidFill>
                  <a:srgbClr val="000000"/>
                </a:solidFill>
              </a:rPr>
              <a:t> following about your primary source:</a:t>
            </a:r>
            <a:endParaRPr b="1" u="sng"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A brief description of the primary source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The year it’s from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Why you chose the primary source</a:t>
            </a:r>
            <a:endParaRPr>
              <a:solidFill>
                <a:srgbClr val="000000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en">
                <a:solidFill>
                  <a:srgbClr val="000000"/>
                </a:solidFill>
              </a:rPr>
              <a:t>How the primary source connects to either </a:t>
            </a:r>
            <a:r>
              <a:rPr i="1" lang="en">
                <a:solidFill>
                  <a:srgbClr val="000000"/>
                </a:solidFill>
              </a:rPr>
              <a:t>birthright citizenship</a:t>
            </a:r>
            <a:r>
              <a:rPr lang="en">
                <a:solidFill>
                  <a:srgbClr val="000000"/>
                </a:solidFill>
              </a:rPr>
              <a:t>, </a:t>
            </a:r>
            <a:r>
              <a:rPr i="1" lang="en">
                <a:solidFill>
                  <a:srgbClr val="000000"/>
                </a:solidFill>
              </a:rPr>
              <a:t>naturalization</a:t>
            </a:r>
            <a:r>
              <a:rPr lang="en">
                <a:solidFill>
                  <a:srgbClr val="000000"/>
                </a:solidFill>
              </a:rPr>
              <a:t>, or </a:t>
            </a:r>
            <a:r>
              <a:rPr i="1" lang="en">
                <a:solidFill>
                  <a:srgbClr val="000000"/>
                </a:solidFill>
              </a:rPr>
              <a:t>permanent residency</a:t>
            </a:r>
            <a:endParaRPr i="1">
              <a:solidFill>
                <a:srgbClr val="000000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 b="1" u="sng">
              <a:solidFill>
                <a:srgbClr val="000000"/>
              </a:solidFill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12724" y="4783900"/>
            <a:ext cx="931275" cy="359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