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nps.gov/inde/learn/historyculture/images/independencehall960px.jpg?maxwidth=1300&amp;maxheight=1300&amp;autorotate=false" TargetMode="Externa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https://www.nps.gov/inde/learn/historyculture/images/independencehall960px.jpg?maxwidth=1300&amp;maxheight=1300&amp;autorotate=false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5bf00a573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75bf00a573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75bf00a57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275bf00a57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61950"/>
            <a:ext cx="8839200" cy="441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543200" y="4912425"/>
            <a:ext cx="600795" cy="23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CONSTITUTIONAL CONVENTION</a:t>
            </a:r>
            <a:endParaRPr b="1" sz="33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075500"/>
            <a:ext cx="8520600" cy="4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DELEGATE </a:t>
            </a:r>
            <a:r>
              <a:rPr b="1"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DEMOGRAPHICS</a:t>
            </a:r>
            <a:endParaRPr b="1"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120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55 total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No delegates from RI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Most were wealthy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All males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All white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40/55 had served in the Confederation Congress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More than half were officers in the Continental Army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7 former governors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7 plantation owners (about half owned slaves)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8 business leaders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33 lawyers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Half graduated from college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Eight had signed the Declaration of Independence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Times New Roman"/>
              <a:buChar char="●"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Average age was 42 (youngest 26 ; oldest 81)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latin typeface="Times New Roman"/>
                <a:ea typeface="Times New Roman"/>
                <a:cs typeface="Times New Roman"/>
                <a:sym typeface="Times New Roman"/>
              </a:rPr>
              <a:t>**Notable absences: Patrick Henry; Thomas Jefferson; John Adams; Samuel Adams; John Hancock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43200" y="4912425"/>
            <a:ext cx="600795" cy="23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E599"/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CONSTITUTIONAL CONVENTION</a:t>
            </a:r>
            <a:endParaRPr b="1" sz="3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115475" y="1152475"/>
            <a:ext cx="5342400" cy="38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b="1" i="1" lang="en" sz="1575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“I confess that I do not entirely approve of this Constitution at present, but Sir, I am not sure I shall never approve it: For having lived long, I have experienced many Instances of being oblig’d, by better Information or fuller Consideration, to change Opinions even on important Subjects, which I once thought right, but found to be otherwise. It is therefore that the older I grow the more apt I am to doubt my own Judgment and to pay more Respect to the Judgment of others.”</a:t>
            </a:r>
            <a:endParaRPr b="1" i="1" sz="1575">
              <a:solidFill>
                <a:schemeClr val="accen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688"/>
              <a:buFont typeface="Arial"/>
              <a:buNone/>
            </a:pPr>
            <a:r>
              <a:rPr b="1" i="1" lang="en" sz="1575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“On the whole, Sir, I cannot help expressing a Wish, that every Member of the Convention, who may still have Objections to it, would with me on this Occasion doubt a little of his own Infallibility, and to make manifest our Unanimity, put his Name to this Instrument.”</a:t>
            </a:r>
            <a:endParaRPr b="1" i="1" sz="1575">
              <a:solidFill>
                <a:schemeClr val="accen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688"/>
              <a:buNone/>
            </a:pPr>
            <a:r>
              <a:t/>
            </a:r>
            <a:endParaRPr sz="875"/>
          </a:p>
        </p:txBody>
      </p:sp>
      <p:sp>
        <p:nvSpPr>
          <p:cNvPr id="69" name="Google Shape;69;p15"/>
          <p:cNvSpPr txBox="1"/>
          <p:nvPr>
            <p:ph idx="2" type="body"/>
          </p:nvPr>
        </p:nvSpPr>
        <p:spPr>
          <a:xfrm>
            <a:off x="5457750" y="1152475"/>
            <a:ext cx="33744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QUESTIONS: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What are some of Franklin’s key points?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AutoNum type="arabicPeriod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When in your life did you have to compromise?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lphaLcPeriod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What it successful?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lphaLcPeriod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What did you gain?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SzPts val="1200"/>
              <a:buFont typeface="Times New Roman"/>
              <a:buAutoNum type="alphaLcPeriod"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What did you have to give up?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43200" y="4912425"/>
            <a:ext cx="600795" cy="231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