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1e5b84d74e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1e5b84d74e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Monarchy: </a:t>
            </a:r>
            <a:r>
              <a:rPr lang="en" sz="1200">
                <a:solidFill>
                  <a:schemeClr val="dk1"/>
                </a:solidFill>
                <a:latin typeface="Times New Roman"/>
                <a:ea typeface="Times New Roman"/>
                <a:cs typeface="Times New Roman"/>
                <a:sym typeface="Times New Roman"/>
              </a:rPr>
              <a:t>a form of government headed by a king or queen who inherits the position, rules for life, and holds power that can range anywhere between limited to absolute</a:t>
            </a:r>
            <a:endParaRPr/>
          </a:p>
          <a:p>
            <a:pPr indent="0" lvl="0" marL="0" rtl="0" algn="l">
              <a:spcBef>
                <a:spcPts val="0"/>
              </a:spcBef>
              <a:spcAft>
                <a:spcPts val="0"/>
              </a:spcAft>
              <a:buNone/>
            </a:pPr>
            <a:r>
              <a:rPr b="1" lang="en"/>
              <a:t>Theocracy: </a:t>
            </a:r>
            <a:r>
              <a:rPr lang="en" sz="1200">
                <a:solidFill>
                  <a:schemeClr val="dk1"/>
                </a:solidFill>
                <a:latin typeface="Times New Roman"/>
                <a:ea typeface="Times New Roman"/>
                <a:cs typeface="Times New Roman"/>
                <a:sym typeface="Times New Roman"/>
              </a:rPr>
              <a:t>a form of government in which religious authorities rule in the name of a god or deity </a:t>
            </a:r>
            <a:endParaRPr/>
          </a:p>
          <a:p>
            <a:pPr indent="0" lvl="0" marL="0" rtl="0" algn="l">
              <a:spcBef>
                <a:spcPts val="0"/>
              </a:spcBef>
              <a:spcAft>
                <a:spcPts val="0"/>
              </a:spcAft>
              <a:buNone/>
            </a:pPr>
            <a:r>
              <a:rPr b="1" lang="en"/>
              <a:t>Autocracy: </a:t>
            </a:r>
            <a:r>
              <a:rPr lang="en" sz="1200">
                <a:solidFill>
                  <a:schemeClr val="dk1"/>
                </a:solidFill>
                <a:latin typeface="Times New Roman"/>
                <a:ea typeface="Times New Roman"/>
                <a:cs typeface="Times New Roman"/>
                <a:sym typeface="Times New Roman"/>
              </a:rPr>
              <a:t>a form of government in which unlimited power is concentrated in one individual or small group</a:t>
            </a:r>
            <a:endParaRPr/>
          </a:p>
          <a:p>
            <a:pPr indent="0" lvl="0" marL="0" rtl="0" algn="l">
              <a:spcBef>
                <a:spcPts val="0"/>
              </a:spcBef>
              <a:spcAft>
                <a:spcPts val="0"/>
              </a:spcAft>
              <a:buNone/>
            </a:pPr>
            <a:r>
              <a:rPr b="1" lang="en"/>
              <a:t>Oligarchy: </a:t>
            </a:r>
            <a:r>
              <a:rPr lang="en" sz="1200">
                <a:solidFill>
                  <a:schemeClr val="dk1"/>
                </a:solidFill>
                <a:latin typeface="Times New Roman"/>
                <a:ea typeface="Times New Roman"/>
                <a:cs typeface="Times New Roman"/>
                <a:sym typeface="Times New Roman"/>
              </a:rPr>
              <a:t>a form of government in which a small group or class of people have total control and power</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1e5b84d74e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1e5b84d74e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e5b84d74e1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e5b84d74e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1e5b84d74e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1e5b84d74e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the People: Government gets its power from the people (elected representatives)</a:t>
            </a:r>
            <a:endParaRPr/>
          </a:p>
          <a:p>
            <a:pPr indent="0" lvl="0" marL="0" rtl="0" algn="l">
              <a:spcBef>
                <a:spcPts val="0"/>
              </a:spcBef>
              <a:spcAft>
                <a:spcPts val="0"/>
              </a:spcAft>
              <a:buNone/>
            </a:pPr>
            <a:r>
              <a:rPr lang="en"/>
              <a:t>Form a More Perfect Union: Government works to make things better for all</a:t>
            </a:r>
            <a:endParaRPr/>
          </a:p>
          <a:p>
            <a:pPr indent="0" lvl="0" marL="0" rtl="0" algn="l">
              <a:spcBef>
                <a:spcPts val="0"/>
              </a:spcBef>
              <a:spcAft>
                <a:spcPts val="0"/>
              </a:spcAft>
              <a:buNone/>
            </a:pPr>
            <a:r>
              <a:rPr lang="en"/>
              <a:t>Establish Justice: Our government should have a fair and honest legal/judicial system for all</a:t>
            </a:r>
            <a:endParaRPr/>
          </a:p>
          <a:p>
            <a:pPr indent="0" lvl="0" marL="0" rtl="0" algn="l">
              <a:spcBef>
                <a:spcPts val="0"/>
              </a:spcBef>
              <a:spcAft>
                <a:spcPts val="0"/>
              </a:spcAft>
              <a:buNone/>
            </a:pPr>
            <a:r>
              <a:rPr lang="en"/>
              <a:t>Ensure Domestic </a:t>
            </a:r>
            <a:r>
              <a:rPr lang="en"/>
              <a:t>Tranquility</a:t>
            </a:r>
            <a:r>
              <a:rPr lang="en"/>
              <a:t>: Create peace at home and abroad</a:t>
            </a:r>
            <a:endParaRPr/>
          </a:p>
          <a:p>
            <a:pPr indent="0" lvl="0" marL="0" rtl="0" algn="l">
              <a:spcBef>
                <a:spcPts val="0"/>
              </a:spcBef>
              <a:spcAft>
                <a:spcPts val="0"/>
              </a:spcAft>
              <a:buNone/>
            </a:pPr>
            <a:r>
              <a:rPr lang="en"/>
              <a:t>Provide for the Common Defense: Protect the country from things that may harm us</a:t>
            </a:r>
            <a:endParaRPr/>
          </a:p>
          <a:p>
            <a:pPr indent="0" lvl="0" marL="0" rtl="0" algn="l">
              <a:spcBef>
                <a:spcPts val="0"/>
              </a:spcBef>
              <a:spcAft>
                <a:spcPts val="0"/>
              </a:spcAft>
              <a:buNone/>
            </a:pPr>
            <a:r>
              <a:rPr lang="en"/>
              <a:t>Promote the General Welfare: Create a better life for all</a:t>
            </a:r>
            <a:endParaRPr/>
          </a:p>
          <a:p>
            <a:pPr indent="0" lvl="0" marL="0" rtl="0" algn="l">
              <a:spcBef>
                <a:spcPts val="0"/>
              </a:spcBef>
              <a:spcAft>
                <a:spcPts val="0"/>
              </a:spcAft>
              <a:buNone/>
            </a:pPr>
            <a:r>
              <a:rPr lang="en"/>
              <a:t>Secure the Blessings of Liberty: Government must protect rights and freedoms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74608a3704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74608a370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7.jpg"/><Relationship Id="rId5" Type="http://schemas.openxmlformats.org/officeDocument/2006/relationships/image" Target="../media/image10.jpg"/><Relationship Id="rId6" Type="http://schemas.openxmlformats.org/officeDocument/2006/relationships/image" Target="../media/image9.jpg"/><Relationship Id="rId7"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8.jpg"/><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www.youtube.com/watch?v=4TX2Mmd42yI" TargetMode="Externa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upload.wikimedia.org/wikipedia/commons/e/ea/We_the_people_~.jpg" TargetMode="External"/><Relationship Id="rId4" Type="http://schemas.openxmlformats.org/officeDocument/2006/relationships/hyperlink" Target="https://creativecommons.org/licenses/by-sa/4.0/deed.en" TargetMode="External"/><Relationship Id="rId5" Type="http://schemas.openxmlformats.org/officeDocument/2006/relationships/hyperlink" Target="https://vmfa-dmz-new.piction.com/piction/ump.di?e=21623165183CC80136D8EC70F7C8DF13D0C7D4C902D810CDB81B1DA9E51F45AF&amp;s=21&amp;se=1012740696&amp;v=1&amp;f=xx50_2_1_v1_KW_200903_o7.jpg" TargetMode="External"/><Relationship Id="rId6" Type="http://schemas.openxmlformats.org/officeDocument/2006/relationships/hyperlink" Target="https://www.archives.gov/files/founding-docs/constitution_1_of_4_630.jpg" TargetMode="External"/><Relationship Id="rId7" Type="http://schemas.openxmlformats.org/officeDocument/2006/relationships/hyperlink" Target="https://openclipart.org/detail/216698/america-map-flag" TargetMode="External"/><Relationship Id="rId8"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960600" y="498525"/>
            <a:ext cx="7222800" cy="1162200"/>
          </a:xfrm>
          <a:prstGeom prst="rect">
            <a:avLst/>
          </a:prstGeom>
          <a:solidFill>
            <a:srgbClr val="FFFFFF"/>
          </a:solidFill>
          <a:ln cap="flat" cmpd="sng" w="9525">
            <a:solidFill>
              <a:schemeClr val="dk1"/>
            </a:solidFill>
            <a:prstDash val="solid"/>
            <a:round/>
            <a:headEnd len="sm" w="sm" type="none"/>
            <a:tailEnd len="sm" w="sm" type="none"/>
          </a:ln>
        </p:spPr>
        <p:txBody>
          <a:bodyPr anchorCtr="0" anchor="ctr" bIns="91425" lIns="91425" spcFirstLastPara="1" rIns="91425" wrap="square" tIns="91425">
            <a:normAutofit/>
          </a:bodyPr>
          <a:lstStyle/>
          <a:p>
            <a:pPr indent="0" lvl="0" marL="0" rtl="0" algn="ctr">
              <a:spcBef>
                <a:spcPts val="0"/>
              </a:spcBef>
              <a:spcAft>
                <a:spcPts val="0"/>
              </a:spcAft>
              <a:buNone/>
            </a:pPr>
            <a:r>
              <a:rPr b="1" lang="en"/>
              <a:t>Shaping</a:t>
            </a:r>
            <a:r>
              <a:rPr b="1" lang="en"/>
              <a:t> America</a:t>
            </a:r>
            <a:endParaRPr b="1"/>
          </a:p>
        </p:txBody>
      </p:sp>
      <p:pic>
        <p:nvPicPr>
          <p:cNvPr id="55" name="Google Shape;55;p13"/>
          <p:cNvPicPr preferRelativeResize="0"/>
          <p:nvPr/>
        </p:nvPicPr>
        <p:blipFill>
          <a:blip r:embed="rId3">
            <a:alphaModFix/>
          </a:blip>
          <a:stretch>
            <a:fillRect/>
          </a:stretch>
        </p:blipFill>
        <p:spPr>
          <a:xfrm>
            <a:off x="8110425" y="4664050"/>
            <a:ext cx="900675" cy="352000"/>
          </a:xfrm>
          <a:prstGeom prst="rect">
            <a:avLst/>
          </a:prstGeom>
          <a:noFill/>
          <a:ln>
            <a:noFill/>
          </a:ln>
        </p:spPr>
      </p:pic>
      <p:pic>
        <p:nvPicPr>
          <p:cNvPr id="56" name="Google Shape;56;p13"/>
          <p:cNvPicPr preferRelativeResize="0"/>
          <p:nvPr/>
        </p:nvPicPr>
        <p:blipFill>
          <a:blip r:embed="rId4">
            <a:alphaModFix/>
          </a:blip>
          <a:stretch>
            <a:fillRect/>
          </a:stretch>
        </p:blipFill>
        <p:spPr>
          <a:xfrm>
            <a:off x="1191650" y="2296638"/>
            <a:ext cx="2911976" cy="2384169"/>
          </a:xfrm>
          <a:prstGeom prst="rect">
            <a:avLst/>
          </a:prstGeom>
          <a:noFill/>
          <a:ln>
            <a:noFill/>
          </a:ln>
        </p:spPr>
      </p:pic>
      <p:pic>
        <p:nvPicPr>
          <p:cNvPr id="57" name="Google Shape;57;p13"/>
          <p:cNvPicPr preferRelativeResize="0"/>
          <p:nvPr/>
        </p:nvPicPr>
        <p:blipFill>
          <a:blip r:embed="rId5">
            <a:alphaModFix/>
          </a:blip>
          <a:stretch>
            <a:fillRect/>
          </a:stretch>
        </p:blipFill>
        <p:spPr>
          <a:xfrm>
            <a:off x="5657537" y="2434200"/>
            <a:ext cx="1747738" cy="21090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nvSpPr>
        <p:spPr>
          <a:xfrm>
            <a:off x="635400" y="456375"/>
            <a:ext cx="7873200" cy="741600"/>
          </a:xfrm>
          <a:prstGeom prst="rect">
            <a:avLst/>
          </a:prstGeom>
          <a:solidFill>
            <a:srgbClr val="CFE2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900">
                <a:solidFill>
                  <a:schemeClr val="dk1"/>
                </a:solidFill>
              </a:rPr>
              <a:t>Forms of Government</a:t>
            </a:r>
            <a:endParaRPr b="1" sz="2900">
              <a:solidFill>
                <a:schemeClr val="dk1"/>
              </a:solidFill>
            </a:endParaRPr>
          </a:p>
        </p:txBody>
      </p:sp>
      <p:sp>
        <p:nvSpPr>
          <p:cNvPr id="63" name="Google Shape;63;p14"/>
          <p:cNvSpPr txBox="1"/>
          <p:nvPr/>
        </p:nvSpPr>
        <p:spPr>
          <a:xfrm>
            <a:off x="593213" y="2801350"/>
            <a:ext cx="1942500" cy="35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t>Monarchy</a:t>
            </a:r>
            <a:endParaRPr b="1" sz="1800"/>
          </a:p>
        </p:txBody>
      </p:sp>
      <p:sp>
        <p:nvSpPr>
          <p:cNvPr id="64" name="Google Shape;64;p14"/>
          <p:cNvSpPr txBox="1"/>
          <p:nvPr/>
        </p:nvSpPr>
        <p:spPr>
          <a:xfrm>
            <a:off x="653825" y="4748875"/>
            <a:ext cx="1821300" cy="35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t>Theocracy</a:t>
            </a:r>
            <a:endParaRPr b="1" sz="1800"/>
          </a:p>
        </p:txBody>
      </p:sp>
      <p:sp>
        <p:nvSpPr>
          <p:cNvPr id="65" name="Google Shape;65;p14"/>
          <p:cNvSpPr txBox="1"/>
          <p:nvPr/>
        </p:nvSpPr>
        <p:spPr>
          <a:xfrm>
            <a:off x="6725238" y="2801350"/>
            <a:ext cx="1942500" cy="35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t>Autocracy</a:t>
            </a:r>
            <a:endParaRPr b="1" sz="1800"/>
          </a:p>
        </p:txBody>
      </p:sp>
      <p:sp>
        <p:nvSpPr>
          <p:cNvPr id="66" name="Google Shape;66;p14"/>
          <p:cNvSpPr txBox="1"/>
          <p:nvPr/>
        </p:nvSpPr>
        <p:spPr>
          <a:xfrm>
            <a:off x="6785850" y="4757825"/>
            <a:ext cx="1821300" cy="35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t>Oligarchy</a:t>
            </a:r>
            <a:endParaRPr b="1" sz="1800"/>
          </a:p>
        </p:txBody>
      </p:sp>
      <p:sp>
        <p:nvSpPr>
          <p:cNvPr id="67" name="Google Shape;67;p14"/>
          <p:cNvSpPr txBox="1"/>
          <p:nvPr/>
        </p:nvSpPr>
        <p:spPr>
          <a:xfrm>
            <a:off x="3400225" y="4038650"/>
            <a:ext cx="2240700" cy="74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200"/>
              <a:t>?</a:t>
            </a:r>
            <a:endParaRPr b="1" sz="3200"/>
          </a:p>
        </p:txBody>
      </p:sp>
      <p:pic>
        <p:nvPicPr>
          <p:cNvPr id="68" name="Google Shape;68;p14"/>
          <p:cNvPicPr preferRelativeResize="0"/>
          <p:nvPr/>
        </p:nvPicPr>
        <p:blipFill>
          <a:blip r:embed="rId3">
            <a:alphaModFix/>
          </a:blip>
          <a:stretch>
            <a:fillRect/>
          </a:stretch>
        </p:blipFill>
        <p:spPr>
          <a:xfrm>
            <a:off x="3216363" y="2085075"/>
            <a:ext cx="2608425" cy="1785650"/>
          </a:xfrm>
          <a:prstGeom prst="rect">
            <a:avLst/>
          </a:prstGeom>
          <a:noFill/>
          <a:ln cap="flat" cmpd="sng" w="9525">
            <a:solidFill>
              <a:schemeClr val="dk1"/>
            </a:solidFill>
            <a:prstDash val="solid"/>
            <a:round/>
            <a:headEnd len="sm" w="sm" type="none"/>
            <a:tailEnd len="sm" w="sm" type="none"/>
          </a:ln>
        </p:spPr>
      </p:pic>
      <p:pic>
        <p:nvPicPr>
          <p:cNvPr id="69" name="Google Shape;69;p14"/>
          <p:cNvPicPr preferRelativeResize="0"/>
          <p:nvPr/>
        </p:nvPicPr>
        <p:blipFill>
          <a:blip r:embed="rId4">
            <a:alphaModFix/>
          </a:blip>
          <a:stretch>
            <a:fillRect/>
          </a:stretch>
        </p:blipFill>
        <p:spPr>
          <a:xfrm>
            <a:off x="813075" y="1332350"/>
            <a:ext cx="1502800" cy="1502800"/>
          </a:xfrm>
          <a:prstGeom prst="rect">
            <a:avLst/>
          </a:prstGeom>
          <a:noFill/>
          <a:ln cap="flat" cmpd="sng" w="19050">
            <a:solidFill>
              <a:schemeClr val="dk2"/>
            </a:solidFill>
            <a:prstDash val="solid"/>
            <a:round/>
            <a:headEnd len="sm" w="sm" type="none"/>
            <a:tailEnd len="sm" w="sm" type="none"/>
          </a:ln>
        </p:spPr>
      </p:pic>
      <p:pic>
        <p:nvPicPr>
          <p:cNvPr id="70" name="Google Shape;70;p14"/>
          <p:cNvPicPr preferRelativeResize="0"/>
          <p:nvPr/>
        </p:nvPicPr>
        <p:blipFill>
          <a:blip r:embed="rId5">
            <a:alphaModFix/>
          </a:blip>
          <a:stretch>
            <a:fillRect/>
          </a:stretch>
        </p:blipFill>
        <p:spPr>
          <a:xfrm>
            <a:off x="6945088" y="1332337"/>
            <a:ext cx="1502824" cy="1502825"/>
          </a:xfrm>
          <a:prstGeom prst="rect">
            <a:avLst/>
          </a:prstGeom>
          <a:noFill/>
          <a:ln cap="flat" cmpd="sng" w="19050">
            <a:solidFill>
              <a:schemeClr val="dk2"/>
            </a:solidFill>
            <a:prstDash val="solid"/>
            <a:round/>
            <a:headEnd len="sm" w="sm" type="none"/>
            <a:tailEnd len="sm" w="sm" type="none"/>
          </a:ln>
        </p:spPr>
      </p:pic>
      <p:pic>
        <p:nvPicPr>
          <p:cNvPr id="71" name="Google Shape;71;p14"/>
          <p:cNvPicPr preferRelativeResize="0"/>
          <p:nvPr/>
        </p:nvPicPr>
        <p:blipFill>
          <a:blip r:embed="rId6">
            <a:alphaModFix/>
          </a:blip>
          <a:stretch>
            <a:fillRect/>
          </a:stretch>
        </p:blipFill>
        <p:spPr>
          <a:xfrm>
            <a:off x="6899299" y="3154451"/>
            <a:ext cx="1594399" cy="1594424"/>
          </a:xfrm>
          <a:prstGeom prst="rect">
            <a:avLst/>
          </a:prstGeom>
          <a:noFill/>
          <a:ln cap="flat" cmpd="sng" w="19050">
            <a:solidFill>
              <a:schemeClr val="dk2"/>
            </a:solidFill>
            <a:prstDash val="solid"/>
            <a:round/>
            <a:headEnd len="sm" w="sm" type="none"/>
            <a:tailEnd len="sm" w="sm" type="none"/>
          </a:ln>
        </p:spPr>
      </p:pic>
      <p:pic>
        <p:nvPicPr>
          <p:cNvPr id="72" name="Google Shape;72;p14"/>
          <p:cNvPicPr preferRelativeResize="0"/>
          <p:nvPr/>
        </p:nvPicPr>
        <p:blipFill>
          <a:blip r:embed="rId7">
            <a:alphaModFix/>
          </a:blip>
          <a:stretch>
            <a:fillRect/>
          </a:stretch>
        </p:blipFill>
        <p:spPr>
          <a:xfrm>
            <a:off x="767275" y="3154462"/>
            <a:ext cx="1594400" cy="1594400"/>
          </a:xfrm>
          <a:prstGeom prst="rect">
            <a:avLst/>
          </a:prstGeom>
          <a:noFill/>
          <a:ln cap="flat" cmpd="sng" w="19050">
            <a:solidFill>
              <a:schemeClr val="dk2"/>
            </a:solidFill>
            <a:prstDash val="solid"/>
            <a:round/>
            <a:headEnd len="sm" w="sm" type="none"/>
            <a:tailEnd len="sm" w="sm" type="none"/>
          </a:ln>
        </p:spPr>
      </p:pic>
      <p:sp>
        <p:nvSpPr>
          <p:cNvPr id="73" name="Google Shape;73;p14"/>
          <p:cNvSpPr txBox="1"/>
          <p:nvPr/>
        </p:nvSpPr>
        <p:spPr>
          <a:xfrm>
            <a:off x="6464050" y="4827525"/>
            <a:ext cx="2692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5"/>
          <p:cNvSpPr txBox="1"/>
          <p:nvPr>
            <p:ph idx="1" type="body"/>
          </p:nvPr>
        </p:nvSpPr>
        <p:spPr>
          <a:xfrm>
            <a:off x="635400" y="1804225"/>
            <a:ext cx="4552200" cy="2646300"/>
          </a:xfrm>
          <a:prstGeom prst="rect">
            <a:avLst/>
          </a:prstGeom>
        </p:spPr>
        <p:txBody>
          <a:bodyPr anchorCtr="0" anchor="t" bIns="91425" lIns="91425" spcFirstLastPara="1" rIns="91425" wrap="square" tIns="91425">
            <a:normAutofit lnSpcReduction="10000"/>
          </a:bodyPr>
          <a:lstStyle/>
          <a:p>
            <a:pPr indent="0" lvl="0" marL="0" rtl="0" algn="ctr">
              <a:lnSpc>
                <a:spcPct val="115000"/>
              </a:lnSpc>
              <a:spcBef>
                <a:spcPts val="0"/>
              </a:spcBef>
              <a:spcAft>
                <a:spcPts val="0"/>
              </a:spcAft>
              <a:buClr>
                <a:schemeClr val="dk1"/>
              </a:buClr>
              <a:buSzPts val="1100"/>
              <a:buFont typeface="Arial"/>
              <a:buNone/>
            </a:pPr>
            <a:r>
              <a:rPr lang="en" sz="2400">
                <a:solidFill>
                  <a:schemeClr val="dk1"/>
                </a:solidFill>
                <a:highlight>
                  <a:srgbClr val="FFFFFF"/>
                </a:highlight>
              </a:rPr>
              <a:t>A form of government in which there is democratic voting, but governmental power is limited by the existence of a constitution that protects the rights of citizens</a:t>
            </a:r>
            <a:endParaRPr sz="2400">
              <a:solidFill>
                <a:schemeClr val="dk1"/>
              </a:solidFill>
            </a:endParaRPr>
          </a:p>
        </p:txBody>
      </p:sp>
      <p:sp>
        <p:nvSpPr>
          <p:cNvPr id="79" name="Google Shape;79;p15"/>
          <p:cNvSpPr txBox="1"/>
          <p:nvPr/>
        </p:nvSpPr>
        <p:spPr>
          <a:xfrm>
            <a:off x="635400" y="456375"/>
            <a:ext cx="7873200" cy="741600"/>
          </a:xfrm>
          <a:prstGeom prst="rect">
            <a:avLst/>
          </a:prstGeom>
          <a:solidFill>
            <a:srgbClr val="CFE2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900">
                <a:solidFill>
                  <a:schemeClr val="dk1"/>
                </a:solidFill>
              </a:rPr>
              <a:t>Constitutional Republic</a:t>
            </a:r>
            <a:endParaRPr b="1" sz="2900">
              <a:solidFill>
                <a:schemeClr val="dk1"/>
              </a:solidFill>
            </a:endParaRPr>
          </a:p>
        </p:txBody>
      </p:sp>
      <p:pic>
        <p:nvPicPr>
          <p:cNvPr id="80" name="Google Shape;80;p15"/>
          <p:cNvPicPr preferRelativeResize="0"/>
          <p:nvPr/>
        </p:nvPicPr>
        <p:blipFill>
          <a:blip r:embed="rId3">
            <a:alphaModFix/>
          </a:blip>
          <a:stretch>
            <a:fillRect/>
          </a:stretch>
        </p:blipFill>
        <p:spPr>
          <a:xfrm>
            <a:off x="5541225" y="1804225"/>
            <a:ext cx="1929976" cy="1929976"/>
          </a:xfrm>
          <a:prstGeom prst="rect">
            <a:avLst/>
          </a:prstGeom>
          <a:noFill/>
          <a:ln cap="flat" cmpd="sng" w="9525">
            <a:solidFill>
              <a:schemeClr val="dk1"/>
            </a:solidFill>
            <a:prstDash val="solid"/>
            <a:round/>
            <a:headEnd len="sm" w="sm" type="none"/>
            <a:tailEnd len="sm" w="sm" type="none"/>
          </a:ln>
        </p:spPr>
      </p:pic>
      <p:pic>
        <p:nvPicPr>
          <p:cNvPr id="81" name="Google Shape;81;p15"/>
          <p:cNvPicPr preferRelativeResize="0"/>
          <p:nvPr/>
        </p:nvPicPr>
        <p:blipFill>
          <a:blip r:embed="rId4">
            <a:alphaModFix/>
          </a:blip>
          <a:stretch>
            <a:fillRect/>
          </a:stretch>
        </p:blipFill>
        <p:spPr>
          <a:xfrm>
            <a:off x="7236175" y="2769825"/>
            <a:ext cx="1272425" cy="1535475"/>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pic>
        <p:nvPicPr>
          <p:cNvPr descr="Schoolhouse Rock - The Preamble to the Constitution&#10;&#10;'&quot;We the people, in order to form a more perfect union, establish justice, insure domestic tranquility, provide for the common defense, promote the general welfare, and secure the blessings of liberty to ourselves and our posterity, do ordain and establish this constitution for the United States of America.&quot; If you're reading the above and singing to it, you obviously remember it from &quot;Schoolhouse Rock!&quot; I certainly did and while one can quibble about the editing out of the &quot;of the United States&quot; part between &quot;people&quot; and &quot;in&quot;, it's still very accurate words of the Preamble of the Constitution as sung by Lynn Ahrens in this animated short shown between various Saturday morning ABC programs during the '70s. The rest of the song, as written by Ms. Ahrens, does a good job of telling of what led to this important document's creation with accompanying images providing some humor like seeing the names of the other crew members of these shorts on the names of the ballots! So on that note, &quot;The Preamble&quot; is a very worthy segment of &quot;Schoolhouse Rock!&quot;'. - imdb&#10;&#10;About Our Nostalgic Memories:&#10;We all come from different times and places, but there are commonalities, or threads, that bind us and bring us closer to one another.  Let us rejoice in the simple days of the past.  Our Nostalgic Memories is dedicated to remembering the best of times and the best of people. &#10;Be sure to LIKE AND SUBSCRIBE to our channel here on YouTube.  You can also find us on Facebook: https://www.facebook.com/OurNostalgic...​...&#10;or&#10;Pinterest:  https://www.pinterest.com/OurNostalgi​...&#10;#schoolhouserock #70sCartoons #thepreamble" id="86" name="Google Shape;86;p16" title="Schoolhouse Rock - The Preamble to the Constitution">
            <a:hlinkClick r:id="rId3"/>
          </p:cNvPr>
          <p:cNvPicPr preferRelativeResize="0"/>
          <p:nvPr/>
        </p:nvPicPr>
        <p:blipFill>
          <a:blip r:embed="rId4">
            <a:alphaModFix/>
          </a:blip>
          <a:stretch>
            <a:fillRect/>
          </a:stretch>
        </p:blipFill>
        <p:spPr>
          <a:xfrm>
            <a:off x="1549236" y="1388450"/>
            <a:ext cx="6045525" cy="3400625"/>
          </a:xfrm>
          <a:prstGeom prst="rect">
            <a:avLst/>
          </a:prstGeom>
          <a:noFill/>
          <a:ln>
            <a:noFill/>
          </a:ln>
        </p:spPr>
      </p:pic>
      <p:sp>
        <p:nvSpPr>
          <p:cNvPr id="87" name="Google Shape;87;p16"/>
          <p:cNvSpPr txBox="1"/>
          <p:nvPr/>
        </p:nvSpPr>
        <p:spPr>
          <a:xfrm>
            <a:off x="635400" y="456375"/>
            <a:ext cx="7873200" cy="741600"/>
          </a:xfrm>
          <a:prstGeom prst="rect">
            <a:avLst/>
          </a:prstGeom>
          <a:solidFill>
            <a:srgbClr val="CFE2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900">
                <a:solidFill>
                  <a:schemeClr val="dk1"/>
                </a:solidFill>
              </a:rPr>
              <a:t>The Preamble to the Constitution</a:t>
            </a:r>
            <a:endParaRPr b="1" sz="2900">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gtEl>
                                        <p:attrNameLst>
                                          <p:attrName>style.visibility</p:attrName>
                                        </p:attrNameLst>
                                      </p:cBhvr>
                                      <p:to>
                                        <p:strVal val="visible"/>
                                      </p:to>
                                    </p:set>
                                    <p:animEffect filter="fade" transition="in">
                                      <p:cBhvr>
                                        <p:cTn dur="1000"/>
                                        <p:tgtEl>
                                          <p:spTgt spid="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7"/>
          <p:cNvSpPr txBox="1"/>
          <p:nvPr>
            <p:ph idx="1" type="body"/>
          </p:nvPr>
        </p:nvSpPr>
        <p:spPr>
          <a:xfrm>
            <a:off x="635400" y="1772600"/>
            <a:ext cx="4260300" cy="25806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We the People</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Form a More Perfect Union</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Establish Justice</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Ensure Domestic Tranquility</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Provide for the Common Defense</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Promote the General Welfare</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Secure the Blessings of Liberty</a:t>
            </a:r>
            <a:endParaRPr>
              <a:solidFill>
                <a:schemeClr val="dk1"/>
              </a:solidFill>
            </a:endParaRPr>
          </a:p>
        </p:txBody>
      </p:sp>
      <p:sp>
        <p:nvSpPr>
          <p:cNvPr id="93" name="Google Shape;93;p17"/>
          <p:cNvSpPr txBox="1"/>
          <p:nvPr/>
        </p:nvSpPr>
        <p:spPr>
          <a:xfrm>
            <a:off x="635400" y="456375"/>
            <a:ext cx="7873200" cy="741600"/>
          </a:xfrm>
          <a:prstGeom prst="rect">
            <a:avLst/>
          </a:prstGeom>
          <a:solidFill>
            <a:srgbClr val="CFE2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900">
                <a:solidFill>
                  <a:schemeClr val="dk1"/>
                </a:solidFill>
              </a:rPr>
              <a:t>Preamble Principles</a:t>
            </a:r>
            <a:endParaRPr b="1" sz="2900">
              <a:solidFill>
                <a:schemeClr val="dk1"/>
              </a:solidFill>
            </a:endParaRPr>
          </a:p>
        </p:txBody>
      </p:sp>
      <p:pic>
        <p:nvPicPr>
          <p:cNvPr id="94" name="Google Shape;94;p17"/>
          <p:cNvPicPr preferRelativeResize="0"/>
          <p:nvPr/>
        </p:nvPicPr>
        <p:blipFill>
          <a:blip r:embed="rId3">
            <a:alphaModFix/>
          </a:blip>
          <a:stretch>
            <a:fillRect/>
          </a:stretch>
        </p:blipFill>
        <p:spPr>
          <a:xfrm>
            <a:off x="5246675" y="1983438"/>
            <a:ext cx="3261924" cy="2158925"/>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Sources</a:t>
            </a:r>
            <a:endParaRPr/>
          </a:p>
        </p:txBody>
      </p:sp>
      <p:sp>
        <p:nvSpPr>
          <p:cNvPr id="100" name="Google Shape;100;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04800" lvl="0" marL="457200" rtl="0" algn="l">
              <a:lnSpc>
                <a:spcPct val="100000"/>
              </a:lnSpc>
              <a:spcBef>
                <a:spcPts val="0"/>
              </a:spcBef>
              <a:spcAft>
                <a:spcPts val="0"/>
              </a:spcAft>
              <a:buClr>
                <a:schemeClr val="dk1"/>
              </a:buClr>
              <a:buSzPts val="1200"/>
              <a:buAutoNum type="arabicPeriod"/>
            </a:pPr>
            <a:r>
              <a:rPr lang="en" sz="1200">
                <a:solidFill>
                  <a:schemeClr val="accent2"/>
                </a:solidFill>
              </a:rPr>
              <a:t>“</a:t>
            </a:r>
            <a:r>
              <a:rPr lang="en" sz="1200" u="sng">
                <a:solidFill>
                  <a:srgbClr val="1155CC"/>
                </a:solidFill>
                <a:hlinkClick r:id="rId3">
                  <a:extLst>
                    <a:ext uri="{A12FA001-AC4F-418D-AE19-62706E023703}">
                      <ahyp:hlinkClr val="tx"/>
                    </a:ext>
                  </a:extLst>
                </a:hlinkClick>
              </a:rPr>
              <a:t>We the People</a:t>
            </a:r>
            <a:r>
              <a:rPr lang="en" sz="1200">
                <a:solidFill>
                  <a:schemeClr val="accent2"/>
                </a:solidFill>
              </a:rPr>
              <a:t>” by Navyatha123 is licensed under </a:t>
            </a:r>
            <a:r>
              <a:rPr lang="en" sz="1200" u="sng">
                <a:solidFill>
                  <a:srgbClr val="1155CC"/>
                </a:solidFill>
                <a:hlinkClick r:id="rId4">
                  <a:extLst>
                    <a:ext uri="{A12FA001-AC4F-418D-AE19-62706E023703}">
                      <ahyp:hlinkClr val="tx"/>
                    </a:ext>
                  </a:extLst>
                </a:hlinkClick>
              </a:rPr>
              <a:t>CC BY-SA 4.0</a:t>
            </a:r>
            <a:endParaRPr sz="1200"/>
          </a:p>
          <a:p>
            <a:pPr indent="-304800" lvl="0" marL="457200" rtl="0" algn="l">
              <a:lnSpc>
                <a:spcPct val="100000"/>
              </a:lnSpc>
              <a:spcBef>
                <a:spcPts val="0"/>
              </a:spcBef>
              <a:spcAft>
                <a:spcPts val="0"/>
              </a:spcAft>
              <a:buClr>
                <a:schemeClr val="dk1"/>
              </a:buClr>
              <a:buSzPts val="1200"/>
              <a:buAutoNum type="arabicPeriod"/>
            </a:pPr>
            <a:r>
              <a:rPr lang="en" sz="1200"/>
              <a:t>“</a:t>
            </a:r>
            <a:r>
              <a:rPr lang="en" sz="1200" u="sng">
                <a:solidFill>
                  <a:srgbClr val="1155CC"/>
                </a:solidFill>
                <a:hlinkClick r:id="rId5">
                  <a:extLst>
                    <a:ext uri="{A12FA001-AC4F-418D-AE19-62706E023703}">
                      <ahyp:hlinkClr val="tx"/>
                    </a:ext>
                  </a:extLst>
                </a:hlinkClick>
              </a:rPr>
              <a:t>Washington as statesman at the Constitutional Convention</a:t>
            </a:r>
            <a:r>
              <a:rPr lang="en" sz="1200">
                <a:solidFill>
                  <a:schemeClr val="dk1"/>
                </a:solidFill>
              </a:rPr>
              <a:t>” from the Virginia Museum of Fine Arts is under the Public Domain</a:t>
            </a:r>
            <a:endParaRPr sz="1200">
              <a:solidFill>
                <a:schemeClr val="dk1"/>
              </a:solidFill>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6">
                  <a:extLst>
                    <a:ext uri="{A12FA001-AC4F-418D-AE19-62706E023703}">
                      <ahyp:hlinkClr val="tx"/>
                    </a:ext>
                  </a:extLst>
                </a:hlinkClick>
              </a:rPr>
              <a:t>U.S. Constitution</a:t>
            </a:r>
            <a:r>
              <a:rPr lang="en" sz="1200">
                <a:solidFill>
                  <a:schemeClr val="dk1"/>
                </a:solidFill>
              </a:rPr>
              <a:t>” from </a:t>
            </a:r>
            <a:r>
              <a:rPr i="1" lang="en" sz="1200">
                <a:solidFill>
                  <a:schemeClr val="dk1"/>
                </a:solidFill>
              </a:rPr>
              <a:t>The National Archives</a:t>
            </a:r>
            <a:r>
              <a:rPr lang="en" sz="1200">
                <a:solidFill>
                  <a:schemeClr val="dk1"/>
                </a:solidFill>
              </a:rPr>
              <a:t> is under the Public Domain</a:t>
            </a:r>
            <a:endParaRPr sz="1200">
              <a:solidFill>
                <a:schemeClr val="dk1"/>
              </a:solidFill>
            </a:endParaRPr>
          </a:p>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7">
                  <a:extLst>
                    <a:ext uri="{A12FA001-AC4F-418D-AE19-62706E023703}">
                      <ahyp:hlinkClr val="tx"/>
                    </a:ext>
                  </a:extLst>
                </a:hlinkClick>
              </a:rPr>
              <a:t>American map flag</a:t>
            </a:r>
            <a:r>
              <a:rPr lang="en" sz="1200">
                <a:solidFill>
                  <a:schemeClr val="dk1"/>
                </a:solidFill>
              </a:rPr>
              <a:t>” by GDJ from OpenClipart is under the Public Domain</a:t>
            </a:r>
            <a:endParaRPr sz="1200">
              <a:solidFill>
                <a:srgbClr val="1155CC"/>
              </a:solidFill>
            </a:endParaRPr>
          </a:p>
        </p:txBody>
      </p:sp>
      <p:pic>
        <p:nvPicPr>
          <p:cNvPr id="101" name="Google Shape;101;p18"/>
          <p:cNvPicPr preferRelativeResize="0"/>
          <p:nvPr/>
        </p:nvPicPr>
        <p:blipFill>
          <a:blip r:embed="rId8">
            <a:alphaModFix/>
          </a:blip>
          <a:stretch>
            <a:fillRect/>
          </a:stretch>
        </p:blipFill>
        <p:spPr>
          <a:xfrm>
            <a:off x="8110425" y="4664050"/>
            <a:ext cx="900675" cy="352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