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www.whitehouse.gov/wp-content/uploads/2021/01/04_james_madison.jpg" TargetMode="External"/><Relationship Id="rId3" Type="http://schemas.openxmlformats.org/officeDocument/2006/relationships/hyperlink" Target="https://www.archives.gov/files/news/images/43-1109a.gif" TargetMode="External"/><Relationship Id="rId4" Type="http://schemas.openxmlformats.org/officeDocument/2006/relationships/hyperlink" Target="https://mtv-main-assets.mountvernon.org/files/resources/john-jay.jpg" TargetMode="External"/><Relationship Id="rId5" Type="http://schemas.openxmlformats.org/officeDocument/2006/relationships/hyperlink" Target="https://upload.wikimedia.org/wikipedia/commons/thumb/f/f9/George_Clinton_by_Ezra_Ames_%28full_portrait%29.jpg/220px-George_Clinton_by_Ezra_Ames_%28full_portrait%29.jpg" TargetMode="External"/><Relationship Id="rId6" Type="http://schemas.openxmlformats.org/officeDocument/2006/relationships/hyperlink" Target="https://www.loc.gov/static/managed-content/uploads/sites/10/1736/05/4a26383u.jpg" TargetMode="Externa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Image Sources: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2"/>
              </a:rPr>
              <a:t>https://www.whitehouse.gov/wp-content/uploads/2021/01/04_james_madison.jpg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https://www.archives.gov/files/news/images/43-1109a.gif</a:t>
            </a:r>
            <a:r>
              <a:rPr lang="en"/>
              <a:t>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4"/>
              </a:rPr>
              <a:t>https://mtv-main-assets.mountvernon.org/files/resources/john-jay.jpg</a:t>
            </a:r>
            <a:r>
              <a:rPr lang="en"/>
              <a:t>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5"/>
              </a:rPr>
              <a:t>https://upload.wikimedia.org/wikipedia/commons/thumb/f/f9/George_Clinton_by_Ezra_Ames_%28full_portrait%29.jpg/220px-George_Clinton_by_Ezra_Ames_%28full_portrait%29.jpg</a:t>
            </a:r>
            <a:r>
              <a:rPr lang="en"/>
              <a:t>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6"/>
              </a:rPr>
              <a:t>https://www.loc.gov/static/managed-content/uploads/sites/10/1736/05/4a26383u.jpg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7bacc1c72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27bacc1c72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27bacc1c72d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27bacc1c72d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27bacc1c72d_3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27bacc1c72d_3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Relationship Id="rId4" Type="http://schemas.openxmlformats.org/officeDocument/2006/relationships/image" Target="../media/image5.png"/><Relationship Id="rId5" Type="http://schemas.openxmlformats.org/officeDocument/2006/relationships/image" Target="../media/image2.png"/><Relationship Id="rId6" Type="http://schemas.openxmlformats.org/officeDocument/2006/relationships/image" Target="../media/image4.png"/><Relationship Id="rId7" Type="http://schemas.openxmlformats.org/officeDocument/2006/relationships/image" Target="../media/image3.png"/><Relationship Id="rId8" Type="http://schemas.openxmlformats.org/officeDocument/2006/relationships/image" Target="../media/image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9D2E9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title"/>
          </p:nvPr>
        </p:nvSpPr>
        <p:spPr>
          <a:xfrm>
            <a:off x="0" y="445025"/>
            <a:ext cx="9144000" cy="572700"/>
          </a:xfrm>
          <a:prstGeom prst="rect">
            <a:avLst/>
          </a:prstGeom>
          <a:solidFill>
            <a:schemeClr val="lt2"/>
          </a:solidFill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WHO ARE WE?</a:t>
            </a:r>
            <a:endParaRPr b="1"/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1639800" cy="1639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03600" y="1170125"/>
            <a:ext cx="1311975" cy="1685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157800" y="3217325"/>
            <a:ext cx="1530150" cy="176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482175" y="1157163"/>
            <a:ext cx="1311975" cy="1711531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100975" y="3167960"/>
            <a:ext cx="1381200" cy="18646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0" name="Google Shape;60;p13"/>
          <p:cNvCxnSpPr>
            <a:stCxn id="54" idx="2"/>
          </p:cNvCxnSpPr>
          <p:nvPr/>
        </p:nvCxnSpPr>
        <p:spPr>
          <a:xfrm>
            <a:off x="4572000" y="1017725"/>
            <a:ext cx="0" cy="41655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61" name="Google Shape;61;p1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844325" y="1188163"/>
            <a:ext cx="1381200" cy="1649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9D2E9"/>
        </a:solid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4"/>
          <p:cNvSpPr txBox="1"/>
          <p:nvPr>
            <p:ph type="title"/>
          </p:nvPr>
        </p:nvSpPr>
        <p:spPr>
          <a:xfrm>
            <a:off x="0" y="445025"/>
            <a:ext cx="9144000" cy="572700"/>
          </a:xfrm>
          <a:prstGeom prst="rect">
            <a:avLst/>
          </a:prstGeom>
          <a:solidFill>
            <a:schemeClr val="lt2"/>
          </a:solidFill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Federalists and Anti-Federalists</a:t>
            </a:r>
            <a:endParaRPr b="1"/>
          </a:p>
        </p:txBody>
      </p:sp>
      <p:sp>
        <p:nvSpPr>
          <p:cNvPr id="67" name="Google Shape;67;p14"/>
          <p:cNvSpPr txBox="1"/>
          <p:nvPr>
            <p:ph idx="1" type="body"/>
          </p:nvPr>
        </p:nvSpPr>
        <p:spPr>
          <a:xfrm>
            <a:off x="311700" y="1152475"/>
            <a:ext cx="8520600" cy="36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</a:rPr>
              <a:t>Federalists</a:t>
            </a:r>
            <a:r>
              <a:rPr lang="en">
                <a:solidFill>
                  <a:schemeClr val="dk1"/>
                </a:solidFill>
              </a:rPr>
              <a:t>: those who supported ratification of the 1787 U.S. Constitution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*Authors of the </a:t>
            </a:r>
            <a:r>
              <a:rPr i="1" lang="en">
                <a:solidFill>
                  <a:schemeClr val="dk1"/>
                </a:solidFill>
              </a:rPr>
              <a:t>Federalist Papers</a:t>
            </a:r>
            <a:endParaRPr i="1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*Notable Individuals = James Madison, Alexander Hamilton, John Jay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 </a:t>
            </a:r>
            <a:r>
              <a:rPr b="1" lang="en">
                <a:solidFill>
                  <a:schemeClr val="dk1"/>
                </a:solidFill>
              </a:rPr>
              <a:t>Anti-Federalists</a:t>
            </a:r>
            <a:r>
              <a:rPr lang="en">
                <a:solidFill>
                  <a:schemeClr val="dk1"/>
                </a:solidFill>
              </a:rPr>
              <a:t>: those who opposed ratification of the 1787 U.S. Constitution 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*Authors of the </a:t>
            </a:r>
            <a:r>
              <a:rPr i="1" lang="en">
                <a:solidFill>
                  <a:schemeClr val="dk1"/>
                </a:solidFill>
              </a:rPr>
              <a:t>Anti-Federalist Papers</a:t>
            </a:r>
            <a:endParaRPr i="1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*Notable Individuals = Elbridge Gerry, Patrick Henry, Sam Adams, Richard Henry Lee, George Clinton, George Mason, Edmund Randolph, Mary Otis Warren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68" name="Google Shape;6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51850" y="4833375"/>
            <a:ext cx="657350" cy="256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9D2E9"/>
        </a:solidFill>
      </p:bgPr>
    </p:bg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5"/>
          <p:cNvSpPr txBox="1"/>
          <p:nvPr>
            <p:ph type="title"/>
          </p:nvPr>
        </p:nvSpPr>
        <p:spPr>
          <a:xfrm>
            <a:off x="0" y="445025"/>
            <a:ext cx="9144000" cy="572700"/>
          </a:xfrm>
          <a:prstGeom prst="rect">
            <a:avLst/>
          </a:prstGeom>
          <a:solidFill>
            <a:schemeClr val="lt2"/>
          </a:solidFill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KEY ARGUMENTS</a:t>
            </a:r>
            <a:endParaRPr b="1"/>
          </a:p>
        </p:txBody>
      </p:sp>
      <p:sp>
        <p:nvSpPr>
          <p:cNvPr id="74" name="Google Shape;74;p15"/>
          <p:cNvSpPr txBox="1"/>
          <p:nvPr>
            <p:ph idx="1" type="body"/>
          </p:nvPr>
        </p:nvSpPr>
        <p:spPr>
          <a:xfrm>
            <a:off x="311700" y="1152475"/>
            <a:ext cx="8520600" cy="36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Size of the national government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Where and how power is distributed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Protection of individual rights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Position and power of the president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75" name="Google Shape;75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38775" y="4833375"/>
            <a:ext cx="657350" cy="256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9D2E9"/>
        </a:solid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 txBox="1"/>
          <p:nvPr>
            <p:ph type="title"/>
          </p:nvPr>
        </p:nvSpPr>
        <p:spPr>
          <a:xfrm>
            <a:off x="0" y="445025"/>
            <a:ext cx="9144000" cy="572700"/>
          </a:xfrm>
          <a:prstGeom prst="rect">
            <a:avLst/>
          </a:prstGeom>
          <a:solidFill>
            <a:schemeClr val="lt2"/>
          </a:solidFill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ANTI-FEDERALIST QUOTES</a:t>
            </a:r>
            <a:endParaRPr b="1"/>
          </a:p>
        </p:txBody>
      </p:sp>
      <p:sp>
        <p:nvSpPr>
          <p:cNvPr id="81" name="Google Shape;81;p16"/>
          <p:cNvSpPr txBox="1"/>
          <p:nvPr>
            <p:ph idx="1" type="body"/>
          </p:nvPr>
        </p:nvSpPr>
        <p:spPr>
          <a:xfrm>
            <a:off x="311700" y="1152475"/>
            <a:ext cx="8520600" cy="36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 a republic of such vast extent as the United-States, the legislature cannot attend to the various concerns and wants of its different parts.</a:t>
            </a:r>
            <a:endParaRPr i="1" sz="1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plan proposed appears to be partly federal, but principally however, calculated ultimately to make the states one consolidated government.</a:t>
            </a:r>
            <a:endParaRPr i="1" sz="1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But if, on the other hand, this form of government contains principles that will lead to the subversion of liberty — if it tends to establish a despotism, or, what is worse, a tyrannic aristocracy; then, if you adopt it, this only remaining asylum for liberty will be [shut] up, and posterity will execrate your memory</a:t>
            </a:r>
            <a:endParaRPr i="1" sz="1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82" name="Google Shape;82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38775" y="4833375"/>
            <a:ext cx="657350" cy="256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