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embeddedFontLst>
    <p:embeddedFont>
      <p:font typeface="Lexend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Lexend-regular.fntdata"/><Relationship Id="rId8" Type="http://schemas.openxmlformats.org/officeDocument/2006/relationships/font" Target="fonts/Lexen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archives.gov/milestone-documents/northwest-ordinance?_ga=2.44915300.159233375.1686149744-758365097.1686149744" TargetMode="External"/><Relationship Id="rId10" Type="http://schemas.openxmlformats.org/officeDocument/2006/relationships/hyperlink" Target="https://upload.wikimedia.org/wikipedia/commons/e/e4/Charles_Montesquieu.jpg?20180823155844" TargetMode="External"/><Relationship Id="rId13" Type="http://schemas.openxmlformats.org/officeDocument/2006/relationships/hyperlink" Target="https://www.mass.gov/info-details/researching-the-history-of-amendments-to-the-massachusetts-constitution" TargetMode="External"/><Relationship Id="rId12" Type="http://schemas.openxmlformats.org/officeDocument/2006/relationships/hyperlink" Target="https://www.archives.gov/milestone-documents/articles-of-confederation" TargetMode="External"/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loc.gov/resource/ppmsca.59045/" TargetMode="External"/><Relationship Id="rId3" Type="http://schemas.openxmlformats.org/officeDocument/2006/relationships/hyperlink" Target="https://www.loc.gov/resource/cph.3a13073/" TargetMode="External"/><Relationship Id="rId4" Type="http://schemas.openxmlformats.org/officeDocument/2006/relationships/hyperlink" Target="https://www.archives.gov/files/founding-docs/constitution_1_of_4_630.jpg" TargetMode="External"/><Relationship Id="rId9" Type="http://schemas.openxmlformats.org/officeDocument/2006/relationships/hyperlink" Target="https://upload.wikimedia.org/wikipedia/commons/thumb/a/ae/Aristotle_Altemps_Inv8575.jpg/896px-Aristotle_Altemps_Inv8575.jpg?20061111173011" TargetMode="External"/><Relationship Id="rId14" Type="http://schemas.openxmlformats.org/officeDocument/2006/relationships/hyperlink" Target="https://www.loc.gov/exhibits/creating-the-united-states/interactives/bill-of-rights/speech/enlarge1.html" TargetMode="External"/><Relationship Id="rId5" Type="http://schemas.openxmlformats.org/officeDocument/2006/relationships/hyperlink" Target="https://www.archives.gov/founding-docs/constitution/how-did-it-happen" TargetMode="External"/><Relationship Id="rId6" Type="http://schemas.openxmlformats.org/officeDocument/2006/relationships/hyperlink" Target="https://www.loc.gov/resource/det.4a27834/" TargetMode="External"/><Relationship Id="rId7" Type="http://schemas.openxmlformats.org/officeDocument/2006/relationships/hyperlink" Target="https://www.loc.gov/resource/det.4a27834/" TargetMode="External"/><Relationship Id="rId8" Type="http://schemas.openxmlformats.org/officeDocument/2006/relationships/hyperlink" Target="https://upload.wikimedia.org/wikipedia/commons/thumb/4/49/21-16-020-commandments.jpg/878px-21-16-020-commandments.jpg?20210924222740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5a4dac563_1_15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e5a4dac563_1_15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42424"/>
                </a:solidFill>
              </a:rPr>
              <a:t>Magna Carta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https://www.loc.gov/resource/ppmsca.59045/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Common sense; addressed to the inhabitants of America, on the following interesting subjects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https://www.loc.gov/resource/cph.3a13073/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“</a:t>
            </a:r>
            <a:r>
              <a:rPr lang="en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U.S. Constitution</a:t>
            </a:r>
            <a:r>
              <a:rPr lang="en">
                <a:solidFill>
                  <a:schemeClr val="dk1"/>
                </a:solidFill>
              </a:rPr>
              <a:t>” from </a:t>
            </a:r>
            <a:r>
              <a:rPr i="1" lang="en">
                <a:solidFill>
                  <a:schemeClr val="dk1"/>
                </a:solidFill>
              </a:rPr>
              <a:t>The National Archives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https://www.archives.gov/founding-docs/constitution/how-did-it-happen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42424"/>
                </a:solidFill>
              </a:rPr>
              <a:t>Signing of the compact in the cabin of the Mayflower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https://www.loc.gov/resource/det.4a27834</a:t>
            </a:r>
            <a:r>
              <a:rPr lang="en" u="sng">
                <a:solidFill>
                  <a:schemeClr val="hlink"/>
                </a:solidFill>
                <a:hlinkClick r:id="rId7"/>
              </a:rPr>
              <a:t>/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“</a:t>
            </a:r>
            <a:r>
              <a:rPr lang="en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21-16-020-commandments</a:t>
            </a:r>
            <a:r>
              <a:rPr lang="en">
                <a:solidFill>
                  <a:schemeClr val="dk1"/>
                </a:solidFill>
              </a:rPr>
              <a:t>”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“</a:t>
            </a:r>
            <a:r>
              <a:rPr lang="en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Aristotle Altempts Inv8575t</a:t>
            </a:r>
            <a:r>
              <a:rPr lang="en">
                <a:solidFill>
                  <a:schemeClr val="dk1"/>
                </a:solidFill>
              </a:rPr>
              <a:t>” by Lysippos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“</a:t>
            </a:r>
            <a:r>
              <a:rPr lang="en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Charles Montesquieu</a:t>
            </a:r>
            <a:r>
              <a:rPr lang="en">
                <a:solidFill>
                  <a:schemeClr val="dk1"/>
                </a:solidFill>
              </a:rPr>
              <a:t>” from the Palace of Versailles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Northwest Ordinance </a:t>
            </a:r>
            <a:r>
              <a:rPr lang="en" u="sng">
                <a:solidFill>
                  <a:schemeClr val="hlink"/>
                </a:solidFill>
                <a:hlinkClick r:id="rId11"/>
              </a:rPr>
              <a:t>https://www.archives.gov/milestone-documents/northwest-ordinance?_ga=2.44915300.159233375.1686149744-758365097.1686149744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Articles of Confederation </a:t>
            </a:r>
            <a:r>
              <a:rPr lang="en" u="sng">
                <a:solidFill>
                  <a:schemeClr val="hlink"/>
                </a:solidFill>
                <a:hlinkClick r:id="rId12"/>
              </a:rPr>
              <a:t>https://www.archives.gov/milestone-documents/articles-of-confederation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Constitution of Massachusetts </a:t>
            </a:r>
            <a:r>
              <a:rPr lang="en" u="sng">
                <a:solidFill>
                  <a:schemeClr val="hlink"/>
                </a:solidFill>
                <a:hlinkClick r:id="rId13"/>
              </a:rPr>
              <a:t>https://www.mass.gov/info-details/researching-the-history-of-amendments-to-the-massachusetts-constitution</a:t>
            </a:r>
            <a:endParaRPr>
              <a:solidFill>
                <a:srgbClr val="242424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42424"/>
                </a:solidFill>
              </a:rPr>
              <a:t>English Declaration of Rights 1689</a:t>
            </a:r>
            <a:r>
              <a:rPr lang="en">
                <a:solidFill>
                  <a:schemeClr val="dk1"/>
                </a:solidFill>
              </a:rPr>
              <a:t> </a:t>
            </a:r>
            <a:r>
              <a:rPr lang="en" u="sng">
                <a:solidFill>
                  <a:schemeClr val="hlink"/>
                </a:solidFill>
                <a:hlinkClick r:id="rId14"/>
              </a:rPr>
              <a:t>https://www.loc.gov/exhibits/creating-the-united-states/interactives/bill-of-rights/speech/enlarge1.html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jpg"/><Relationship Id="rId10" Type="http://schemas.openxmlformats.org/officeDocument/2006/relationships/image" Target="../media/image5.png"/><Relationship Id="rId13" Type="http://schemas.openxmlformats.org/officeDocument/2006/relationships/image" Target="../media/image12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9" Type="http://schemas.openxmlformats.org/officeDocument/2006/relationships/image" Target="../media/image8.png"/><Relationship Id="rId15" Type="http://schemas.openxmlformats.org/officeDocument/2006/relationships/image" Target="../media/image7.png"/><Relationship Id="rId14" Type="http://schemas.openxmlformats.org/officeDocument/2006/relationships/image" Target="../media/image3.jpg"/><Relationship Id="rId16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6.png"/><Relationship Id="rId7" Type="http://schemas.openxmlformats.org/officeDocument/2006/relationships/image" Target="../media/image9.png"/><Relationship Id="rId8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E5CD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332275" y="380775"/>
            <a:ext cx="8722500" cy="4742000"/>
          </a:xfrm>
          <a:prstGeom prst="flowChartMerge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5" name="Google Shape;55;p13"/>
          <p:cNvCxnSpPr/>
          <p:nvPr/>
        </p:nvCxnSpPr>
        <p:spPr>
          <a:xfrm>
            <a:off x="1460675" y="1626875"/>
            <a:ext cx="6438000" cy="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" name="Google Shape;56;p13"/>
          <p:cNvCxnSpPr/>
          <p:nvPr/>
        </p:nvCxnSpPr>
        <p:spPr>
          <a:xfrm flipH="1" rot="10800000">
            <a:off x="2675575" y="2914625"/>
            <a:ext cx="4035900" cy="3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9575" y="4859775"/>
            <a:ext cx="469525" cy="1868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370675" y="567650"/>
            <a:ext cx="6528000" cy="88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Judeo-Christian traditions, republicanism (Ancient Greece &amp; Rome), the English Constitution and common Law, European Enlightenments</a:t>
            </a:r>
            <a:endParaRPr b="1"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571775" y="1772338"/>
            <a:ext cx="42435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Magna Carta (1215); the Mayflower Compact (1620); the English Bill of Rights (1689); Common Sense (1776); the Constitution of Massachusetts (1780); the Articles of Confederation (1781); the Northwest Ordinance (1787) 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3523600" y="2983325"/>
            <a:ext cx="2312100" cy="146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Declaration of Independence, The U.S. Constitution, The Bill of Rights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2305225" y="-27750"/>
            <a:ext cx="4510200" cy="5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CC0000"/>
                </a:solidFill>
                <a:latin typeface="Impact"/>
                <a:ea typeface="Impact"/>
                <a:cs typeface="Impact"/>
                <a:sym typeface="Impact"/>
              </a:rPr>
              <a:t>Historical Influences</a:t>
            </a:r>
            <a:endParaRPr sz="3600">
              <a:solidFill>
                <a:srgbClr val="CC000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9912" y="1717975"/>
            <a:ext cx="587025" cy="7701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69825" y="2279670"/>
            <a:ext cx="968900" cy="7036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000" y="1481876"/>
            <a:ext cx="645400" cy="12424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3400" y="2280713"/>
            <a:ext cx="645400" cy="1169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81375" y="1806802"/>
            <a:ext cx="645400" cy="127107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31928" y="2202491"/>
            <a:ext cx="968900" cy="153085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8" name="Google Shape;68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93745" y="617977"/>
            <a:ext cx="587026" cy="78553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9" name="Google Shape;69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828525" y="100275"/>
            <a:ext cx="713275" cy="7855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828521" y="1017508"/>
            <a:ext cx="713274" cy="97324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1" name="Google Shape;71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867725" y="4072712"/>
            <a:ext cx="1533901" cy="105006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2" name="Google Shape;72;p1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560427" y="3286900"/>
            <a:ext cx="1029521" cy="1242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3" name="Google Shape;73;p1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5835700" y="3219447"/>
            <a:ext cx="968900" cy="119285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4" name="Google Shape;74;p1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327700" y="1806800"/>
            <a:ext cx="713281" cy="12710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