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21e886bf042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21e886bf042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1e886bf042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1e886bf042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21e886bf042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21e886bf042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1e886bf042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21e886bf042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21e886bf042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21e886bf042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21e886bf042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21e886bf042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258762c1dd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258762c1dd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10.png"/><Relationship Id="rId5"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2.png"/><Relationship Id="rId5"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1" Type="http://schemas.openxmlformats.org/officeDocument/2006/relationships/hyperlink" Target="https://tile.loc.gov/storage-services/service/pnp/ppmsca/19200/19215v.jpg#h=1024&amp;w=623" TargetMode="External"/><Relationship Id="rId10" Type="http://schemas.openxmlformats.org/officeDocument/2006/relationships/hyperlink" Target="https://www.loc.gov/resource/cwpbh.00880/" TargetMode="External"/><Relationship Id="rId13" Type="http://schemas.openxmlformats.org/officeDocument/2006/relationships/hyperlink" Target="https://tile.loc.gov/storage-services/service/rbc/rbcmil/scrp4006701/001.gif#h=819&amp;w=600" TargetMode="External"/><Relationship Id="rId12" Type="http://schemas.openxmlformats.org/officeDocument/2006/relationships/hyperlink" Target="https://www.loc.gov/static/exhibitions/women-fight-for-the-vote/images/featured-theme-items/a-movement-at-odds-with-itself.jpg" TargetMode="External"/><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s://upload.wikimedia.org/wikipedia/commons/b/ba/Henry_David_Thoreau.jpg" TargetMode="External"/><Relationship Id="rId4" Type="http://schemas.openxmlformats.org/officeDocument/2006/relationships/hyperlink" Target="https://images.unsplash.com/photo-1546450334-03038e2eaa39?ixlib=rb-4.0.3&amp;ixid=M3wxMjA3fDB8MHxwaG90by1wYWdlfHx8fGVufDB8fHx8fA%3D%3D&amp;auto=format&amp;fit=crop&amp;w=1474&amp;q=80" TargetMode="External"/><Relationship Id="rId9" Type="http://schemas.openxmlformats.org/officeDocument/2006/relationships/hyperlink" Target="https://upload.wikimedia.org/wikipedia/commons/4/4d/O%21_the_fatal_Stamp.jpg?20090305185756" TargetMode="External"/><Relationship Id="rId15" Type="http://schemas.openxmlformats.org/officeDocument/2006/relationships/hyperlink" Target="https://upload.wikimedia.org/wikipedia/commons/thumb/0/01/ElectoralCollege1828.svg/1154px-ElectoralCollege1828.svg.png" TargetMode="External"/><Relationship Id="rId14" Type="http://schemas.openxmlformats.org/officeDocument/2006/relationships/hyperlink" Target="https://www.docsteach.org//images/documents/306633/orig_306633_6254.jpg?v=jNY6eyLfB" TargetMode="External"/><Relationship Id="rId16" Type="http://schemas.openxmlformats.org/officeDocument/2006/relationships/image" Target="../media/image2.png"/><Relationship Id="rId5" Type="http://schemas.openxmlformats.org/officeDocument/2006/relationships/hyperlink" Target="https://unsplash.com/license" TargetMode="External"/><Relationship Id="rId6" Type="http://schemas.openxmlformats.org/officeDocument/2006/relationships/hyperlink" Target="https://unsplash.com/license" TargetMode="External"/><Relationship Id="rId7" Type="http://schemas.openxmlformats.org/officeDocument/2006/relationships/hyperlink" Target="https://upload.wikimedia.org/wikipedia/commons/thumb/2/2d/Thomas_Paine.jpg/922px-Thomas_Paine.jpg?20100221160550" TargetMode="External"/><Relationship Id="rId8" Type="http://schemas.openxmlformats.org/officeDocument/2006/relationships/hyperlink" Target="https://upload.wikimedia.org/wikipedia/commons/4/4a/Commonsense.jpg?20050418135058"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title"/>
          </p:nvPr>
        </p:nvSpPr>
        <p:spPr>
          <a:xfrm>
            <a:off x="311700" y="973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000">
                <a:latin typeface="Georgia"/>
                <a:ea typeface="Georgia"/>
                <a:cs typeface="Georgia"/>
                <a:sym typeface="Georgia"/>
              </a:rPr>
              <a:t>1. </a:t>
            </a:r>
            <a:r>
              <a:rPr b="1" lang="en" sz="4000">
                <a:latin typeface="Georgia"/>
                <a:ea typeface="Georgia"/>
                <a:cs typeface="Georgia"/>
                <a:sym typeface="Georgia"/>
              </a:rPr>
              <a:t>Civil Disobedience</a:t>
            </a:r>
            <a:endParaRPr b="1" sz="4000">
              <a:latin typeface="Georgia"/>
              <a:ea typeface="Georgia"/>
              <a:cs typeface="Georgia"/>
              <a:sym typeface="Georgia"/>
            </a:endParaRPr>
          </a:p>
        </p:txBody>
      </p:sp>
      <p:sp>
        <p:nvSpPr>
          <p:cNvPr id="55" name="Google Shape;55;p13"/>
          <p:cNvSpPr txBox="1"/>
          <p:nvPr>
            <p:ph idx="1" type="body"/>
          </p:nvPr>
        </p:nvSpPr>
        <p:spPr>
          <a:xfrm>
            <a:off x="311700" y="822050"/>
            <a:ext cx="4520700" cy="4124400"/>
          </a:xfrm>
          <a:prstGeom prst="rect">
            <a:avLst/>
          </a:prstGeom>
        </p:spPr>
        <p:txBody>
          <a:bodyPr anchorCtr="0" anchor="t" bIns="91425" lIns="91425" spcFirstLastPara="1" rIns="91425" wrap="square" tIns="91425">
            <a:normAutofit/>
          </a:bodyPr>
          <a:lstStyle/>
          <a:p>
            <a:pPr indent="0" lvl="0" marL="0" rtl="0" algn="l">
              <a:lnSpc>
                <a:spcPct val="83300"/>
              </a:lnSpc>
              <a:spcBef>
                <a:spcPts val="2314"/>
              </a:spcBef>
              <a:spcAft>
                <a:spcPts val="0"/>
              </a:spcAft>
              <a:buClr>
                <a:schemeClr val="dk1"/>
              </a:buClr>
              <a:buSzPts val="1100"/>
              <a:buFont typeface="Arial"/>
              <a:buNone/>
            </a:pPr>
            <a:r>
              <a:rPr lang="en" sz="1800">
                <a:solidFill>
                  <a:srgbClr val="1A1A1A"/>
                </a:solidFill>
                <a:highlight>
                  <a:srgbClr val="FFFFFF"/>
                </a:highlight>
                <a:latin typeface="Georgia"/>
                <a:ea typeface="Georgia"/>
                <a:cs typeface="Georgia"/>
                <a:sym typeface="Georgia"/>
              </a:rPr>
              <a:t>One of the most famous examples of a citizen using civil</a:t>
            </a:r>
            <a:r>
              <a:rPr lang="en" sz="1800">
                <a:solidFill>
                  <a:srgbClr val="1A1A1A"/>
                </a:solidFill>
                <a:latin typeface="Georgia"/>
                <a:ea typeface="Georgia"/>
                <a:cs typeface="Georgia"/>
                <a:sym typeface="Georgia"/>
              </a:rPr>
              <a:t> </a:t>
            </a:r>
            <a:r>
              <a:rPr lang="en" sz="1800">
                <a:solidFill>
                  <a:srgbClr val="1A1A1A"/>
                </a:solidFill>
                <a:highlight>
                  <a:srgbClr val="FFFFFF"/>
                </a:highlight>
                <a:latin typeface="Georgia"/>
                <a:ea typeface="Georgia"/>
                <a:cs typeface="Georgia"/>
                <a:sym typeface="Georgia"/>
              </a:rPr>
              <a:t>disobedience to protest government action they viewed as unjust, was American essayist and abolitionist Henry David Thoreau.  Thoreau </a:t>
            </a:r>
            <a:r>
              <a:rPr lang="en" sz="1800">
                <a:solidFill>
                  <a:srgbClr val="1A1A1A"/>
                </a:solidFill>
                <a:latin typeface="Georgia"/>
                <a:ea typeface="Georgia"/>
                <a:cs typeface="Georgia"/>
                <a:sym typeface="Georgia"/>
              </a:rPr>
              <a:t>w</a:t>
            </a:r>
            <a:r>
              <a:rPr lang="en" sz="1800">
                <a:solidFill>
                  <a:srgbClr val="1A1A1A"/>
                </a:solidFill>
                <a:highlight>
                  <a:srgbClr val="FFFFFF"/>
                </a:highlight>
                <a:latin typeface="Georgia"/>
                <a:ea typeface="Georgia"/>
                <a:cs typeface="Georgia"/>
                <a:sym typeface="Georgia"/>
              </a:rPr>
              <a:t>as jailed for refusing to pay taxes.  He refused to pay as a way to show his opposition to both the Mexican American War and slavery. Thoreau was freed after someone anonymously paid his back taxes against his wishes.  He would still go on to argue for the effectiveness of this practice and coin the term in his essay </a:t>
            </a:r>
            <a:r>
              <a:rPr i="1" lang="en" sz="1800">
                <a:solidFill>
                  <a:srgbClr val="1A1A1A"/>
                </a:solidFill>
                <a:highlight>
                  <a:srgbClr val="FFFFFF"/>
                </a:highlight>
                <a:latin typeface="Georgia"/>
                <a:ea typeface="Georgia"/>
                <a:cs typeface="Georgia"/>
                <a:sym typeface="Georgia"/>
              </a:rPr>
              <a:t>Civil </a:t>
            </a:r>
            <a:r>
              <a:rPr i="1" lang="en" sz="1800">
                <a:solidFill>
                  <a:srgbClr val="1A1A1A"/>
                </a:solidFill>
                <a:latin typeface="Georgia"/>
                <a:ea typeface="Georgia"/>
                <a:cs typeface="Georgia"/>
                <a:sym typeface="Georgia"/>
              </a:rPr>
              <a:t>D</a:t>
            </a:r>
            <a:r>
              <a:rPr i="1" lang="en" sz="1800">
                <a:solidFill>
                  <a:srgbClr val="1A1A1A"/>
                </a:solidFill>
                <a:highlight>
                  <a:srgbClr val="FFFFFF"/>
                </a:highlight>
                <a:latin typeface="Georgia"/>
                <a:ea typeface="Georgia"/>
                <a:cs typeface="Georgia"/>
                <a:sym typeface="Georgia"/>
              </a:rPr>
              <a:t>isobedience</a:t>
            </a:r>
            <a:r>
              <a:rPr lang="en" sz="1800">
                <a:solidFill>
                  <a:srgbClr val="1A1A1A"/>
                </a:solidFill>
                <a:highlight>
                  <a:srgbClr val="FFFFFF"/>
                </a:highlight>
                <a:latin typeface="Georgia"/>
                <a:ea typeface="Georgia"/>
                <a:cs typeface="Georgia"/>
                <a:sym typeface="Georgia"/>
              </a:rPr>
              <a:t>.</a:t>
            </a:r>
            <a:r>
              <a:rPr lang="en" sz="1800">
                <a:solidFill>
                  <a:srgbClr val="1A1A1A"/>
                </a:solidFill>
                <a:latin typeface="Georgia"/>
                <a:ea typeface="Georgia"/>
                <a:cs typeface="Georgia"/>
                <a:sym typeface="Georgia"/>
              </a:rPr>
              <a:t> </a:t>
            </a:r>
            <a:endParaRPr/>
          </a:p>
        </p:txBody>
      </p:sp>
      <p:pic>
        <p:nvPicPr>
          <p:cNvPr id="56" name="Google Shape;56;p13"/>
          <p:cNvPicPr preferRelativeResize="0"/>
          <p:nvPr/>
        </p:nvPicPr>
        <p:blipFill>
          <a:blip r:embed="rId3">
            <a:alphaModFix/>
          </a:blip>
          <a:stretch>
            <a:fillRect/>
          </a:stretch>
        </p:blipFill>
        <p:spPr>
          <a:xfrm>
            <a:off x="4832400" y="923350"/>
            <a:ext cx="2025600" cy="2864275"/>
          </a:xfrm>
          <a:prstGeom prst="rect">
            <a:avLst/>
          </a:prstGeom>
          <a:noFill/>
          <a:ln cap="flat" cmpd="sng" w="9525">
            <a:solidFill>
              <a:schemeClr val="dk1"/>
            </a:solidFill>
            <a:prstDash val="solid"/>
            <a:round/>
            <a:headEnd len="sm" w="sm" type="none"/>
            <a:tailEnd len="sm" w="sm" type="none"/>
          </a:ln>
        </p:spPr>
      </p:pic>
      <p:pic>
        <p:nvPicPr>
          <p:cNvPr id="57" name="Google Shape;57;p13"/>
          <p:cNvPicPr preferRelativeResize="0"/>
          <p:nvPr/>
        </p:nvPicPr>
        <p:blipFill>
          <a:blip r:embed="rId4">
            <a:alphaModFix/>
          </a:blip>
          <a:stretch>
            <a:fillRect/>
          </a:stretch>
        </p:blipFill>
        <p:spPr>
          <a:xfrm>
            <a:off x="4152954" y="4809625"/>
            <a:ext cx="838100" cy="333875"/>
          </a:xfrm>
          <a:prstGeom prst="rect">
            <a:avLst/>
          </a:prstGeom>
          <a:noFill/>
          <a:ln>
            <a:noFill/>
          </a:ln>
        </p:spPr>
      </p:pic>
      <p:pic>
        <p:nvPicPr>
          <p:cNvPr id="58" name="Google Shape;58;p13"/>
          <p:cNvPicPr preferRelativeResize="0"/>
          <p:nvPr/>
        </p:nvPicPr>
        <p:blipFill rotWithShape="1">
          <a:blip r:embed="rId5">
            <a:alphaModFix/>
          </a:blip>
          <a:srcRect b="0" l="37741" r="0" t="31450"/>
          <a:stretch/>
        </p:blipFill>
        <p:spPr>
          <a:xfrm>
            <a:off x="6858000" y="3332225"/>
            <a:ext cx="2097675" cy="153394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4"/>
          <p:cNvSpPr txBox="1"/>
          <p:nvPr>
            <p:ph type="title"/>
          </p:nvPr>
        </p:nvSpPr>
        <p:spPr>
          <a:xfrm>
            <a:off x="311700" y="973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000">
                <a:latin typeface="Georgia"/>
                <a:ea typeface="Georgia"/>
                <a:cs typeface="Georgia"/>
                <a:sym typeface="Georgia"/>
              </a:rPr>
              <a:t>2. Pamphlet Writing</a:t>
            </a:r>
            <a:endParaRPr b="1" sz="4000">
              <a:latin typeface="Georgia"/>
              <a:ea typeface="Georgia"/>
              <a:cs typeface="Georgia"/>
              <a:sym typeface="Georgia"/>
            </a:endParaRPr>
          </a:p>
        </p:txBody>
      </p:sp>
      <p:sp>
        <p:nvSpPr>
          <p:cNvPr id="64" name="Google Shape;64;p14"/>
          <p:cNvSpPr txBox="1"/>
          <p:nvPr>
            <p:ph idx="1" type="body"/>
          </p:nvPr>
        </p:nvSpPr>
        <p:spPr>
          <a:xfrm>
            <a:off x="311700" y="822050"/>
            <a:ext cx="4334100" cy="4124400"/>
          </a:xfrm>
          <a:prstGeom prst="rect">
            <a:avLst/>
          </a:prstGeom>
        </p:spPr>
        <p:txBody>
          <a:bodyPr anchorCtr="0" anchor="t" bIns="91425" lIns="91425" spcFirstLastPara="1" rIns="91425" wrap="square" tIns="91425">
            <a:normAutofit/>
          </a:bodyPr>
          <a:lstStyle/>
          <a:p>
            <a:pPr indent="9525" lvl="0" marL="57150" marR="0" rtl="0" algn="l">
              <a:lnSpc>
                <a:spcPct val="97183"/>
              </a:lnSpc>
              <a:spcBef>
                <a:spcPts val="2214"/>
              </a:spcBef>
              <a:spcAft>
                <a:spcPts val="0"/>
              </a:spcAft>
              <a:buNone/>
            </a:pPr>
            <a:r>
              <a:rPr lang="en" sz="1800">
                <a:solidFill>
                  <a:schemeClr val="dk1"/>
                </a:solidFill>
                <a:latin typeface="Georgia"/>
                <a:ea typeface="Georgia"/>
                <a:cs typeface="Georgia"/>
                <a:sym typeface="Georgia"/>
              </a:rPr>
              <a:t>One of the most famous and consequential pamphlets of all time is Thomas Paine’s </a:t>
            </a:r>
            <a:r>
              <a:rPr i="1" lang="en" sz="1800">
                <a:solidFill>
                  <a:schemeClr val="dk1"/>
                </a:solidFill>
                <a:latin typeface="Georgia"/>
                <a:ea typeface="Georgia"/>
                <a:cs typeface="Georgia"/>
                <a:sym typeface="Georgia"/>
              </a:rPr>
              <a:t>Common Sense. </a:t>
            </a:r>
            <a:r>
              <a:rPr lang="en" sz="1800">
                <a:solidFill>
                  <a:schemeClr val="dk1"/>
                </a:solidFill>
                <a:latin typeface="Georgia"/>
                <a:ea typeface="Georgia"/>
                <a:cs typeface="Georgia"/>
                <a:sym typeface="Georgia"/>
              </a:rPr>
              <a:t>Paine wrote it to argue in favor of independence for Britain's North American colonies. </a:t>
            </a:r>
            <a:endParaRPr sz="1800">
              <a:solidFill>
                <a:schemeClr val="dk1"/>
              </a:solidFill>
              <a:latin typeface="Georgia"/>
              <a:ea typeface="Georgia"/>
              <a:cs typeface="Georgia"/>
              <a:sym typeface="Georgia"/>
            </a:endParaRPr>
          </a:p>
          <a:p>
            <a:pPr indent="0" lvl="0" marL="0" marR="0" rtl="0" algn="l">
              <a:lnSpc>
                <a:spcPct val="97183"/>
              </a:lnSpc>
              <a:spcBef>
                <a:spcPts val="2214"/>
              </a:spcBef>
              <a:spcAft>
                <a:spcPts val="0"/>
              </a:spcAft>
              <a:buNone/>
            </a:pPr>
            <a:r>
              <a:rPr lang="en" sz="1800">
                <a:solidFill>
                  <a:schemeClr val="dk1"/>
                </a:solidFill>
                <a:latin typeface="Georgia"/>
                <a:ea typeface="Georgia"/>
                <a:cs typeface="Georgia"/>
                <a:sym typeface="Georgia"/>
              </a:rPr>
              <a:t>Published in January 1776, Paine's 47 page pamphlet was distributed widely and frequently read publicly. It’s clear and plain-spoken writing helped gain greater support for the American Revolution.</a:t>
            </a:r>
            <a:endParaRPr/>
          </a:p>
        </p:txBody>
      </p:sp>
      <p:pic>
        <p:nvPicPr>
          <p:cNvPr id="65" name="Google Shape;65;p14"/>
          <p:cNvPicPr preferRelativeResize="0"/>
          <p:nvPr/>
        </p:nvPicPr>
        <p:blipFill rotWithShape="1">
          <a:blip r:embed="rId3">
            <a:alphaModFix/>
          </a:blip>
          <a:srcRect b="13764" l="6307" r="6202" t="3268"/>
          <a:stretch/>
        </p:blipFill>
        <p:spPr>
          <a:xfrm>
            <a:off x="4572000" y="981675"/>
            <a:ext cx="2760425" cy="2674300"/>
          </a:xfrm>
          <a:prstGeom prst="rect">
            <a:avLst/>
          </a:prstGeom>
          <a:noFill/>
          <a:ln cap="flat" cmpd="sng" w="9525">
            <a:solidFill>
              <a:schemeClr val="dk1"/>
            </a:solidFill>
            <a:prstDash val="solid"/>
            <a:round/>
            <a:headEnd len="sm" w="sm" type="none"/>
            <a:tailEnd len="sm" w="sm" type="none"/>
          </a:ln>
        </p:spPr>
      </p:pic>
      <p:pic>
        <p:nvPicPr>
          <p:cNvPr id="66" name="Google Shape;66;p14"/>
          <p:cNvPicPr preferRelativeResize="0"/>
          <p:nvPr/>
        </p:nvPicPr>
        <p:blipFill>
          <a:blip r:embed="rId4">
            <a:alphaModFix/>
          </a:blip>
          <a:stretch>
            <a:fillRect/>
          </a:stretch>
        </p:blipFill>
        <p:spPr>
          <a:xfrm>
            <a:off x="7214175" y="2419650"/>
            <a:ext cx="1499125" cy="2309050"/>
          </a:xfrm>
          <a:prstGeom prst="rect">
            <a:avLst/>
          </a:prstGeom>
          <a:noFill/>
          <a:ln cap="flat" cmpd="sng" w="9525">
            <a:solidFill>
              <a:schemeClr val="dk1"/>
            </a:solidFill>
            <a:prstDash val="solid"/>
            <a:round/>
            <a:headEnd len="sm" w="sm" type="none"/>
            <a:tailEnd len="sm" w="sm" type="none"/>
          </a:ln>
        </p:spPr>
      </p:pic>
      <p:pic>
        <p:nvPicPr>
          <p:cNvPr id="67" name="Google Shape;67;p14"/>
          <p:cNvPicPr preferRelativeResize="0"/>
          <p:nvPr/>
        </p:nvPicPr>
        <p:blipFill>
          <a:blip r:embed="rId5">
            <a:alphaModFix/>
          </a:blip>
          <a:stretch>
            <a:fillRect/>
          </a:stretch>
        </p:blipFill>
        <p:spPr>
          <a:xfrm>
            <a:off x="4152954" y="4809625"/>
            <a:ext cx="838100" cy="3338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5"/>
          <p:cNvSpPr txBox="1"/>
          <p:nvPr>
            <p:ph type="title"/>
          </p:nvPr>
        </p:nvSpPr>
        <p:spPr>
          <a:xfrm>
            <a:off x="311700" y="973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000">
                <a:latin typeface="Georgia"/>
                <a:ea typeface="Georgia"/>
                <a:cs typeface="Georgia"/>
                <a:sym typeface="Georgia"/>
              </a:rPr>
              <a:t>3. Boycotts</a:t>
            </a:r>
            <a:endParaRPr b="1" sz="4000">
              <a:latin typeface="Georgia"/>
              <a:ea typeface="Georgia"/>
              <a:cs typeface="Georgia"/>
              <a:sym typeface="Georgia"/>
            </a:endParaRPr>
          </a:p>
        </p:txBody>
      </p:sp>
      <p:sp>
        <p:nvSpPr>
          <p:cNvPr id="73" name="Google Shape;73;p15"/>
          <p:cNvSpPr txBox="1"/>
          <p:nvPr>
            <p:ph idx="1" type="body"/>
          </p:nvPr>
        </p:nvSpPr>
        <p:spPr>
          <a:xfrm>
            <a:off x="311700" y="1031400"/>
            <a:ext cx="5301900" cy="3981900"/>
          </a:xfrm>
          <a:prstGeom prst="rect">
            <a:avLst/>
          </a:prstGeom>
        </p:spPr>
        <p:txBody>
          <a:bodyPr anchorCtr="0" anchor="t" bIns="91425" lIns="91425" spcFirstLastPara="1" rIns="91425" wrap="square" tIns="91425">
            <a:normAutofit lnSpcReduction="20000"/>
          </a:bodyPr>
          <a:lstStyle/>
          <a:p>
            <a:pPr indent="9525" lvl="0" marL="57150" marR="0" rtl="0" algn="l">
              <a:lnSpc>
                <a:spcPct val="97183"/>
              </a:lnSpc>
              <a:spcBef>
                <a:spcPts val="2214"/>
              </a:spcBef>
              <a:spcAft>
                <a:spcPts val="0"/>
              </a:spcAft>
              <a:buNone/>
            </a:pPr>
            <a:r>
              <a:rPr lang="en" sz="1800">
                <a:solidFill>
                  <a:schemeClr val="dk1"/>
                </a:solidFill>
                <a:latin typeface="Georgia"/>
                <a:ea typeface="Georgia"/>
                <a:cs typeface="Georgia"/>
                <a:sym typeface="Georgia"/>
              </a:rPr>
              <a:t>Boycotts occupy an important place in American history.  Boycotts of British goods were one of the earliest acts of organized resistance by the American colonies.  They gave voice to colonial displeasure at British tax policy following the French and Indian War.</a:t>
            </a:r>
            <a:endParaRPr sz="1800">
              <a:solidFill>
                <a:schemeClr val="dk1"/>
              </a:solidFill>
              <a:latin typeface="Georgia"/>
              <a:ea typeface="Georgia"/>
              <a:cs typeface="Georgia"/>
              <a:sym typeface="Georgia"/>
            </a:endParaRPr>
          </a:p>
          <a:p>
            <a:pPr indent="9525" lvl="0" marL="57150" marR="0" rtl="0" algn="l">
              <a:lnSpc>
                <a:spcPct val="97183"/>
              </a:lnSpc>
              <a:spcBef>
                <a:spcPts val="2214"/>
              </a:spcBef>
              <a:spcAft>
                <a:spcPts val="0"/>
              </a:spcAft>
              <a:buNone/>
            </a:pPr>
            <a:r>
              <a:rPr lang="en" sz="1800">
                <a:solidFill>
                  <a:schemeClr val="dk1"/>
                </a:solidFill>
                <a:latin typeface="Georgia"/>
                <a:ea typeface="Georgia"/>
                <a:cs typeface="Georgia"/>
                <a:sym typeface="Georgia"/>
              </a:rPr>
              <a:t>One of the most famous of these boycotts was in response to the British Stamp Act 1765 which placed a tax on paper goods to generate revenue in an attempt to pay off war debts.  Many colonists either refused to but the taxed goods or refused to pay the tax.  The pressure was enough that merchants and manufacturers in Britain convinced Parliament to repeal the Stamp Act the next year.</a:t>
            </a:r>
            <a:endParaRPr sz="1800">
              <a:solidFill>
                <a:schemeClr val="dk1"/>
              </a:solidFill>
              <a:latin typeface="Georgia"/>
              <a:ea typeface="Georgia"/>
              <a:cs typeface="Georgia"/>
              <a:sym typeface="Georgia"/>
            </a:endParaRPr>
          </a:p>
        </p:txBody>
      </p:sp>
      <p:pic>
        <p:nvPicPr>
          <p:cNvPr id="74" name="Google Shape;74;p15"/>
          <p:cNvPicPr preferRelativeResize="0"/>
          <p:nvPr/>
        </p:nvPicPr>
        <p:blipFill>
          <a:blip r:embed="rId3">
            <a:alphaModFix/>
          </a:blip>
          <a:stretch>
            <a:fillRect/>
          </a:stretch>
        </p:blipFill>
        <p:spPr>
          <a:xfrm>
            <a:off x="5832752" y="1161425"/>
            <a:ext cx="2734050" cy="3455975"/>
          </a:xfrm>
          <a:prstGeom prst="rect">
            <a:avLst/>
          </a:prstGeom>
          <a:noFill/>
          <a:ln cap="flat" cmpd="sng" w="9525">
            <a:solidFill>
              <a:schemeClr val="dk1"/>
            </a:solidFill>
            <a:prstDash val="solid"/>
            <a:round/>
            <a:headEnd len="sm" w="sm" type="none"/>
            <a:tailEnd len="sm" w="sm" type="none"/>
          </a:ln>
        </p:spPr>
      </p:pic>
      <p:pic>
        <p:nvPicPr>
          <p:cNvPr id="75" name="Google Shape;75;p15"/>
          <p:cNvPicPr preferRelativeResize="0"/>
          <p:nvPr/>
        </p:nvPicPr>
        <p:blipFill>
          <a:blip r:embed="rId4">
            <a:alphaModFix/>
          </a:blip>
          <a:stretch>
            <a:fillRect/>
          </a:stretch>
        </p:blipFill>
        <p:spPr>
          <a:xfrm>
            <a:off x="4152954" y="4809625"/>
            <a:ext cx="838100" cy="333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6"/>
          <p:cNvSpPr txBox="1"/>
          <p:nvPr>
            <p:ph type="title"/>
          </p:nvPr>
        </p:nvSpPr>
        <p:spPr>
          <a:xfrm>
            <a:off x="311700" y="973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000">
                <a:latin typeface="Georgia"/>
                <a:ea typeface="Georgia"/>
                <a:cs typeface="Georgia"/>
                <a:sym typeface="Georgia"/>
              </a:rPr>
              <a:t>4. </a:t>
            </a:r>
            <a:r>
              <a:rPr b="1" lang="en" sz="3600">
                <a:latin typeface="Georgia"/>
                <a:ea typeface="Georgia"/>
                <a:cs typeface="Georgia"/>
                <a:sym typeface="Georgia"/>
              </a:rPr>
              <a:t>Political Speeches and Debates</a:t>
            </a:r>
            <a:endParaRPr b="1" sz="3600">
              <a:latin typeface="Georgia"/>
              <a:ea typeface="Georgia"/>
              <a:cs typeface="Georgia"/>
              <a:sym typeface="Georgia"/>
            </a:endParaRPr>
          </a:p>
        </p:txBody>
      </p:sp>
      <p:sp>
        <p:nvSpPr>
          <p:cNvPr id="81" name="Google Shape;81;p16"/>
          <p:cNvSpPr txBox="1"/>
          <p:nvPr>
            <p:ph idx="1" type="body"/>
          </p:nvPr>
        </p:nvSpPr>
        <p:spPr>
          <a:xfrm>
            <a:off x="387150" y="835875"/>
            <a:ext cx="4805700" cy="4496100"/>
          </a:xfrm>
          <a:prstGeom prst="rect">
            <a:avLst/>
          </a:prstGeom>
        </p:spPr>
        <p:txBody>
          <a:bodyPr anchorCtr="0" anchor="t" bIns="91425" lIns="91425" spcFirstLastPara="1" rIns="91425" wrap="square" tIns="91425">
            <a:normAutofit lnSpcReduction="10000"/>
          </a:bodyPr>
          <a:lstStyle/>
          <a:p>
            <a:pPr indent="9525" lvl="0" marL="57150" marR="0" rtl="0" algn="l">
              <a:lnSpc>
                <a:spcPct val="97183"/>
              </a:lnSpc>
              <a:spcBef>
                <a:spcPts val="2214"/>
              </a:spcBef>
              <a:spcAft>
                <a:spcPts val="0"/>
              </a:spcAft>
              <a:buNone/>
            </a:pPr>
            <a:r>
              <a:rPr lang="en" sz="1800">
                <a:solidFill>
                  <a:schemeClr val="dk1"/>
                </a:solidFill>
                <a:latin typeface="Georgia"/>
                <a:ea typeface="Georgia"/>
                <a:cs typeface="Georgia"/>
                <a:sym typeface="Georgia"/>
              </a:rPr>
              <a:t>One of the most famous series of speeches ever given in American history took place during the 1858 race for an Illinois senate seat. The debates were between Illinois senator Stephen A. Douglas and challenger Abraham Lincoln.</a:t>
            </a:r>
            <a:endParaRPr sz="1800">
              <a:solidFill>
                <a:schemeClr val="dk1"/>
              </a:solidFill>
              <a:latin typeface="Georgia"/>
              <a:ea typeface="Georgia"/>
              <a:cs typeface="Georgia"/>
              <a:sym typeface="Georgia"/>
            </a:endParaRPr>
          </a:p>
          <a:p>
            <a:pPr indent="9525" lvl="0" marL="57150" marR="0" rtl="0" algn="l">
              <a:lnSpc>
                <a:spcPct val="97183"/>
              </a:lnSpc>
              <a:spcBef>
                <a:spcPts val="2214"/>
              </a:spcBef>
              <a:spcAft>
                <a:spcPts val="0"/>
              </a:spcAft>
              <a:buNone/>
            </a:pPr>
            <a:r>
              <a:rPr lang="en" sz="1800">
                <a:solidFill>
                  <a:schemeClr val="dk1"/>
                </a:solidFill>
                <a:latin typeface="Georgia"/>
                <a:ea typeface="Georgia"/>
                <a:cs typeface="Georgia"/>
                <a:sym typeface="Georgia"/>
              </a:rPr>
              <a:t>The focus of the debates centered around the issue of slavery and its expansion.  Douglas argued for “popular sovereignty” and defended the Kansas-Nebraska Act.  </a:t>
            </a:r>
            <a:endParaRPr sz="1800">
              <a:solidFill>
                <a:schemeClr val="dk1"/>
              </a:solidFill>
              <a:latin typeface="Georgia"/>
              <a:ea typeface="Georgia"/>
              <a:cs typeface="Georgia"/>
              <a:sym typeface="Georgia"/>
            </a:endParaRPr>
          </a:p>
          <a:p>
            <a:pPr indent="9525" lvl="0" marL="57150" marR="0" rtl="0" algn="l">
              <a:lnSpc>
                <a:spcPct val="97183"/>
              </a:lnSpc>
              <a:spcBef>
                <a:spcPts val="2214"/>
              </a:spcBef>
              <a:spcAft>
                <a:spcPts val="0"/>
              </a:spcAft>
              <a:buNone/>
            </a:pPr>
            <a:r>
              <a:rPr lang="en" sz="1800">
                <a:solidFill>
                  <a:schemeClr val="dk1"/>
                </a:solidFill>
                <a:latin typeface="Georgia"/>
                <a:ea typeface="Georgia"/>
                <a:cs typeface="Georgia"/>
                <a:sym typeface="Georgia"/>
              </a:rPr>
              <a:t>Aided by the telegraph, the debates were published in newspapers nationwide, turning both candidates into nationally-known household names.</a:t>
            </a:r>
            <a:endParaRPr sz="1800">
              <a:solidFill>
                <a:schemeClr val="dk1"/>
              </a:solidFill>
              <a:latin typeface="Georgia"/>
              <a:ea typeface="Georgia"/>
              <a:cs typeface="Georgia"/>
              <a:sym typeface="Georgia"/>
            </a:endParaRPr>
          </a:p>
        </p:txBody>
      </p:sp>
      <p:pic>
        <p:nvPicPr>
          <p:cNvPr id="82" name="Google Shape;82;p16"/>
          <p:cNvPicPr preferRelativeResize="0"/>
          <p:nvPr/>
        </p:nvPicPr>
        <p:blipFill>
          <a:blip r:embed="rId3">
            <a:alphaModFix/>
          </a:blip>
          <a:stretch>
            <a:fillRect/>
          </a:stretch>
        </p:blipFill>
        <p:spPr>
          <a:xfrm>
            <a:off x="4152954" y="4809625"/>
            <a:ext cx="838100" cy="333875"/>
          </a:xfrm>
          <a:prstGeom prst="rect">
            <a:avLst/>
          </a:prstGeom>
          <a:noFill/>
          <a:ln>
            <a:noFill/>
          </a:ln>
        </p:spPr>
      </p:pic>
      <p:pic>
        <p:nvPicPr>
          <p:cNvPr id="83" name="Google Shape;83;p16"/>
          <p:cNvPicPr preferRelativeResize="0"/>
          <p:nvPr/>
        </p:nvPicPr>
        <p:blipFill rotWithShape="1">
          <a:blip r:embed="rId4">
            <a:alphaModFix/>
          </a:blip>
          <a:srcRect b="7336" l="36467" r="36180" t="7744"/>
          <a:stretch/>
        </p:blipFill>
        <p:spPr>
          <a:xfrm>
            <a:off x="5136325" y="1117307"/>
            <a:ext cx="1859052" cy="2592643"/>
          </a:xfrm>
          <a:prstGeom prst="rect">
            <a:avLst/>
          </a:prstGeom>
          <a:noFill/>
          <a:ln cap="flat" cmpd="sng" w="9525">
            <a:solidFill>
              <a:schemeClr val="dk1"/>
            </a:solidFill>
            <a:prstDash val="solid"/>
            <a:round/>
            <a:headEnd len="sm" w="sm" type="none"/>
            <a:tailEnd len="sm" w="sm" type="none"/>
          </a:ln>
        </p:spPr>
      </p:pic>
      <p:pic>
        <p:nvPicPr>
          <p:cNvPr id="84" name="Google Shape;84;p16"/>
          <p:cNvPicPr preferRelativeResize="0"/>
          <p:nvPr/>
        </p:nvPicPr>
        <p:blipFill rotWithShape="1">
          <a:blip r:embed="rId5">
            <a:alphaModFix/>
          </a:blip>
          <a:srcRect b="14645" l="7360" r="8513" t="11460"/>
          <a:stretch/>
        </p:blipFill>
        <p:spPr>
          <a:xfrm>
            <a:off x="7051900" y="2106789"/>
            <a:ext cx="1780400" cy="257038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7"/>
          <p:cNvSpPr txBox="1"/>
          <p:nvPr>
            <p:ph type="title"/>
          </p:nvPr>
        </p:nvSpPr>
        <p:spPr>
          <a:xfrm>
            <a:off x="311700" y="97325"/>
            <a:ext cx="8520600" cy="572700"/>
          </a:xfrm>
          <a:prstGeom prst="rect">
            <a:avLst/>
          </a:prstGeom>
        </p:spPr>
        <p:txBody>
          <a:bodyPr anchorCtr="0" anchor="t" bIns="91425" lIns="91425" spcFirstLastPara="1" rIns="91425" wrap="square" tIns="91425">
            <a:noAutofit/>
          </a:bodyPr>
          <a:lstStyle/>
          <a:p>
            <a:pPr indent="0" lvl="0" marL="457200" rtl="0" algn="ctr">
              <a:spcBef>
                <a:spcPts val="0"/>
              </a:spcBef>
              <a:spcAft>
                <a:spcPts val="0"/>
              </a:spcAft>
              <a:buNone/>
            </a:pPr>
            <a:r>
              <a:rPr b="1" lang="en" sz="4000">
                <a:latin typeface="Georgia"/>
                <a:ea typeface="Georgia"/>
                <a:cs typeface="Georgia"/>
                <a:sym typeface="Georgia"/>
              </a:rPr>
              <a:t>5. Civic Meetings</a:t>
            </a:r>
            <a:endParaRPr b="1" sz="3600">
              <a:latin typeface="Georgia"/>
              <a:ea typeface="Georgia"/>
              <a:cs typeface="Georgia"/>
              <a:sym typeface="Georgia"/>
            </a:endParaRPr>
          </a:p>
        </p:txBody>
      </p:sp>
      <p:sp>
        <p:nvSpPr>
          <p:cNvPr id="90" name="Google Shape;90;p17"/>
          <p:cNvSpPr txBox="1"/>
          <p:nvPr>
            <p:ph idx="1" type="body"/>
          </p:nvPr>
        </p:nvSpPr>
        <p:spPr>
          <a:xfrm>
            <a:off x="311700" y="822050"/>
            <a:ext cx="4916700" cy="4496100"/>
          </a:xfrm>
          <a:prstGeom prst="rect">
            <a:avLst/>
          </a:prstGeom>
        </p:spPr>
        <p:txBody>
          <a:bodyPr anchorCtr="0" anchor="t" bIns="91425" lIns="91425" spcFirstLastPara="1" rIns="91425" wrap="square" tIns="91425">
            <a:normAutofit/>
          </a:bodyPr>
          <a:lstStyle/>
          <a:p>
            <a:pPr indent="9525" lvl="0" marL="57150" marR="0" rtl="0" algn="l">
              <a:lnSpc>
                <a:spcPct val="87183"/>
              </a:lnSpc>
              <a:spcBef>
                <a:spcPts val="2214"/>
              </a:spcBef>
              <a:spcAft>
                <a:spcPts val="0"/>
              </a:spcAft>
              <a:buSzPts val="1018"/>
              <a:buNone/>
            </a:pPr>
            <a:r>
              <a:rPr lang="en" sz="1565">
                <a:solidFill>
                  <a:schemeClr val="dk1"/>
                </a:solidFill>
                <a:latin typeface="Georgia"/>
                <a:ea typeface="Georgia"/>
                <a:cs typeface="Georgia"/>
                <a:sym typeface="Georgia"/>
              </a:rPr>
              <a:t>Sometimes, a civic meeting brings together </a:t>
            </a:r>
            <a:r>
              <a:rPr lang="en" sz="1565">
                <a:solidFill>
                  <a:schemeClr val="dk1"/>
                </a:solidFill>
                <a:latin typeface="Georgia"/>
                <a:ea typeface="Georgia"/>
                <a:cs typeface="Georgia"/>
                <a:sym typeface="Georgia"/>
              </a:rPr>
              <a:t>activists</a:t>
            </a:r>
            <a:r>
              <a:rPr lang="en" sz="1565">
                <a:solidFill>
                  <a:schemeClr val="dk1"/>
                </a:solidFill>
                <a:latin typeface="Georgia"/>
                <a:ea typeface="Georgia"/>
                <a:cs typeface="Georgia"/>
                <a:sym typeface="Georgia"/>
              </a:rPr>
              <a:t> devoted to certain causes.  One famous example was the Seneca Falls Convention.  This convention was held in Seneca Falls, NY in 1848 and was the first major women’s rights convention.</a:t>
            </a:r>
            <a:endParaRPr sz="1565">
              <a:solidFill>
                <a:schemeClr val="dk1"/>
              </a:solidFill>
              <a:latin typeface="Georgia"/>
              <a:ea typeface="Georgia"/>
              <a:cs typeface="Georgia"/>
              <a:sym typeface="Georgia"/>
            </a:endParaRPr>
          </a:p>
          <a:p>
            <a:pPr indent="9525" lvl="0" marL="57150" marR="0" rtl="0" algn="l">
              <a:lnSpc>
                <a:spcPct val="87183"/>
              </a:lnSpc>
              <a:spcBef>
                <a:spcPts val="2214"/>
              </a:spcBef>
              <a:spcAft>
                <a:spcPts val="0"/>
              </a:spcAft>
              <a:buSzPts val="1018"/>
              <a:buNone/>
            </a:pPr>
            <a:r>
              <a:rPr lang="en" sz="1565">
                <a:solidFill>
                  <a:schemeClr val="dk1"/>
                </a:solidFill>
                <a:latin typeface="Georgia"/>
                <a:ea typeface="Georgia"/>
                <a:cs typeface="Georgia"/>
                <a:sym typeface="Georgia"/>
              </a:rPr>
              <a:t>The convention attracted a lot of attention as women in this era were not supposed to speak publicly like this. It’s greatest achievement was the publication of the Declaration of Sentiments.  It mirrored the language of the Declaration of Independence to make women’s rights seem “self-evident”.  </a:t>
            </a:r>
            <a:endParaRPr sz="1565">
              <a:solidFill>
                <a:schemeClr val="dk1"/>
              </a:solidFill>
              <a:latin typeface="Georgia"/>
              <a:ea typeface="Georgia"/>
              <a:cs typeface="Georgia"/>
              <a:sym typeface="Georgia"/>
            </a:endParaRPr>
          </a:p>
          <a:p>
            <a:pPr indent="9525" lvl="0" marL="57150" marR="0" rtl="0" algn="l">
              <a:lnSpc>
                <a:spcPct val="87183"/>
              </a:lnSpc>
              <a:spcBef>
                <a:spcPts val="2214"/>
              </a:spcBef>
              <a:spcAft>
                <a:spcPts val="0"/>
              </a:spcAft>
              <a:buSzPts val="1018"/>
              <a:buNone/>
            </a:pPr>
            <a:r>
              <a:rPr lang="en" sz="1565">
                <a:solidFill>
                  <a:schemeClr val="dk1"/>
                </a:solidFill>
                <a:latin typeface="Georgia"/>
                <a:ea typeface="Georgia"/>
                <a:cs typeface="Georgia"/>
                <a:sym typeface="Georgia"/>
              </a:rPr>
              <a:t>Women would finally see one of the convention’s resolutions </a:t>
            </a:r>
            <a:r>
              <a:rPr lang="en" sz="1565">
                <a:solidFill>
                  <a:schemeClr val="dk1"/>
                </a:solidFill>
                <a:latin typeface="Georgia"/>
                <a:ea typeface="Georgia"/>
                <a:cs typeface="Georgia"/>
                <a:sym typeface="Georgia"/>
              </a:rPr>
              <a:t>achieved</a:t>
            </a:r>
            <a:r>
              <a:rPr lang="en" sz="1565">
                <a:solidFill>
                  <a:schemeClr val="dk1"/>
                </a:solidFill>
                <a:latin typeface="Georgia"/>
                <a:ea typeface="Georgia"/>
                <a:cs typeface="Georgia"/>
                <a:sym typeface="Georgia"/>
              </a:rPr>
              <a:t> in 1920 when the 19th amendment granted women the right to vote.</a:t>
            </a:r>
            <a:endParaRPr sz="1565">
              <a:solidFill>
                <a:schemeClr val="dk1"/>
              </a:solidFill>
              <a:latin typeface="Georgia"/>
              <a:ea typeface="Georgia"/>
              <a:cs typeface="Georgia"/>
              <a:sym typeface="Georgia"/>
            </a:endParaRPr>
          </a:p>
        </p:txBody>
      </p:sp>
      <p:pic>
        <p:nvPicPr>
          <p:cNvPr id="91" name="Google Shape;91;p17"/>
          <p:cNvPicPr preferRelativeResize="0"/>
          <p:nvPr/>
        </p:nvPicPr>
        <p:blipFill>
          <a:blip r:embed="rId3">
            <a:alphaModFix/>
          </a:blip>
          <a:stretch>
            <a:fillRect/>
          </a:stretch>
        </p:blipFill>
        <p:spPr>
          <a:xfrm>
            <a:off x="7276700" y="2785700"/>
            <a:ext cx="1555601" cy="2122826"/>
          </a:xfrm>
          <a:prstGeom prst="rect">
            <a:avLst/>
          </a:prstGeom>
          <a:noFill/>
          <a:ln cap="flat" cmpd="sng" w="9525">
            <a:solidFill>
              <a:schemeClr val="dk1"/>
            </a:solidFill>
            <a:prstDash val="solid"/>
            <a:round/>
            <a:headEnd len="sm" w="sm" type="none"/>
            <a:tailEnd len="sm" w="sm" type="none"/>
          </a:ln>
        </p:spPr>
      </p:pic>
      <p:pic>
        <p:nvPicPr>
          <p:cNvPr id="92" name="Google Shape;92;p17"/>
          <p:cNvPicPr preferRelativeResize="0"/>
          <p:nvPr/>
        </p:nvPicPr>
        <p:blipFill>
          <a:blip r:embed="rId4">
            <a:alphaModFix/>
          </a:blip>
          <a:stretch>
            <a:fillRect/>
          </a:stretch>
        </p:blipFill>
        <p:spPr>
          <a:xfrm>
            <a:off x="4152954" y="4809625"/>
            <a:ext cx="838100" cy="333875"/>
          </a:xfrm>
          <a:prstGeom prst="rect">
            <a:avLst/>
          </a:prstGeom>
          <a:noFill/>
          <a:ln>
            <a:noFill/>
          </a:ln>
        </p:spPr>
      </p:pic>
      <p:pic>
        <p:nvPicPr>
          <p:cNvPr id="93" name="Google Shape;93;p17"/>
          <p:cNvPicPr preferRelativeResize="0"/>
          <p:nvPr/>
        </p:nvPicPr>
        <p:blipFill>
          <a:blip r:embed="rId5">
            <a:alphaModFix/>
          </a:blip>
          <a:stretch>
            <a:fillRect/>
          </a:stretch>
        </p:blipFill>
        <p:spPr>
          <a:xfrm>
            <a:off x="5345947" y="1017400"/>
            <a:ext cx="1930750" cy="2571751"/>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8"/>
          <p:cNvSpPr txBox="1"/>
          <p:nvPr>
            <p:ph type="title"/>
          </p:nvPr>
        </p:nvSpPr>
        <p:spPr>
          <a:xfrm>
            <a:off x="311700" y="97325"/>
            <a:ext cx="8520600" cy="572700"/>
          </a:xfrm>
          <a:prstGeom prst="rect">
            <a:avLst/>
          </a:prstGeom>
        </p:spPr>
        <p:txBody>
          <a:bodyPr anchorCtr="0" anchor="t" bIns="91425" lIns="91425" spcFirstLastPara="1" rIns="91425" wrap="square" tIns="91425">
            <a:noAutofit/>
          </a:bodyPr>
          <a:lstStyle/>
          <a:p>
            <a:pPr indent="0" lvl="0" marL="457200" rtl="0" algn="ctr">
              <a:spcBef>
                <a:spcPts val="0"/>
              </a:spcBef>
              <a:spcAft>
                <a:spcPts val="0"/>
              </a:spcAft>
              <a:buNone/>
            </a:pPr>
            <a:r>
              <a:rPr b="1" lang="en" sz="4000">
                <a:latin typeface="Georgia"/>
                <a:ea typeface="Georgia"/>
                <a:cs typeface="Georgia"/>
                <a:sym typeface="Georgia"/>
              </a:rPr>
              <a:t>6. Petitions</a:t>
            </a:r>
            <a:endParaRPr b="1" sz="3600">
              <a:latin typeface="Georgia"/>
              <a:ea typeface="Georgia"/>
              <a:cs typeface="Georgia"/>
              <a:sym typeface="Georgia"/>
            </a:endParaRPr>
          </a:p>
        </p:txBody>
      </p:sp>
      <p:sp>
        <p:nvSpPr>
          <p:cNvPr id="99" name="Google Shape;99;p18"/>
          <p:cNvSpPr txBox="1"/>
          <p:nvPr>
            <p:ph idx="1" type="body"/>
          </p:nvPr>
        </p:nvSpPr>
        <p:spPr>
          <a:xfrm>
            <a:off x="311700" y="822050"/>
            <a:ext cx="4973100" cy="4496100"/>
          </a:xfrm>
          <a:prstGeom prst="rect">
            <a:avLst/>
          </a:prstGeom>
        </p:spPr>
        <p:txBody>
          <a:bodyPr anchorCtr="0" anchor="t" bIns="91425" lIns="91425" spcFirstLastPara="1" rIns="91425" wrap="square" tIns="91425">
            <a:normAutofit/>
          </a:bodyPr>
          <a:lstStyle/>
          <a:p>
            <a:pPr indent="9525" lvl="0" marL="57150" marR="0" rtl="0" algn="l">
              <a:lnSpc>
                <a:spcPct val="97183"/>
              </a:lnSpc>
              <a:spcBef>
                <a:spcPts val="2214"/>
              </a:spcBef>
              <a:spcAft>
                <a:spcPts val="0"/>
              </a:spcAft>
              <a:buNone/>
            </a:pPr>
            <a:r>
              <a:rPr lang="en" sz="1800">
                <a:solidFill>
                  <a:schemeClr val="dk1"/>
                </a:solidFill>
                <a:latin typeface="Georgia"/>
                <a:ea typeface="Georgia"/>
                <a:cs typeface="Georgia"/>
                <a:sym typeface="Georgia"/>
              </a:rPr>
              <a:t>Americans have a long tradition of </a:t>
            </a:r>
            <a:r>
              <a:rPr lang="en" sz="1800">
                <a:solidFill>
                  <a:schemeClr val="dk1"/>
                </a:solidFill>
                <a:latin typeface="Georgia"/>
                <a:ea typeface="Georgia"/>
                <a:cs typeface="Georgia"/>
                <a:sym typeface="Georgia"/>
              </a:rPr>
              <a:t>petitioning</a:t>
            </a:r>
            <a:r>
              <a:rPr lang="en" sz="1800">
                <a:solidFill>
                  <a:schemeClr val="dk1"/>
                </a:solidFill>
                <a:latin typeface="Georgia"/>
                <a:ea typeface="Georgia"/>
                <a:cs typeface="Georgia"/>
                <a:sym typeface="Georgia"/>
              </a:rPr>
              <a:t> </a:t>
            </a:r>
            <a:r>
              <a:rPr lang="en" sz="1800">
                <a:solidFill>
                  <a:schemeClr val="dk1"/>
                </a:solidFill>
                <a:latin typeface="Georgia"/>
                <a:ea typeface="Georgia"/>
                <a:cs typeface="Georgia"/>
                <a:sym typeface="Georgia"/>
              </a:rPr>
              <a:t>their</a:t>
            </a:r>
            <a:r>
              <a:rPr lang="en" sz="1800">
                <a:solidFill>
                  <a:schemeClr val="dk1"/>
                </a:solidFill>
                <a:latin typeface="Georgia"/>
                <a:ea typeface="Georgia"/>
                <a:cs typeface="Georgia"/>
                <a:sym typeface="Georgia"/>
              </a:rPr>
              <a:t> government for a redress of grievances.  Colonists repeatedly petitioned King George III in the lead up to the American Revolution.</a:t>
            </a:r>
            <a:endParaRPr sz="1800">
              <a:solidFill>
                <a:schemeClr val="dk1"/>
              </a:solidFill>
              <a:latin typeface="Georgia"/>
              <a:ea typeface="Georgia"/>
              <a:cs typeface="Georgia"/>
              <a:sym typeface="Georgia"/>
            </a:endParaRPr>
          </a:p>
          <a:p>
            <a:pPr indent="9525" lvl="0" marL="57150" marR="0" rtl="0" algn="l">
              <a:lnSpc>
                <a:spcPct val="97183"/>
              </a:lnSpc>
              <a:spcBef>
                <a:spcPts val="2214"/>
              </a:spcBef>
              <a:spcAft>
                <a:spcPts val="0"/>
              </a:spcAft>
              <a:buNone/>
            </a:pPr>
            <a:r>
              <a:rPr lang="en" sz="1800">
                <a:solidFill>
                  <a:schemeClr val="dk1"/>
                </a:solidFill>
                <a:latin typeface="Georgia"/>
                <a:ea typeface="Georgia"/>
                <a:cs typeface="Georgia"/>
                <a:sym typeface="Georgia"/>
              </a:rPr>
              <a:t>After independence, the first nationally organized petition drive was against the Indian Removal Act.  In Steubenville, OH, 60 women begged President Jackson and Congress to reconsider.  In this case, although Congress received tons of petitions that year, the Indian Removal Act went into effect anyway. </a:t>
            </a:r>
            <a:endParaRPr sz="1800">
              <a:solidFill>
                <a:schemeClr val="dk1"/>
              </a:solidFill>
              <a:latin typeface="Georgia"/>
              <a:ea typeface="Georgia"/>
              <a:cs typeface="Georgia"/>
              <a:sym typeface="Georgia"/>
            </a:endParaRPr>
          </a:p>
        </p:txBody>
      </p:sp>
      <p:pic>
        <p:nvPicPr>
          <p:cNvPr id="100" name="Google Shape;100;p18"/>
          <p:cNvPicPr preferRelativeResize="0"/>
          <p:nvPr/>
        </p:nvPicPr>
        <p:blipFill rotWithShape="1">
          <a:blip r:embed="rId3">
            <a:alphaModFix/>
          </a:blip>
          <a:srcRect b="0" l="37923" r="38394" t="0"/>
          <a:stretch/>
        </p:blipFill>
        <p:spPr>
          <a:xfrm>
            <a:off x="5986600" y="885425"/>
            <a:ext cx="2534326" cy="4052475"/>
          </a:xfrm>
          <a:prstGeom prst="rect">
            <a:avLst/>
          </a:prstGeom>
          <a:noFill/>
          <a:ln cap="flat" cmpd="sng" w="9525">
            <a:solidFill>
              <a:schemeClr val="dk1"/>
            </a:solidFill>
            <a:prstDash val="solid"/>
            <a:round/>
            <a:headEnd len="sm" w="sm" type="none"/>
            <a:tailEnd len="sm" w="sm" type="none"/>
          </a:ln>
        </p:spPr>
      </p:pic>
      <p:pic>
        <p:nvPicPr>
          <p:cNvPr id="101" name="Google Shape;101;p18"/>
          <p:cNvPicPr preferRelativeResize="0"/>
          <p:nvPr/>
        </p:nvPicPr>
        <p:blipFill>
          <a:blip r:embed="rId4">
            <a:alphaModFix/>
          </a:blip>
          <a:stretch>
            <a:fillRect/>
          </a:stretch>
        </p:blipFill>
        <p:spPr>
          <a:xfrm>
            <a:off x="4248879" y="4809625"/>
            <a:ext cx="838100" cy="3338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9"/>
          <p:cNvSpPr txBox="1"/>
          <p:nvPr>
            <p:ph type="title"/>
          </p:nvPr>
        </p:nvSpPr>
        <p:spPr>
          <a:xfrm>
            <a:off x="311700" y="97325"/>
            <a:ext cx="8520600" cy="572700"/>
          </a:xfrm>
          <a:prstGeom prst="rect">
            <a:avLst/>
          </a:prstGeom>
        </p:spPr>
        <p:txBody>
          <a:bodyPr anchorCtr="0" anchor="t" bIns="91425" lIns="91425" spcFirstLastPara="1" rIns="91425" wrap="square" tIns="91425">
            <a:noAutofit/>
          </a:bodyPr>
          <a:lstStyle/>
          <a:p>
            <a:pPr indent="0" lvl="0" marL="457200" rtl="0" algn="ctr">
              <a:spcBef>
                <a:spcPts val="0"/>
              </a:spcBef>
              <a:spcAft>
                <a:spcPts val="0"/>
              </a:spcAft>
              <a:buNone/>
            </a:pPr>
            <a:r>
              <a:rPr b="1" lang="en" sz="4000">
                <a:latin typeface="Georgia"/>
                <a:ea typeface="Georgia"/>
                <a:cs typeface="Georgia"/>
                <a:sym typeface="Georgia"/>
              </a:rPr>
              <a:t>7. Voting</a:t>
            </a:r>
            <a:endParaRPr b="1" sz="3600">
              <a:latin typeface="Georgia"/>
              <a:ea typeface="Georgia"/>
              <a:cs typeface="Georgia"/>
              <a:sym typeface="Georgia"/>
            </a:endParaRPr>
          </a:p>
        </p:txBody>
      </p:sp>
      <p:sp>
        <p:nvSpPr>
          <p:cNvPr id="107" name="Google Shape;107;p19"/>
          <p:cNvSpPr txBox="1"/>
          <p:nvPr>
            <p:ph idx="1" type="body"/>
          </p:nvPr>
        </p:nvSpPr>
        <p:spPr>
          <a:xfrm>
            <a:off x="311700" y="822050"/>
            <a:ext cx="4056000" cy="4496100"/>
          </a:xfrm>
          <a:prstGeom prst="rect">
            <a:avLst/>
          </a:prstGeom>
        </p:spPr>
        <p:txBody>
          <a:bodyPr anchorCtr="0" anchor="t" bIns="91425" lIns="91425" spcFirstLastPara="1" rIns="91425" wrap="square" tIns="91425">
            <a:normAutofit fontScale="85000" lnSpcReduction="20000"/>
          </a:bodyPr>
          <a:lstStyle/>
          <a:p>
            <a:pPr indent="9525" lvl="0" marL="57150" marR="0" rtl="0" algn="l">
              <a:lnSpc>
                <a:spcPct val="97183"/>
              </a:lnSpc>
              <a:spcBef>
                <a:spcPts val="2214"/>
              </a:spcBef>
              <a:spcAft>
                <a:spcPts val="0"/>
              </a:spcAft>
              <a:buNone/>
            </a:pPr>
            <a:r>
              <a:rPr lang="en" sz="1800">
                <a:solidFill>
                  <a:schemeClr val="dk1"/>
                </a:solidFill>
                <a:latin typeface="Georgia"/>
                <a:ea typeface="Georgia"/>
                <a:cs typeface="Georgia"/>
                <a:sym typeface="Georgia"/>
              </a:rPr>
              <a:t>Voting rights in the United States today are universally applied to all U.S. citizens who meet age and residency requirements.  This was not always the case.  Early in U.S. history, voting was restricted to white males, with some states enacting significant property requirements as well.</a:t>
            </a:r>
            <a:endParaRPr sz="1800">
              <a:solidFill>
                <a:schemeClr val="dk1"/>
              </a:solidFill>
              <a:latin typeface="Georgia"/>
              <a:ea typeface="Georgia"/>
              <a:cs typeface="Georgia"/>
              <a:sym typeface="Georgia"/>
            </a:endParaRPr>
          </a:p>
          <a:p>
            <a:pPr indent="9525" lvl="0" marL="57150" marR="0" rtl="0" algn="l">
              <a:lnSpc>
                <a:spcPct val="97183"/>
              </a:lnSpc>
              <a:spcBef>
                <a:spcPts val="2214"/>
              </a:spcBef>
              <a:spcAft>
                <a:spcPts val="0"/>
              </a:spcAft>
              <a:buNone/>
            </a:pPr>
            <a:r>
              <a:rPr lang="en" sz="1800">
                <a:solidFill>
                  <a:schemeClr val="dk1"/>
                </a:solidFill>
                <a:latin typeface="Georgia"/>
                <a:ea typeface="Georgia"/>
                <a:cs typeface="Georgia"/>
                <a:sym typeface="Georgia"/>
              </a:rPr>
              <a:t>The property requirements began to go away over the first half of the 1800s, and by 1828 the majority of states allowed universal white male suffrage.  </a:t>
            </a:r>
            <a:endParaRPr sz="1800">
              <a:solidFill>
                <a:schemeClr val="dk1"/>
              </a:solidFill>
              <a:latin typeface="Georgia"/>
              <a:ea typeface="Georgia"/>
              <a:cs typeface="Georgia"/>
              <a:sym typeface="Georgia"/>
            </a:endParaRPr>
          </a:p>
          <a:p>
            <a:pPr indent="9525" lvl="0" marL="57150" marR="0" rtl="0" algn="l">
              <a:lnSpc>
                <a:spcPct val="97183"/>
              </a:lnSpc>
              <a:spcBef>
                <a:spcPts val="2214"/>
              </a:spcBef>
              <a:spcAft>
                <a:spcPts val="0"/>
              </a:spcAft>
              <a:buNone/>
            </a:pPr>
            <a:r>
              <a:rPr lang="en" sz="1800">
                <a:solidFill>
                  <a:schemeClr val="dk1"/>
                </a:solidFill>
                <a:latin typeface="Georgia"/>
                <a:ea typeface="Georgia"/>
                <a:cs typeface="Georgia"/>
                <a:sym typeface="Georgia"/>
              </a:rPr>
              <a:t>The 1828 presidential election was a re-match between John Q. Adams and Andrew Jackson.  The electorate had expanded from 3.4% to 9.5% of Americans.  Jackson, the “man of the people” won, with a record number of new voters elevating him to the White House.</a:t>
            </a:r>
            <a:endParaRPr sz="1800">
              <a:solidFill>
                <a:schemeClr val="dk1"/>
              </a:solidFill>
              <a:latin typeface="Georgia"/>
              <a:ea typeface="Georgia"/>
              <a:cs typeface="Georgia"/>
              <a:sym typeface="Georgia"/>
            </a:endParaRPr>
          </a:p>
        </p:txBody>
      </p:sp>
      <p:pic>
        <p:nvPicPr>
          <p:cNvPr id="108" name="Google Shape;108;p19"/>
          <p:cNvPicPr preferRelativeResize="0"/>
          <p:nvPr/>
        </p:nvPicPr>
        <p:blipFill>
          <a:blip r:embed="rId3">
            <a:alphaModFix/>
          </a:blip>
          <a:stretch>
            <a:fillRect/>
          </a:stretch>
        </p:blipFill>
        <p:spPr>
          <a:xfrm>
            <a:off x="4152954" y="4809625"/>
            <a:ext cx="838100" cy="333875"/>
          </a:xfrm>
          <a:prstGeom prst="rect">
            <a:avLst/>
          </a:prstGeom>
          <a:noFill/>
          <a:ln>
            <a:noFill/>
          </a:ln>
        </p:spPr>
      </p:pic>
      <p:pic>
        <p:nvPicPr>
          <p:cNvPr id="109" name="Google Shape;109;p19"/>
          <p:cNvPicPr preferRelativeResize="0"/>
          <p:nvPr/>
        </p:nvPicPr>
        <p:blipFill>
          <a:blip r:embed="rId4">
            <a:alphaModFix/>
          </a:blip>
          <a:stretch>
            <a:fillRect/>
          </a:stretch>
        </p:blipFill>
        <p:spPr>
          <a:xfrm>
            <a:off x="5440250" y="1265601"/>
            <a:ext cx="3155700" cy="32432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Sources</a:t>
            </a:r>
            <a:endParaRPr/>
          </a:p>
        </p:txBody>
      </p:sp>
      <p:sp>
        <p:nvSpPr>
          <p:cNvPr id="115" name="Google Shape;115;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3">
                  <a:extLst>
                    <a:ext uri="{A12FA001-AC4F-418D-AE19-62706E023703}">
                      <ahyp:hlinkClr val="tx"/>
                    </a:ext>
                  </a:extLst>
                </a:hlinkClick>
              </a:rPr>
              <a:t>Henry David Thoreau</a:t>
            </a:r>
            <a:r>
              <a:rPr lang="en" sz="1200">
                <a:solidFill>
                  <a:schemeClr val="dk1"/>
                </a:solidFill>
              </a:rPr>
              <a:t>” by B.D Maxham is under the Public Domain</a:t>
            </a:r>
            <a:endParaRPr sz="1200">
              <a:solidFill>
                <a:schemeClr val="dk1"/>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4">
                  <a:extLst>
                    <a:ext uri="{A12FA001-AC4F-418D-AE19-62706E023703}">
                      <ahyp:hlinkClr val="tx"/>
                    </a:ext>
                  </a:extLst>
                </a:hlinkClick>
              </a:rPr>
              <a:t>Empty room photo</a:t>
            </a:r>
            <a:r>
              <a:rPr lang="en" sz="1200">
                <a:solidFill>
                  <a:schemeClr val="dk1"/>
                </a:solidFill>
              </a:rPr>
              <a:t>” by Emiliano Bar is licensed under the </a:t>
            </a:r>
            <a:r>
              <a:rPr lang="en" sz="1200" u="sng">
                <a:solidFill>
                  <a:srgbClr val="1155CC"/>
                </a:solidFill>
                <a:hlinkClick r:id="rId5">
                  <a:extLst>
                    <a:ext uri="{A12FA001-AC4F-418D-AE19-62706E023703}">
                      <ahyp:hlinkClr val="tx"/>
                    </a:ext>
                  </a:extLst>
                </a:hlinkClick>
              </a:rPr>
              <a:t>Unsplash license</a:t>
            </a:r>
            <a:r>
              <a:rPr lang="en" sz="1200" u="sng">
                <a:solidFill>
                  <a:schemeClr val="hlink"/>
                </a:solidFill>
                <a:hlinkClick r:id="rId6"/>
              </a:rPr>
              <a:t> </a:t>
            </a:r>
            <a:endParaRPr sz="1200">
              <a:solidFill>
                <a:schemeClr val="dk1"/>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7">
                  <a:extLst>
                    <a:ext uri="{A12FA001-AC4F-418D-AE19-62706E023703}">
                      <ahyp:hlinkClr val="tx"/>
                    </a:ext>
                  </a:extLst>
                </a:hlinkClick>
              </a:rPr>
              <a:t>Thomas Paine</a:t>
            </a:r>
            <a:r>
              <a:rPr lang="en" sz="1200">
                <a:solidFill>
                  <a:schemeClr val="dk1"/>
                </a:solidFill>
              </a:rPr>
              <a:t>” from the National Portrait Gallery is under the Public Domain</a:t>
            </a:r>
            <a:endParaRPr sz="1200">
              <a:solidFill>
                <a:schemeClr val="dk1"/>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8">
                  <a:extLst>
                    <a:ext uri="{A12FA001-AC4F-418D-AE19-62706E023703}">
                      <ahyp:hlinkClr val="tx"/>
                    </a:ext>
                  </a:extLst>
                </a:hlinkClick>
              </a:rPr>
              <a:t>Common sense</a:t>
            </a:r>
            <a:r>
              <a:rPr lang="en" sz="1200">
                <a:solidFill>
                  <a:schemeClr val="dk1"/>
                </a:solidFill>
              </a:rPr>
              <a:t>” by Thomas Paine is under the Public Domain</a:t>
            </a:r>
            <a:endParaRPr sz="1200">
              <a:solidFill>
                <a:schemeClr val="dk1"/>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9">
                  <a:extLst>
                    <a:ext uri="{A12FA001-AC4F-418D-AE19-62706E023703}">
                      <ahyp:hlinkClr val="tx"/>
                    </a:ext>
                  </a:extLst>
                </a:hlinkClick>
              </a:rPr>
              <a:t>O! The fatal stamp</a:t>
            </a:r>
            <a:r>
              <a:rPr lang="en" sz="1200">
                <a:solidFill>
                  <a:schemeClr val="dk1"/>
                </a:solidFill>
              </a:rPr>
              <a:t>” from the New York Public Library is under the Public Domain</a:t>
            </a:r>
            <a:endParaRPr sz="1200">
              <a:solidFill>
                <a:schemeClr val="dk1"/>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0">
                  <a:extLst>
                    <a:ext uri="{A12FA001-AC4F-418D-AE19-62706E023703}">
                      <ahyp:hlinkClr val="tx"/>
                    </a:ext>
                  </a:extLst>
                </a:hlinkClick>
              </a:rPr>
              <a:t>Stephen A. Douglas digital file from original neg</a:t>
            </a:r>
            <a:r>
              <a:rPr lang="en" sz="1200">
                <a:solidFill>
                  <a:schemeClr val="dk1"/>
                </a:solidFill>
              </a:rPr>
              <a:t>” from the Library of Congress has no known copyright restrictions</a:t>
            </a:r>
            <a:endParaRPr sz="1200">
              <a:solidFill>
                <a:schemeClr val="dk1"/>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1">
                  <a:extLst>
                    <a:ext uri="{A12FA001-AC4F-418D-AE19-62706E023703}">
                      <ahyp:hlinkClr val="tx"/>
                    </a:ext>
                  </a:extLst>
                </a:hlinkClick>
              </a:rPr>
              <a:t>Abraham Lincoln, Pres't U.S. / Alex. Gardner, photographer to the Army of the Potomac</a:t>
            </a:r>
            <a:r>
              <a:rPr lang="en" sz="1200">
                <a:solidFill>
                  <a:schemeClr val="dk1"/>
                </a:solidFill>
              </a:rPr>
              <a:t>” from the Library of Congress has no known copyright restrictions</a:t>
            </a:r>
            <a:endParaRPr sz="1200">
              <a:solidFill>
                <a:schemeClr val="dk1"/>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2">
                  <a:extLst>
                    <a:ext uri="{A12FA001-AC4F-418D-AE19-62706E023703}">
                      <ahyp:hlinkClr val="tx"/>
                    </a:ext>
                  </a:extLst>
                </a:hlinkClick>
              </a:rPr>
              <a:t>Elizabeth Cady Stanton (1815–1902) and Susan B. Anthony (1820-1906)</a:t>
            </a:r>
            <a:r>
              <a:rPr lang="en" sz="1200">
                <a:solidFill>
                  <a:schemeClr val="dk1"/>
                </a:solidFill>
              </a:rPr>
              <a:t>” from the Library of Congress has no known copyright restrictions</a:t>
            </a:r>
            <a:endParaRPr sz="1200">
              <a:solidFill>
                <a:schemeClr val="dk1"/>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3">
                  <a:extLst>
                    <a:ext uri="{A12FA001-AC4F-418D-AE19-62706E023703}">
                      <ahyp:hlinkClr val="tx"/>
                    </a:ext>
                  </a:extLst>
                </a:hlinkClick>
              </a:rPr>
              <a:t>Our Roll of Honor. Listing women and men who signed the Declaration of Sentiments at first Woman's Rights Convention, July 19-20, 1848</a:t>
            </a:r>
            <a:r>
              <a:rPr lang="en" sz="1200">
                <a:solidFill>
                  <a:schemeClr val="dk1"/>
                </a:solidFill>
              </a:rPr>
              <a:t>” from the Library of Congress has no known copyright restrictions</a:t>
            </a:r>
            <a:endParaRPr sz="1200">
              <a:solidFill>
                <a:schemeClr val="dk1"/>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4">
                  <a:extLst>
                    <a:ext uri="{A12FA001-AC4F-418D-AE19-62706E023703}">
                      <ahyp:hlinkClr val="tx"/>
                    </a:ext>
                  </a:extLst>
                </a:hlinkClick>
              </a:rPr>
              <a:t>Memorial from the Ladies of Steubenville, Ohio, Protesting Indian Removal</a:t>
            </a:r>
            <a:r>
              <a:rPr lang="en" sz="1200">
                <a:solidFill>
                  <a:schemeClr val="dk1"/>
                </a:solidFill>
              </a:rPr>
              <a:t>” from the National Archives is under the Public Domain</a:t>
            </a:r>
            <a:endParaRPr sz="1200">
              <a:solidFill>
                <a:schemeClr val="dk1"/>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5">
                  <a:extLst>
                    <a:ext uri="{A12FA001-AC4F-418D-AE19-62706E023703}">
                      <ahyp:hlinkClr val="tx"/>
                    </a:ext>
                  </a:extLst>
                </a:hlinkClick>
              </a:rPr>
              <a:t>Electoral college 1828</a:t>
            </a:r>
            <a:r>
              <a:rPr lang="en" sz="1200">
                <a:solidFill>
                  <a:schemeClr val="dk1"/>
                </a:solidFill>
              </a:rPr>
              <a:t>” is under the Public Domain</a:t>
            </a:r>
            <a:endParaRPr sz="1200">
              <a:solidFill>
                <a:schemeClr val="dk1"/>
              </a:solidFill>
            </a:endParaRPr>
          </a:p>
        </p:txBody>
      </p:sp>
      <p:pic>
        <p:nvPicPr>
          <p:cNvPr id="116" name="Google Shape;116;p20"/>
          <p:cNvPicPr preferRelativeResize="0"/>
          <p:nvPr/>
        </p:nvPicPr>
        <p:blipFill>
          <a:blip r:embed="rId16">
            <a:alphaModFix/>
          </a:blip>
          <a:stretch>
            <a:fillRect/>
          </a:stretch>
        </p:blipFill>
        <p:spPr>
          <a:xfrm>
            <a:off x="8202854" y="4703625"/>
            <a:ext cx="838100" cy="333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