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dc1f00bb1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dc1f00bb1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1f058722ef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1f058722ef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Source: Kids Constitution</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2CC"/>
        </a:solidFill>
      </p:bgPr>
    </p:bg>
    <p:spTree>
      <p:nvGrpSpPr>
        <p:cNvPr id="53" name="Shape 53"/>
        <p:cNvGrpSpPr/>
        <p:nvPr/>
      </p:nvGrpSpPr>
      <p:grpSpPr>
        <a:xfrm>
          <a:off x="0" y="0"/>
          <a:ext cx="0" cy="0"/>
          <a:chOff x="0" y="0"/>
          <a:chExt cx="0" cy="0"/>
        </a:xfrm>
      </p:grpSpPr>
      <p:sp>
        <p:nvSpPr>
          <p:cNvPr id="54" name="Google Shape;54;p1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Georgia"/>
                <a:ea typeface="Georgia"/>
                <a:cs typeface="Georgia"/>
                <a:sym typeface="Georgia"/>
              </a:rPr>
              <a:t>The 14th Amendment (1868)</a:t>
            </a:r>
            <a:endParaRPr b="1">
              <a:latin typeface="Georgia"/>
              <a:ea typeface="Georgia"/>
              <a:cs typeface="Georgia"/>
              <a:sym typeface="Georgia"/>
            </a:endParaRPr>
          </a:p>
        </p:txBody>
      </p:sp>
      <p:sp>
        <p:nvSpPr>
          <p:cNvPr id="55" name="Google Shape;55;p1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lang="en" sz="2200">
                <a:solidFill>
                  <a:schemeClr val="dk1"/>
                </a:solidFill>
                <a:latin typeface="Georgia"/>
                <a:ea typeface="Georgia"/>
                <a:cs typeface="Georgia"/>
                <a:sym typeface="Georgia"/>
              </a:rPr>
              <a:t>Section 1.</a:t>
            </a:r>
            <a:endParaRPr sz="2200">
              <a:solidFill>
                <a:schemeClr val="dk1"/>
              </a:solidFill>
              <a:latin typeface="Georgia"/>
              <a:ea typeface="Georgia"/>
              <a:cs typeface="Georgia"/>
              <a:sym typeface="Georgia"/>
            </a:endParaRPr>
          </a:p>
          <a:p>
            <a:pPr indent="0" lvl="0" marL="0" rtl="0" algn="l">
              <a:spcBef>
                <a:spcPts val="0"/>
              </a:spcBef>
              <a:spcAft>
                <a:spcPts val="1200"/>
              </a:spcAft>
              <a:buNone/>
            </a:pPr>
            <a:r>
              <a:rPr lang="en" sz="2200">
                <a:solidFill>
                  <a:schemeClr val="dk1"/>
                </a:solidFill>
                <a:latin typeface="Georgia"/>
                <a:ea typeface="Georgia"/>
                <a:cs typeface="Georgia"/>
                <a:sym typeface="Georgia"/>
              </a:rPr>
              <a:t>“All persons born or naturalized in the United States, and subject to the jurisdiction thereof, are citizens of the United States and of the State wherein they reside. No State shall make or enforce any law which shall abridge the privileges or immunities of citizens of the United States; nor shall any State deprive any person of life, liberty, or property, without due process of law; nor deny to any person within its jurisdiction the equal protection of the laws”.</a:t>
            </a:r>
            <a:endParaRPr sz="2200">
              <a:solidFill>
                <a:schemeClr val="dk1"/>
              </a:solidFill>
              <a:latin typeface="Georgia"/>
              <a:ea typeface="Georgia"/>
              <a:cs typeface="Georgia"/>
              <a:sym typeface="Georgi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2CC"/>
        </a:solidFill>
      </p:bgPr>
    </p:bg>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Georgia"/>
                <a:ea typeface="Georgia"/>
                <a:cs typeface="Georgia"/>
                <a:sym typeface="Georgia"/>
              </a:rPr>
              <a:t>The 14th Amendment (1868)-Student Friendly Version</a:t>
            </a:r>
            <a:endParaRPr b="1">
              <a:latin typeface="Georgia"/>
              <a:ea typeface="Georgia"/>
              <a:cs typeface="Georgia"/>
              <a:sym typeface="Georgia"/>
            </a:endParaRPr>
          </a:p>
        </p:txBody>
      </p:sp>
      <p:sp>
        <p:nvSpPr>
          <p:cNvPr id="61" name="Google Shape;61;p14"/>
          <p:cNvSpPr txBox="1"/>
          <p:nvPr>
            <p:ph idx="1" type="body"/>
          </p:nvPr>
        </p:nvSpPr>
        <p:spPr>
          <a:xfrm>
            <a:off x="311700" y="1533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200">
                <a:solidFill>
                  <a:srgbClr val="000000"/>
                </a:solidFill>
                <a:latin typeface="Georgia"/>
                <a:ea typeface="Georgia"/>
                <a:cs typeface="Georgia"/>
                <a:sym typeface="Georgia"/>
              </a:rPr>
              <a:t>People born in the United States or become citizens of the United States (by the process of naturalization) are United States citizens and citizens of the state they live in. All US citizens must be protected by, must follow, and must be held accountable for all the same laws of the Federal Government and their state. Also, all citizens deserve to be fairly treated under the law, even when they have broken the law.</a:t>
            </a:r>
            <a:endParaRPr sz="2200">
              <a:solidFill>
                <a:srgbClr val="000000"/>
              </a:solidFill>
              <a:latin typeface="Georgia"/>
              <a:ea typeface="Georgia"/>
              <a:cs typeface="Georgia"/>
              <a:sym typeface="Georgia"/>
            </a:endParaRPr>
          </a:p>
          <a:p>
            <a:pPr indent="0" lvl="0" marL="0" rtl="0" algn="l">
              <a:spcBef>
                <a:spcPts val="0"/>
              </a:spcBef>
              <a:spcAft>
                <a:spcPts val="1200"/>
              </a:spcAft>
              <a:buNone/>
            </a:pPr>
            <a:r>
              <a:t/>
            </a:r>
            <a:endParaRPr sz="2200">
              <a:solidFill>
                <a:schemeClr val="dk1"/>
              </a:solidFill>
              <a:latin typeface="Georgia"/>
              <a:ea typeface="Georgia"/>
              <a:cs typeface="Georgia"/>
              <a:sym typeface="Georgia"/>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