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D5B6C00-4410-427A-A51E-9635DEAC9F7A}">
  <a:tblStyle styleId="{0D5B6C00-4410-427A-A51E-9635DEAC9F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Oswald-regular.fntdata"/><Relationship Id="rId10" Type="http://schemas.openxmlformats.org/officeDocument/2006/relationships/slide" Target="slides/slide4.xml"/><Relationship Id="rId12" Type="http://schemas.openxmlformats.org/officeDocument/2006/relationships/font" Target="fonts/Oswald-bold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d33a951dd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d33a951d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d33a951dd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d33a951dd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33a951dd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33a951dd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d33a951dd2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d33a951dd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23408" y="8076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C4587"/>
                </a:solidFill>
                <a:latin typeface="Oswald"/>
                <a:ea typeface="Oswald"/>
                <a:cs typeface="Oswald"/>
                <a:sym typeface="Oswald"/>
              </a:rPr>
              <a:t>Fifth</a:t>
            </a:r>
            <a:r>
              <a:rPr b="1" lang="en">
                <a:solidFill>
                  <a:srgbClr val="1C4587"/>
                </a:solidFill>
                <a:latin typeface="Oswald"/>
                <a:ea typeface="Oswald"/>
                <a:cs typeface="Oswald"/>
                <a:sym typeface="Oswald"/>
              </a:rPr>
              <a:t> Grade Matching Game 2</a:t>
            </a:r>
            <a:endParaRPr b="1">
              <a:solidFill>
                <a:srgbClr val="1C4587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75550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Cut and paste the information cards into the correct table and columns </a:t>
            </a:r>
            <a:endParaRPr sz="36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8000" y="4693475"/>
            <a:ext cx="99060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260400" y="713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{0D5B6C00-4410-427A-A51E-9635DEAC9F7A}</a:tableStyleId>
              </a:tblPr>
              <a:tblGrid>
                <a:gridCol w="2872150"/>
                <a:gridCol w="2872150"/>
                <a:gridCol w="2872150"/>
              </a:tblGrid>
              <a:tr h="669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Legislative</a:t>
                      </a:r>
                      <a:endParaRPr b="1" sz="28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Executive</a:t>
                      </a:r>
                      <a:endParaRPr b="1" sz="28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Judicial</a:t>
                      </a:r>
                      <a:endParaRPr b="1" sz="28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113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3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3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2" name="Google Shape;62;p14"/>
          <p:cNvSpPr txBox="1"/>
          <p:nvPr/>
        </p:nvSpPr>
        <p:spPr>
          <a:xfrm>
            <a:off x="2022125" y="271425"/>
            <a:ext cx="521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Oswald"/>
                <a:ea typeface="Oswald"/>
                <a:cs typeface="Oswald"/>
                <a:sym typeface="Oswald"/>
              </a:rPr>
              <a:t>NATIONAL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 Government Structure and Functions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800" y="4831375"/>
            <a:ext cx="633750" cy="2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15"/>
          <p:cNvGraphicFramePr/>
          <p:nvPr/>
        </p:nvGraphicFramePr>
        <p:xfrm>
          <a:off x="579263" y="97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{0D5B6C00-4410-427A-A51E-9635DEAC9F7A}</a:tableStyleId>
              </a:tblPr>
              <a:tblGrid>
                <a:gridCol w="2661825"/>
                <a:gridCol w="2661825"/>
                <a:gridCol w="2661825"/>
              </a:tblGrid>
              <a:tr h="1258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U.S. Congress: </a:t>
                      </a:r>
                      <a:endParaRPr sz="2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Senate and House of Representatives</a:t>
                      </a:r>
                      <a:endParaRPr sz="2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President, Vice-President, Cabinet</a:t>
                      </a:r>
                      <a:endParaRPr sz="2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United States Supreme Court </a:t>
                      </a:r>
                      <a:endParaRPr sz="2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09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Makes Laws</a:t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Interprets Laws</a:t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Enforces Laws</a:t>
                      </a:r>
                      <a:endParaRPr sz="2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58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Outlined in Article I,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Bicameral (two-house) legislature known as the U.S. Congress, Features the U.S. House of Representatives and the U.S. Senate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Powers include: tax, declare war, raise and support armies, regulate commerce, etc.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Outlined in Article II,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Establishes presidency, outlines powers/duties of the office of the president, Powers include: Commander and Chief of the armed forces, nominations for high offices, negotiates </a:t>
                      </a: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treaties, pardons, etc.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Outlined in Article III, 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Establishes a judicial system of Supreme Court and inferior courts, 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Powers include: determining jurisdiction of cases, oversees caes, oversees trials of impeachment, determines constitutionality of laws</a:t>
                      </a:r>
                      <a:endParaRPr sz="12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529275" y="468200"/>
            <a:ext cx="5333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Oswald"/>
                <a:ea typeface="Oswald"/>
                <a:cs typeface="Oswald"/>
                <a:sym typeface="Oswald"/>
              </a:rPr>
              <a:t>Cut and paste the information below into the correct table and columns above.</a:t>
            </a:r>
            <a:endParaRPr sz="10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800" y="4831375"/>
            <a:ext cx="633750" cy="2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swald"/>
                <a:ea typeface="Oswald"/>
                <a:cs typeface="Oswald"/>
                <a:sym typeface="Oswald"/>
              </a:rPr>
              <a:t>Additional Ways to Play</a:t>
            </a:r>
            <a:endParaRPr b="1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18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swald"/>
              <a:buChar char="●"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Name people that hold the various offices on the cards (i.e. president, senators, Supreme Court justices) and have your student try and hold up the match</a:t>
            </a:r>
            <a:endParaRPr sz="1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swald"/>
              <a:buChar char="●"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Ask “Which card impacts your daily life the most?” “Why?” “Least?”</a:t>
            </a:r>
            <a:endParaRPr sz="1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swald"/>
              <a:buChar char="●"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Identify which level and branch would be in charge of specific issues, (i.e. war declarations, making new laws, negotiating treaties, deciding if a person’s constitutional rights have been violated etc.)</a:t>
            </a:r>
            <a:endParaRPr sz="1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800" y="4831375"/>
            <a:ext cx="633750" cy="2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