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Oswald"/>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7DF0936-8AFB-4427-8A75-53E97B044373}">
  <a:tblStyle styleId="{57DF0936-8AFB-4427-8A75-53E97B04437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Oswald-bold.fntdata"/><Relationship Id="rId27" Type="http://schemas.openxmlformats.org/officeDocument/2006/relationships/font" Target="fonts/Oswald-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d33ba435c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d33ba435c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d33ba435c1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d33ba435c1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d33ba435c1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d33ba435c1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d33ba435c1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d33ba435c1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d33ba435c1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d33ba435c1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d33ba435c1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d33ba435c1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d33ba435c1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d33ba435c1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d33ba435c1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d33ba435c1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d33ba435c1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d33ba435c1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d33ba435c1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d33ba435c1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d33ba435c1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d33ba435c1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d33ba435c1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d33ba435c1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d33ba435c1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d33ba435c1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1d33ba435c1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1d33ba435c1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d33ba435c1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1d33ba435c1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d33ba435c1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d33ba435c1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d33ba435c1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d33ba435c1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d33ba435c1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1d33ba435c1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d33ba435c1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d33ba435c1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d33ba435c1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d33ba435c1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0" Type="http://schemas.openxmlformats.org/officeDocument/2006/relationships/hyperlink" Target="https://www.reaganlibrary.gov/s3/files/styles/large/public/2022-08/Voting%20Rights%20Act%20of%201965.png?itok=VbgA1QjK" TargetMode="External"/><Relationship Id="rId22" Type="http://schemas.openxmlformats.org/officeDocument/2006/relationships/hyperlink" Target="https://www.freepikcompany.com/legal?_gl=1*1i9201*fp_ga*NjI4NDc0NTUyLjE2ODIwMTA0NjU.*fp_ga_QWX66025LC*MTY4NTAyMTIyNS45LjEuMTY4NTAyMTI5Ny42MC4wLjA.*_ga*NjI4NDc0NTUyLjE2ODIwMTA0NjU.*_ga_18B6QPTJPC*MTY4NTAyMTIyNi45LjEuMTY4NTAyMTI5Ny42MC4wLjA.#nav-freepik-license" TargetMode="External"/><Relationship Id="rId21" Type="http://schemas.openxmlformats.org/officeDocument/2006/relationships/hyperlink" Target="https://img.freepik.com/free-vector/law-design_24877-61353.jpg?w=1380&amp;t=st=1685022336~exp=1685022936~hmac=6858c3fe7ca65f679aca46a0459d92de8b5de52e79eb69dcfec95f39f06a6c94" TargetMode="External"/><Relationship Id="rId24" Type="http://schemas.openxmlformats.org/officeDocument/2006/relationships/hyperlink" Target="https://clipartix.com/wp-content/uploads/2018/03/legislative-branch-clipart-2018-40.png" TargetMode="External"/><Relationship Id="rId23" Type="http://schemas.openxmlformats.org/officeDocument/2006/relationships/hyperlink" Target="https://clipartix.com/wp-content/uploads/2018/03/legislative-branch-clipart-2018-13.jpeg" TargetMode="External"/><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www.loc.gov/rr/program//bib/ourdocs/images/declaration.jpg" TargetMode="External"/><Relationship Id="rId4" Type="http://schemas.openxmlformats.org/officeDocument/2006/relationships/hyperlink" Target="https://www.loc.gov/item/webcast-8950/" TargetMode="External"/><Relationship Id="rId9" Type="http://schemas.openxmlformats.org/officeDocument/2006/relationships/hyperlink" Target="https://www.americanrevolutioninstitute.org/wp-content/uploads/2020/11/Great-Seal-of-the-United-States-obverse-U.S.-Department-of-State.png" TargetMode="External"/><Relationship Id="rId26" Type="http://schemas.openxmlformats.org/officeDocument/2006/relationships/image" Target="../media/image2.png"/><Relationship Id="rId25" Type="http://schemas.openxmlformats.org/officeDocument/2006/relationships/hyperlink" Target="https://www.archives.gov/files/founding-docs/downloads/13th_Amendment_Pg1of1_AC.jpg" TargetMode="External"/><Relationship Id="rId5" Type="http://schemas.openxmlformats.org/officeDocument/2006/relationships/hyperlink" Target="https://tile.loc.gov/storage-services/service/pnp/cph/3b10000/3b17000/3b17900/3b17903v.jpg#h=1024&amp;w=835" TargetMode="External"/><Relationship Id="rId6" Type="http://schemas.openxmlformats.org/officeDocument/2006/relationships/hyperlink" Target="https://www.archives.gov/files/founding-docs/washington-as-statesman-large-new.jpg" TargetMode="External"/><Relationship Id="rId7" Type="http://schemas.openxmlformats.org/officeDocument/2006/relationships/hyperlink" Target="https://img.freepik.com/free-vector/law-order-2x2-design-concept_1284-23066.jpg?w=1060&amp;t=st=1685021296~exp=1685021896~hmac=ed426b229bb09dc2d1f3b422f295c3a2b3b90965434027933504079e89d98ec4" TargetMode="External"/><Relationship Id="rId8" Type="http://schemas.openxmlformats.org/officeDocument/2006/relationships/hyperlink" Target="https://www.freepikcompany.com/legal?_gl=1*1i9201*fp_ga*NjI4NDc0NTUyLjE2ODIwMTA0NjU.*fp_ga_QWX66025LC*MTY4NTAyMTIyNS45LjEuMTY4NTAyMTI5Ny42MC4wLjA.*_ga*NjI4NDc0NTUyLjE2ODIwMTA0NjU.*_ga_18B6QPTJPC*MTY4NTAyMTIyNi45LjEuMTY4NTAyMTI5Ny42MC4wLjA.#nav-freepik-license" TargetMode="External"/><Relationship Id="rId11" Type="http://schemas.openxmlformats.org/officeDocument/2006/relationships/hyperlink" Target="https://www.archives.gov/files/founding-docs/constitution_1_of_4_630.jpg" TargetMode="External"/><Relationship Id="rId10" Type="http://schemas.openxmlformats.org/officeDocument/2006/relationships/hyperlink" Target="https://cdn.loc.gov/service/pnp/ppmsca/31200/31279r.jpg" TargetMode="External"/><Relationship Id="rId13" Type="http://schemas.openxmlformats.org/officeDocument/2006/relationships/hyperlink" Target="https://www.archives.gov/files/images/00315-2008-001-ac.png" TargetMode="External"/><Relationship Id="rId12" Type="http://schemas.openxmlformats.org/officeDocument/2006/relationships/hyperlink" Target="http://tile.loc.gov/storage-services/service/rbc/rbpe/rbpe24/rbpe242/24203100/001dr.jpg" TargetMode="External"/><Relationship Id="rId15" Type="http://schemas.openxmlformats.org/officeDocument/2006/relationships/hyperlink" Target="https://www.dhs.gov/medialibrary-assets/assets-temp/20210512-h-yp220-1065.jpg" TargetMode="External"/><Relationship Id="rId14" Type="http://schemas.openxmlformats.org/officeDocument/2006/relationships/hyperlink" Target="https://www.archives.gov/files/research/military/american-revolution/pictures/images/revolutionary-war-002.jpg" TargetMode="External"/><Relationship Id="rId17" Type="http://schemas.openxmlformats.org/officeDocument/2006/relationships/hyperlink" Target="https://www.loc.gov/rr/program/bib//ourdocs/images/15th.jpg" TargetMode="External"/><Relationship Id="rId16" Type="http://schemas.openxmlformats.org/officeDocument/2006/relationships/hyperlink" Target="https://www.cityofgroveok.gov/sites/default/files/styles/gallery500/public/imageattachments/building/page/13751/seal_of_the_united_states_house_of_representatives.svg_.png?itok=bXTiumgZ" TargetMode="External"/><Relationship Id="rId19" Type="http://schemas.openxmlformats.org/officeDocument/2006/relationships/hyperlink" Target="https://www.loc.gov/static/managed-content/uploads/sites/10/1964/01/01-23-mineola.jpg" TargetMode="External"/><Relationship Id="rId18" Type="http://schemas.openxmlformats.org/officeDocument/2006/relationships/hyperlink" Target="https://www.nationalarchives.gov.uk/wp-content/uploads/2017/03/COPY1-494-Suffragettes-Annie-Kenny-Christabel-Pankhurst-1906-resized-467x720.jp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0.jpg"/><Relationship Id="rId4" Type="http://schemas.openxmlformats.org/officeDocument/2006/relationships/image" Target="../media/image3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28.png"/><Relationship Id="rId5" Type="http://schemas.openxmlformats.org/officeDocument/2006/relationships/image" Target="../media/image31.png"/><Relationship Id="rId6"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3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623408" y="8076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a:solidFill>
                  <a:srgbClr val="1C4587"/>
                </a:solidFill>
                <a:latin typeface="Oswald"/>
                <a:ea typeface="Oswald"/>
                <a:cs typeface="Oswald"/>
                <a:sym typeface="Oswald"/>
              </a:rPr>
              <a:t>Fifth</a:t>
            </a:r>
            <a:r>
              <a:rPr b="1" lang="en">
                <a:solidFill>
                  <a:srgbClr val="1C4587"/>
                </a:solidFill>
                <a:latin typeface="Oswald"/>
                <a:ea typeface="Oswald"/>
                <a:cs typeface="Oswald"/>
                <a:sym typeface="Oswald"/>
              </a:rPr>
              <a:t> Grade Matching Game 1</a:t>
            </a:r>
            <a:endParaRPr b="1">
              <a:solidFill>
                <a:srgbClr val="1C4587"/>
              </a:solidFill>
              <a:latin typeface="Oswald"/>
              <a:ea typeface="Oswald"/>
              <a:cs typeface="Oswald"/>
              <a:sym typeface="Oswald"/>
            </a:endParaRPr>
          </a:p>
        </p:txBody>
      </p:sp>
      <p:sp>
        <p:nvSpPr>
          <p:cNvPr id="55" name="Google Shape;55;p13"/>
          <p:cNvSpPr txBox="1"/>
          <p:nvPr>
            <p:ph idx="1" type="subTitle"/>
          </p:nvPr>
        </p:nvSpPr>
        <p:spPr>
          <a:xfrm>
            <a:off x="311700" y="3675550"/>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latin typeface="Oswald"/>
                <a:ea typeface="Oswald"/>
                <a:cs typeface="Oswald"/>
                <a:sym typeface="Oswald"/>
              </a:rPr>
              <a:t>Cut out the boxes and match the civics terms or concepts to the correct descriptions and photos</a:t>
            </a:r>
            <a:endParaRPr>
              <a:latin typeface="Oswald"/>
              <a:ea typeface="Oswald"/>
              <a:cs typeface="Oswald"/>
              <a:sym typeface="Oswald"/>
            </a:endParaRPr>
          </a:p>
        </p:txBody>
      </p:sp>
      <p:pic>
        <p:nvPicPr>
          <p:cNvPr id="56" name="Google Shape;56;p13"/>
          <p:cNvPicPr preferRelativeResize="0"/>
          <p:nvPr/>
        </p:nvPicPr>
        <p:blipFill>
          <a:blip r:embed="rId4">
            <a:alphaModFix/>
          </a:blip>
          <a:stretch>
            <a:fillRect/>
          </a:stretch>
        </p:blipFill>
        <p:spPr>
          <a:xfrm>
            <a:off x="8148325" y="4653925"/>
            <a:ext cx="889075" cy="34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graphicFrame>
        <p:nvGraphicFramePr>
          <p:cNvPr id="119" name="Google Shape;119;p22"/>
          <p:cNvGraphicFramePr/>
          <p:nvPr/>
        </p:nvGraphicFramePr>
        <p:xfrm>
          <a:off x="342225" y="557400"/>
          <a:ext cx="3000000" cy="3000000"/>
        </p:xfrm>
        <a:graphic>
          <a:graphicData uri="http://schemas.openxmlformats.org/drawingml/2006/table">
            <a:tbl>
              <a:tblPr>
                <a:noFill/>
                <a:tableStyleId>{57DF0936-8AFB-4427-8A75-53E97B044373}</a:tableStyleId>
              </a:tblPr>
              <a:tblGrid>
                <a:gridCol w="2833975"/>
                <a:gridCol w="2833975"/>
                <a:gridCol w="2833975"/>
              </a:tblGrid>
              <a:tr h="2095500">
                <a:tc>
                  <a:txBody>
                    <a:bodyPr/>
                    <a:lstStyle/>
                    <a:p>
                      <a:pPr indent="0" lvl="0" marL="0" rtl="0" algn="ctr">
                        <a:spcBef>
                          <a:spcPts val="0"/>
                        </a:spcBef>
                        <a:spcAft>
                          <a:spcPts val="0"/>
                        </a:spcAft>
                        <a:buNone/>
                      </a:pPr>
                      <a:r>
                        <a:rPr b="1" lang="en" sz="3300">
                          <a:latin typeface="Oswald"/>
                          <a:ea typeface="Oswald"/>
                          <a:cs typeface="Oswald"/>
                          <a:sym typeface="Oswald"/>
                        </a:rPr>
                        <a:t>Representative Government</a:t>
                      </a:r>
                      <a:endParaRPr b="1" sz="33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2400">
                          <a:solidFill>
                            <a:schemeClr val="dk1"/>
                          </a:solidFill>
                          <a:latin typeface="Oswald"/>
                          <a:ea typeface="Oswald"/>
                          <a:cs typeface="Oswald"/>
                          <a:sym typeface="Oswald"/>
                        </a:rPr>
                        <a:t>Elected individuals represent groups of people and make laws on their behalf </a:t>
                      </a:r>
                      <a:endParaRPr sz="32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r h="2095500">
                <a:tc>
                  <a:txBody>
                    <a:bodyPr/>
                    <a:lstStyle/>
                    <a:p>
                      <a:pPr indent="0" lvl="0" marL="0" rtl="0" algn="ctr">
                        <a:spcBef>
                          <a:spcPts val="0"/>
                        </a:spcBef>
                        <a:spcAft>
                          <a:spcPts val="0"/>
                        </a:spcAft>
                        <a:buNone/>
                      </a:pPr>
                      <a:r>
                        <a:rPr b="1" lang="en" sz="3500">
                          <a:latin typeface="Oswald"/>
                          <a:ea typeface="Oswald"/>
                          <a:cs typeface="Oswald"/>
                          <a:sym typeface="Oswald"/>
                        </a:rPr>
                        <a:t>Constitutional Republic</a:t>
                      </a:r>
                      <a:endParaRPr b="1" sz="35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1900">
                          <a:solidFill>
                            <a:srgbClr val="202124"/>
                          </a:solidFill>
                          <a:highlight>
                            <a:schemeClr val="lt1"/>
                          </a:highlight>
                          <a:latin typeface="Oswald"/>
                          <a:ea typeface="Oswald"/>
                          <a:cs typeface="Oswald"/>
                          <a:sym typeface="Oswald"/>
                        </a:rPr>
                        <a:t>A form of government in which there is democratic voting, but governmental power is limited by the existence of a constitution that protects the rights of citizens</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120" name="Google Shape;120;p22"/>
          <p:cNvPicPr preferRelativeResize="0"/>
          <p:nvPr/>
        </p:nvPicPr>
        <p:blipFill>
          <a:blip r:embed="rId3">
            <a:alphaModFix/>
          </a:blip>
          <a:stretch>
            <a:fillRect/>
          </a:stretch>
        </p:blipFill>
        <p:spPr>
          <a:xfrm>
            <a:off x="6417775" y="2726250"/>
            <a:ext cx="1924151" cy="1924150"/>
          </a:xfrm>
          <a:prstGeom prst="rect">
            <a:avLst/>
          </a:prstGeom>
          <a:noFill/>
          <a:ln>
            <a:noFill/>
          </a:ln>
        </p:spPr>
      </p:pic>
      <p:pic>
        <p:nvPicPr>
          <p:cNvPr id="121" name="Google Shape;121;p22"/>
          <p:cNvPicPr preferRelativeResize="0"/>
          <p:nvPr/>
        </p:nvPicPr>
        <p:blipFill>
          <a:blip r:embed="rId4">
            <a:alphaModFix/>
          </a:blip>
          <a:stretch>
            <a:fillRect/>
          </a:stretch>
        </p:blipFill>
        <p:spPr>
          <a:xfrm>
            <a:off x="6535788" y="767325"/>
            <a:ext cx="1688125" cy="16881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graphicFrame>
        <p:nvGraphicFramePr>
          <p:cNvPr id="126" name="Google Shape;126;p23"/>
          <p:cNvGraphicFramePr/>
          <p:nvPr/>
        </p:nvGraphicFramePr>
        <p:xfrm>
          <a:off x="342225" y="557400"/>
          <a:ext cx="3000000" cy="3000000"/>
        </p:xfrm>
        <a:graphic>
          <a:graphicData uri="http://schemas.openxmlformats.org/drawingml/2006/table">
            <a:tbl>
              <a:tblPr>
                <a:noFill/>
                <a:tableStyleId>{57DF0936-8AFB-4427-8A75-53E97B044373}</a:tableStyleId>
              </a:tblPr>
              <a:tblGrid>
                <a:gridCol w="2833975"/>
                <a:gridCol w="2833975"/>
                <a:gridCol w="2833975"/>
              </a:tblGrid>
              <a:tr h="2095500">
                <a:tc>
                  <a:txBody>
                    <a:bodyPr/>
                    <a:lstStyle/>
                    <a:p>
                      <a:pPr indent="0" lvl="0" marL="0" rtl="0" algn="ctr">
                        <a:spcBef>
                          <a:spcPts val="0"/>
                        </a:spcBef>
                        <a:spcAft>
                          <a:spcPts val="0"/>
                        </a:spcAft>
                        <a:buNone/>
                      </a:pPr>
                      <a:r>
                        <a:rPr b="1" lang="en" sz="3800">
                          <a:latin typeface="Oswald"/>
                          <a:ea typeface="Oswald"/>
                          <a:cs typeface="Oswald"/>
                          <a:sym typeface="Oswald"/>
                        </a:rPr>
                        <a:t>U.S. Senator</a:t>
                      </a:r>
                      <a:endParaRPr b="1" sz="38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2000">
                          <a:solidFill>
                            <a:schemeClr val="dk1"/>
                          </a:solidFill>
                          <a:latin typeface="Oswald"/>
                          <a:ea typeface="Oswald"/>
                          <a:cs typeface="Oswald"/>
                          <a:sym typeface="Oswald"/>
                        </a:rPr>
                        <a:t>100 elected individuals (2 from each state), serves six year terms in Washington D.C., represents their state, creates and votes on legislation</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r h="2095500">
                <a:tc>
                  <a:txBody>
                    <a:bodyPr/>
                    <a:lstStyle/>
                    <a:p>
                      <a:pPr indent="0" lvl="0" marL="0" rtl="0" algn="ctr">
                        <a:spcBef>
                          <a:spcPts val="0"/>
                        </a:spcBef>
                        <a:spcAft>
                          <a:spcPts val="0"/>
                        </a:spcAft>
                        <a:buNone/>
                      </a:pPr>
                      <a:r>
                        <a:rPr b="1" lang="en" sz="3200">
                          <a:latin typeface="Oswald"/>
                          <a:ea typeface="Oswald"/>
                          <a:cs typeface="Oswald"/>
                          <a:sym typeface="Oswald"/>
                        </a:rPr>
                        <a:t>U.S. Representative</a:t>
                      </a:r>
                      <a:endParaRPr b="1" sz="32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2000">
                          <a:solidFill>
                            <a:schemeClr val="dk1"/>
                          </a:solidFill>
                          <a:latin typeface="Oswald"/>
                          <a:ea typeface="Oswald"/>
                          <a:cs typeface="Oswald"/>
                          <a:sym typeface="Oswald"/>
                        </a:rPr>
                        <a:t>435 elected individuals, serves two year terms in Washington, D.C., represents their state, creates and votes on legislation</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127" name="Google Shape;127;p23"/>
          <p:cNvPicPr preferRelativeResize="0"/>
          <p:nvPr/>
        </p:nvPicPr>
        <p:blipFill>
          <a:blip r:embed="rId3">
            <a:alphaModFix/>
          </a:blip>
          <a:stretch>
            <a:fillRect/>
          </a:stretch>
        </p:blipFill>
        <p:spPr>
          <a:xfrm>
            <a:off x="6632400" y="2849950"/>
            <a:ext cx="1592050" cy="1597875"/>
          </a:xfrm>
          <a:prstGeom prst="rect">
            <a:avLst/>
          </a:prstGeom>
          <a:noFill/>
          <a:ln>
            <a:noFill/>
          </a:ln>
        </p:spPr>
      </p:pic>
      <p:pic>
        <p:nvPicPr>
          <p:cNvPr id="128" name="Google Shape;128;p23"/>
          <p:cNvPicPr preferRelativeResize="0"/>
          <p:nvPr/>
        </p:nvPicPr>
        <p:blipFill>
          <a:blip r:embed="rId4">
            <a:alphaModFix/>
          </a:blip>
          <a:stretch>
            <a:fillRect/>
          </a:stretch>
        </p:blipFill>
        <p:spPr>
          <a:xfrm>
            <a:off x="6332211" y="848225"/>
            <a:ext cx="2192425" cy="1464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graphicFrame>
        <p:nvGraphicFramePr>
          <p:cNvPr id="133" name="Google Shape;133;p24"/>
          <p:cNvGraphicFramePr/>
          <p:nvPr/>
        </p:nvGraphicFramePr>
        <p:xfrm>
          <a:off x="342225" y="557400"/>
          <a:ext cx="3000000" cy="3000000"/>
        </p:xfrm>
        <a:graphic>
          <a:graphicData uri="http://schemas.openxmlformats.org/drawingml/2006/table">
            <a:tbl>
              <a:tblPr>
                <a:noFill/>
                <a:tableStyleId>{57DF0936-8AFB-4427-8A75-53E97B044373}</a:tableStyleId>
              </a:tblPr>
              <a:tblGrid>
                <a:gridCol w="2833975"/>
                <a:gridCol w="2833975"/>
                <a:gridCol w="2833975"/>
              </a:tblGrid>
              <a:tr h="2095500">
                <a:tc>
                  <a:txBody>
                    <a:bodyPr/>
                    <a:lstStyle/>
                    <a:p>
                      <a:pPr indent="0" lvl="0" marL="0" rtl="0" algn="ctr">
                        <a:spcBef>
                          <a:spcPts val="0"/>
                        </a:spcBef>
                        <a:spcAft>
                          <a:spcPts val="0"/>
                        </a:spcAft>
                        <a:buNone/>
                      </a:pPr>
                      <a:r>
                        <a:rPr b="1" lang="en" sz="3800">
                          <a:latin typeface="Oswald"/>
                          <a:ea typeface="Oswald"/>
                          <a:cs typeface="Oswald"/>
                          <a:sym typeface="Oswald"/>
                        </a:rPr>
                        <a:t>15th Amendment</a:t>
                      </a:r>
                      <a:endParaRPr b="1" sz="38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2000">
                          <a:solidFill>
                            <a:schemeClr val="dk1"/>
                          </a:solidFill>
                          <a:latin typeface="Oswald"/>
                          <a:ea typeface="Oswald"/>
                          <a:cs typeface="Oswald"/>
                          <a:sym typeface="Oswald"/>
                        </a:rPr>
                        <a:t>Granted African-American men the right to vote </a:t>
                      </a:r>
                      <a:endParaRPr sz="2000">
                        <a:solidFill>
                          <a:schemeClr val="dk1"/>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rPr lang="en" sz="2000">
                          <a:solidFill>
                            <a:schemeClr val="dk1"/>
                          </a:solidFill>
                          <a:latin typeface="Oswald"/>
                          <a:ea typeface="Oswald"/>
                          <a:cs typeface="Oswald"/>
                          <a:sym typeface="Oswald"/>
                        </a:rPr>
                        <a:t>(1870)</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r h="2095500">
                <a:tc>
                  <a:txBody>
                    <a:bodyPr/>
                    <a:lstStyle/>
                    <a:p>
                      <a:pPr indent="0" lvl="0" marL="0" rtl="0" algn="ctr">
                        <a:spcBef>
                          <a:spcPts val="0"/>
                        </a:spcBef>
                        <a:spcAft>
                          <a:spcPts val="0"/>
                        </a:spcAft>
                        <a:buNone/>
                      </a:pPr>
                      <a:r>
                        <a:rPr b="1" lang="en" sz="3800">
                          <a:latin typeface="Oswald"/>
                          <a:ea typeface="Oswald"/>
                          <a:cs typeface="Oswald"/>
                          <a:sym typeface="Oswald"/>
                        </a:rPr>
                        <a:t>19th Amendment</a:t>
                      </a:r>
                      <a:endParaRPr b="1" sz="38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2000">
                          <a:solidFill>
                            <a:schemeClr val="dk1"/>
                          </a:solidFill>
                          <a:latin typeface="Oswald"/>
                          <a:ea typeface="Oswald"/>
                          <a:cs typeface="Oswald"/>
                          <a:sym typeface="Oswald"/>
                        </a:rPr>
                        <a:t>Granted women the right to vote </a:t>
                      </a:r>
                      <a:endParaRPr sz="2000">
                        <a:solidFill>
                          <a:schemeClr val="dk1"/>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rPr lang="en" sz="2000">
                          <a:solidFill>
                            <a:schemeClr val="dk1"/>
                          </a:solidFill>
                          <a:latin typeface="Oswald"/>
                          <a:ea typeface="Oswald"/>
                          <a:cs typeface="Oswald"/>
                          <a:sym typeface="Oswald"/>
                        </a:rPr>
                        <a:t>(1920)</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134" name="Google Shape;134;p24"/>
          <p:cNvPicPr preferRelativeResize="0"/>
          <p:nvPr/>
        </p:nvPicPr>
        <p:blipFill>
          <a:blip r:embed="rId3">
            <a:alphaModFix/>
          </a:blip>
          <a:stretch>
            <a:fillRect/>
          </a:stretch>
        </p:blipFill>
        <p:spPr>
          <a:xfrm>
            <a:off x="6598725" y="685150"/>
            <a:ext cx="1713650" cy="1744125"/>
          </a:xfrm>
          <a:prstGeom prst="rect">
            <a:avLst/>
          </a:prstGeom>
          <a:noFill/>
          <a:ln>
            <a:noFill/>
          </a:ln>
        </p:spPr>
      </p:pic>
      <p:pic>
        <p:nvPicPr>
          <p:cNvPr id="135" name="Google Shape;135;p24"/>
          <p:cNvPicPr preferRelativeResize="0"/>
          <p:nvPr/>
        </p:nvPicPr>
        <p:blipFill>
          <a:blip r:embed="rId4">
            <a:alphaModFix/>
          </a:blip>
          <a:stretch>
            <a:fillRect/>
          </a:stretch>
        </p:blipFill>
        <p:spPr>
          <a:xfrm>
            <a:off x="6886850" y="2848000"/>
            <a:ext cx="1059125" cy="1597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graphicFrame>
        <p:nvGraphicFramePr>
          <p:cNvPr id="140" name="Google Shape;140;p25"/>
          <p:cNvGraphicFramePr/>
          <p:nvPr/>
        </p:nvGraphicFramePr>
        <p:xfrm>
          <a:off x="342225" y="557400"/>
          <a:ext cx="3000000" cy="3000000"/>
        </p:xfrm>
        <a:graphic>
          <a:graphicData uri="http://schemas.openxmlformats.org/drawingml/2006/table">
            <a:tbl>
              <a:tblPr>
                <a:noFill/>
                <a:tableStyleId>{57DF0936-8AFB-4427-8A75-53E97B044373}</a:tableStyleId>
              </a:tblPr>
              <a:tblGrid>
                <a:gridCol w="2833975"/>
                <a:gridCol w="2833975"/>
                <a:gridCol w="2833975"/>
              </a:tblGrid>
              <a:tr h="2095500">
                <a:tc>
                  <a:txBody>
                    <a:bodyPr/>
                    <a:lstStyle/>
                    <a:p>
                      <a:pPr indent="0" lvl="0" marL="0" rtl="0" algn="ctr">
                        <a:spcBef>
                          <a:spcPts val="0"/>
                        </a:spcBef>
                        <a:spcAft>
                          <a:spcPts val="0"/>
                        </a:spcAft>
                        <a:buNone/>
                      </a:pPr>
                      <a:r>
                        <a:rPr b="1" lang="en" sz="3800">
                          <a:latin typeface="Oswald"/>
                          <a:ea typeface="Oswald"/>
                          <a:cs typeface="Oswald"/>
                          <a:sym typeface="Oswald"/>
                        </a:rPr>
                        <a:t>24th Amendment</a:t>
                      </a:r>
                      <a:endParaRPr b="1" sz="38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2000">
                          <a:solidFill>
                            <a:schemeClr val="dk1"/>
                          </a:solidFill>
                          <a:latin typeface="Oswald"/>
                          <a:ea typeface="Oswald"/>
                          <a:cs typeface="Oswald"/>
                          <a:sym typeface="Oswald"/>
                        </a:rPr>
                        <a:t>Abolished charging poll taxes or any other taxes for voting </a:t>
                      </a:r>
                      <a:endParaRPr sz="2000">
                        <a:solidFill>
                          <a:schemeClr val="dk1"/>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rPr lang="en" sz="2000">
                          <a:solidFill>
                            <a:schemeClr val="dk1"/>
                          </a:solidFill>
                          <a:latin typeface="Oswald"/>
                          <a:ea typeface="Oswald"/>
                          <a:cs typeface="Oswald"/>
                          <a:sym typeface="Oswald"/>
                        </a:rPr>
                        <a:t>(1964)</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r h="2095500">
                <a:tc>
                  <a:txBody>
                    <a:bodyPr/>
                    <a:lstStyle/>
                    <a:p>
                      <a:pPr indent="0" lvl="0" marL="0" rtl="0" algn="ctr">
                        <a:spcBef>
                          <a:spcPts val="0"/>
                        </a:spcBef>
                        <a:spcAft>
                          <a:spcPts val="0"/>
                        </a:spcAft>
                        <a:buNone/>
                      </a:pPr>
                      <a:r>
                        <a:rPr b="1" lang="en" sz="3800">
                          <a:latin typeface="Oswald"/>
                          <a:ea typeface="Oswald"/>
                          <a:cs typeface="Oswald"/>
                          <a:sym typeface="Oswald"/>
                        </a:rPr>
                        <a:t>26th Amendment</a:t>
                      </a:r>
                      <a:endParaRPr b="1" sz="38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2000">
                          <a:solidFill>
                            <a:schemeClr val="dk1"/>
                          </a:solidFill>
                          <a:latin typeface="Oswald"/>
                          <a:ea typeface="Oswald"/>
                          <a:cs typeface="Oswald"/>
                          <a:sym typeface="Oswald"/>
                        </a:rPr>
                        <a:t>Granted every citizen over the age of 18 the right to vote </a:t>
                      </a:r>
                      <a:endParaRPr sz="2000">
                        <a:solidFill>
                          <a:schemeClr val="dk1"/>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rPr lang="en" sz="2000">
                          <a:solidFill>
                            <a:schemeClr val="dk1"/>
                          </a:solidFill>
                          <a:latin typeface="Oswald"/>
                          <a:ea typeface="Oswald"/>
                          <a:cs typeface="Oswald"/>
                          <a:sym typeface="Oswald"/>
                        </a:rPr>
                        <a:t>(1971)</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141" name="Google Shape;141;p25"/>
          <p:cNvPicPr preferRelativeResize="0"/>
          <p:nvPr/>
        </p:nvPicPr>
        <p:blipFill>
          <a:blip r:embed="rId3">
            <a:alphaModFix/>
          </a:blip>
          <a:stretch>
            <a:fillRect/>
          </a:stretch>
        </p:blipFill>
        <p:spPr>
          <a:xfrm>
            <a:off x="6144100" y="704850"/>
            <a:ext cx="2609850" cy="1866900"/>
          </a:xfrm>
          <a:prstGeom prst="rect">
            <a:avLst/>
          </a:prstGeom>
          <a:noFill/>
          <a:ln>
            <a:noFill/>
          </a:ln>
        </p:spPr>
      </p:pic>
      <p:pic>
        <p:nvPicPr>
          <p:cNvPr id="142" name="Google Shape;142;p25"/>
          <p:cNvPicPr preferRelativeResize="0"/>
          <p:nvPr/>
        </p:nvPicPr>
        <p:blipFill>
          <a:blip r:embed="rId4">
            <a:alphaModFix/>
          </a:blip>
          <a:stretch>
            <a:fillRect/>
          </a:stretch>
        </p:blipFill>
        <p:spPr>
          <a:xfrm>
            <a:off x="6585175" y="2775150"/>
            <a:ext cx="1727701" cy="17277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graphicFrame>
        <p:nvGraphicFramePr>
          <p:cNvPr id="147" name="Google Shape;147;p26"/>
          <p:cNvGraphicFramePr/>
          <p:nvPr/>
        </p:nvGraphicFramePr>
        <p:xfrm>
          <a:off x="342225" y="557400"/>
          <a:ext cx="3000000" cy="3000000"/>
        </p:xfrm>
        <a:graphic>
          <a:graphicData uri="http://schemas.openxmlformats.org/drawingml/2006/table">
            <a:tbl>
              <a:tblPr>
                <a:noFill/>
                <a:tableStyleId>{57DF0936-8AFB-4427-8A75-53E97B044373}</a:tableStyleId>
              </a:tblPr>
              <a:tblGrid>
                <a:gridCol w="2833975"/>
                <a:gridCol w="2833975"/>
                <a:gridCol w="2833975"/>
              </a:tblGrid>
              <a:tr h="2095500">
                <a:tc>
                  <a:txBody>
                    <a:bodyPr/>
                    <a:lstStyle/>
                    <a:p>
                      <a:pPr indent="0" lvl="0" marL="0" rtl="0" algn="ctr">
                        <a:spcBef>
                          <a:spcPts val="0"/>
                        </a:spcBef>
                        <a:spcAft>
                          <a:spcPts val="0"/>
                        </a:spcAft>
                        <a:buNone/>
                      </a:pPr>
                      <a:r>
                        <a:rPr b="1" lang="en" sz="3800">
                          <a:latin typeface="Oswald"/>
                          <a:ea typeface="Oswald"/>
                          <a:cs typeface="Oswald"/>
                          <a:sym typeface="Oswald"/>
                        </a:rPr>
                        <a:t>Federalism</a:t>
                      </a:r>
                      <a:endParaRPr b="1" sz="38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3000">
                          <a:solidFill>
                            <a:schemeClr val="dk1"/>
                          </a:solidFill>
                          <a:latin typeface="Oswald"/>
                          <a:ea typeface="Oswald"/>
                          <a:cs typeface="Oswald"/>
                          <a:sym typeface="Oswald"/>
                        </a:rPr>
                        <a:t>The division of power between the national, state, and local governments </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r h="2095500">
                <a:tc>
                  <a:txBody>
                    <a:bodyPr/>
                    <a:lstStyle/>
                    <a:p>
                      <a:pPr indent="0" lvl="0" marL="0" rtl="0" algn="ctr">
                        <a:spcBef>
                          <a:spcPts val="0"/>
                        </a:spcBef>
                        <a:spcAft>
                          <a:spcPts val="0"/>
                        </a:spcAft>
                        <a:buNone/>
                      </a:pPr>
                      <a:r>
                        <a:rPr b="1" lang="en" sz="3800">
                          <a:latin typeface="Oswald"/>
                          <a:ea typeface="Oswald"/>
                          <a:cs typeface="Oswald"/>
                          <a:sym typeface="Oswald"/>
                        </a:rPr>
                        <a:t>Voting Rights Act of 1965</a:t>
                      </a:r>
                      <a:endParaRPr b="1" sz="3800">
                        <a:latin typeface="Oswald"/>
                        <a:ea typeface="Oswald"/>
                        <a:cs typeface="Oswald"/>
                        <a:sym typeface="Oswald"/>
                      </a:endParaRPr>
                    </a:p>
                  </a:txBody>
                  <a:tcPr marT="91425" marB="91425" marR="91425" marL="91425" anchor="ctr"/>
                </a:tc>
                <a:tc>
                  <a:txBody>
                    <a:bodyPr/>
                    <a:lstStyle/>
                    <a:p>
                      <a:pPr indent="0" lvl="0" marL="0" rtl="0" algn="ctr">
                        <a:spcBef>
                          <a:spcPts val="1200"/>
                        </a:spcBef>
                        <a:spcAft>
                          <a:spcPts val="1200"/>
                        </a:spcAft>
                        <a:buClr>
                          <a:schemeClr val="dk1"/>
                        </a:buClr>
                        <a:buSzPts val="1100"/>
                        <a:buFont typeface="Arial"/>
                        <a:buNone/>
                      </a:pPr>
                      <a:r>
                        <a:rPr lang="en" sz="1600">
                          <a:solidFill>
                            <a:schemeClr val="dk1"/>
                          </a:solidFill>
                          <a:latin typeface="Oswald"/>
                          <a:ea typeface="Oswald"/>
                          <a:cs typeface="Oswald"/>
                          <a:sym typeface="Oswald"/>
                        </a:rPr>
                        <a:t>Outlawed discriminatory voting practices directed against African-Americans, Outlawed the use of literacy tests as a condition of voter registration, Established federal oversight of election administration</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148" name="Google Shape;148;p26"/>
          <p:cNvPicPr preferRelativeResize="0"/>
          <p:nvPr/>
        </p:nvPicPr>
        <p:blipFill>
          <a:blip r:embed="rId3">
            <a:alphaModFix/>
          </a:blip>
          <a:stretch>
            <a:fillRect/>
          </a:stretch>
        </p:blipFill>
        <p:spPr>
          <a:xfrm>
            <a:off x="6110175" y="2846300"/>
            <a:ext cx="2609850" cy="1752600"/>
          </a:xfrm>
          <a:prstGeom prst="rect">
            <a:avLst/>
          </a:prstGeom>
          <a:noFill/>
          <a:ln>
            <a:noFill/>
          </a:ln>
        </p:spPr>
      </p:pic>
      <p:pic>
        <p:nvPicPr>
          <p:cNvPr id="149" name="Google Shape;149;p26"/>
          <p:cNvPicPr preferRelativeResize="0"/>
          <p:nvPr/>
        </p:nvPicPr>
        <p:blipFill>
          <a:blip r:embed="rId4">
            <a:alphaModFix/>
          </a:blip>
          <a:stretch>
            <a:fillRect/>
          </a:stretch>
        </p:blipFill>
        <p:spPr>
          <a:xfrm>
            <a:off x="6472575" y="726375"/>
            <a:ext cx="1794024" cy="17940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graphicFrame>
        <p:nvGraphicFramePr>
          <p:cNvPr id="154" name="Google Shape;154;p27"/>
          <p:cNvGraphicFramePr/>
          <p:nvPr/>
        </p:nvGraphicFramePr>
        <p:xfrm>
          <a:off x="342225" y="557400"/>
          <a:ext cx="3000000" cy="3000000"/>
        </p:xfrm>
        <a:graphic>
          <a:graphicData uri="http://schemas.openxmlformats.org/drawingml/2006/table">
            <a:tbl>
              <a:tblPr>
                <a:noFill/>
                <a:tableStyleId>{57DF0936-8AFB-4427-8A75-53E97B044373}</a:tableStyleId>
              </a:tblPr>
              <a:tblGrid>
                <a:gridCol w="2833975"/>
                <a:gridCol w="2833975"/>
                <a:gridCol w="2833975"/>
              </a:tblGrid>
              <a:tr h="2095500">
                <a:tc>
                  <a:txBody>
                    <a:bodyPr/>
                    <a:lstStyle/>
                    <a:p>
                      <a:pPr indent="0" lvl="0" marL="0" rtl="0" algn="ctr">
                        <a:spcBef>
                          <a:spcPts val="0"/>
                        </a:spcBef>
                        <a:spcAft>
                          <a:spcPts val="0"/>
                        </a:spcAft>
                        <a:buNone/>
                      </a:pPr>
                      <a:r>
                        <a:rPr b="1" lang="en" sz="3800">
                          <a:latin typeface="Oswald"/>
                          <a:ea typeface="Oswald"/>
                          <a:cs typeface="Oswald"/>
                          <a:sym typeface="Oswald"/>
                        </a:rPr>
                        <a:t>Popular Sovereignty</a:t>
                      </a:r>
                      <a:endParaRPr b="1" sz="38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None/>
                      </a:pPr>
                      <a:r>
                        <a:rPr lang="en" sz="2800">
                          <a:latin typeface="Oswald"/>
                          <a:ea typeface="Oswald"/>
                          <a:cs typeface="Oswald"/>
                          <a:sym typeface="Oswald"/>
                        </a:rPr>
                        <a:t>Government authority is based on the consent of the people</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r h="2095500">
                <a:tc>
                  <a:txBody>
                    <a:bodyPr/>
                    <a:lstStyle/>
                    <a:p>
                      <a:pPr indent="0" lvl="0" marL="0" rtl="0" algn="ctr">
                        <a:spcBef>
                          <a:spcPts val="0"/>
                        </a:spcBef>
                        <a:spcAft>
                          <a:spcPts val="0"/>
                        </a:spcAft>
                        <a:buNone/>
                      </a:pPr>
                      <a:r>
                        <a:rPr b="1" lang="en" sz="3800">
                          <a:latin typeface="Oswald"/>
                          <a:ea typeface="Oswald"/>
                          <a:cs typeface="Oswald"/>
                          <a:sym typeface="Oswald"/>
                        </a:rPr>
                        <a:t>Rule of Law</a:t>
                      </a:r>
                      <a:endParaRPr b="1" sz="38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2000">
                          <a:solidFill>
                            <a:schemeClr val="dk1"/>
                          </a:solidFill>
                          <a:latin typeface="Oswald"/>
                          <a:ea typeface="Oswald"/>
                          <a:cs typeface="Oswald"/>
                          <a:sym typeface="Oswald"/>
                        </a:rPr>
                        <a:t>The idea that laws must be followed by everyone; no one is above the law</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155" name="Google Shape;155;p27"/>
          <p:cNvPicPr preferRelativeResize="0"/>
          <p:nvPr/>
        </p:nvPicPr>
        <p:blipFill>
          <a:blip r:embed="rId3">
            <a:alphaModFix/>
          </a:blip>
          <a:stretch>
            <a:fillRect/>
          </a:stretch>
        </p:blipFill>
        <p:spPr>
          <a:xfrm>
            <a:off x="6354450" y="732500"/>
            <a:ext cx="2052950" cy="1738275"/>
          </a:xfrm>
          <a:prstGeom prst="rect">
            <a:avLst/>
          </a:prstGeom>
          <a:noFill/>
          <a:ln>
            <a:noFill/>
          </a:ln>
        </p:spPr>
      </p:pic>
      <p:pic>
        <p:nvPicPr>
          <p:cNvPr descr="Free vector law design." id="156" name="Google Shape;156;p27"/>
          <p:cNvPicPr preferRelativeResize="0"/>
          <p:nvPr/>
        </p:nvPicPr>
        <p:blipFill>
          <a:blip r:embed="rId4">
            <a:alphaModFix/>
          </a:blip>
          <a:stretch>
            <a:fillRect/>
          </a:stretch>
        </p:blipFill>
        <p:spPr>
          <a:xfrm>
            <a:off x="6273250" y="2967400"/>
            <a:ext cx="2215350" cy="14470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graphicFrame>
        <p:nvGraphicFramePr>
          <p:cNvPr id="161" name="Google Shape;161;p28"/>
          <p:cNvGraphicFramePr/>
          <p:nvPr/>
        </p:nvGraphicFramePr>
        <p:xfrm>
          <a:off x="342225" y="557400"/>
          <a:ext cx="3000000" cy="3000000"/>
        </p:xfrm>
        <a:graphic>
          <a:graphicData uri="http://schemas.openxmlformats.org/drawingml/2006/table">
            <a:tbl>
              <a:tblPr>
                <a:noFill/>
                <a:tableStyleId>{57DF0936-8AFB-4427-8A75-53E97B044373}</a:tableStyleId>
              </a:tblPr>
              <a:tblGrid>
                <a:gridCol w="2833975"/>
                <a:gridCol w="2833975"/>
                <a:gridCol w="2833975"/>
              </a:tblGrid>
              <a:tr h="2095500">
                <a:tc>
                  <a:txBody>
                    <a:bodyPr/>
                    <a:lstStyle/>
                    <a:p>
                      <a:pPr indent="0" lvl="0" marL="0" rtl="0" algn="ctr">
                        <a:spcBef>
                          <a:spcPts val="0"/>
                        </a:spcBef>
                        <a:spcAft>
                          <a:spcPts val="0"/>
                        </a:spcAft>
                        <a:buNone/>
                      </a:pPr>
                      <a:r>
                        <a:rPr b="1" lang="en" sz="3800">
                          <a:latin typeface="Oswald"/>
                          <a:ea typeface="Oswald"/>
                          <a:cs typeface="Oswald"/>
                          <a:sym typeface="Oswald"/>
                        </a:rPr>
                        <a:t>Separation of Powers</a:t>
                      </a:r>
                      <a:endParaRPr b="1" sz="38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2000">
                          <a:solidFill>
                            <a:schemeClr val="dk1"/>
                          </a:solidFill>
                          <a:latin typeface="Oswald"/>
                          <a:ea typeface="Oswald"/>
                          <a:cs typeface="Oswald"/>
                          <a:sym typeface="Oswald"/>
                        </a:rPr>
                        <a:t>The establishment of three branches of government (legislative, executive, and judicial) each with their own distinct structure, function, and powers/responsibilities</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r h="2095500">
                <a:tc>
                  <a:txBody>
                    <a:bodyPr/>
                    <a:lstStyle/>
                    <a:p>
                      <a:pPr indent="0" lvl="0" marL="0" rtl="0" algn="ctr">
                        <a:spcBef>
                          <a:spcPts val="0"/>
                        </a:spcBef>
                        <a:spcAft>
                          <a:spcPts val="0"/>
                        </a:spcAft>
                        <a:buNone/>
                      </a:pPr>
                      <a:r>
                        <a:rPr b="1" lang="en" sz="3800">
                          <a:latin typeface="Oswald"/>
                          <a:ea typeface="Oswald"/>
                          <a:cs typeface="Oswald"/>
                          <a:sym typeface="Oswald"/>
                        </a:rPr>
                        <a:t>Checks and Balances</a:t>
                      </a:r>
                      <a:endParaRPr b="1" sz="38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2000">
                          <a:solidFill>
                            <a:schemeClr val="dk1"/>
                          </a:solidFill>
                          <a:latin typeface="Oswald"/>
                          <a:ea typeface="Oswald"/>
                          <a:cs typeface="Oswald"/>
                          <a:sym typeface="Oswald"/>
                        </a:rPr>
                        <a:t>The ability of each branch of government to limit the power of the other branches</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162" name="Google Shape;162;p28"/>
          <p:cNvPicPr preferRelativeResize="0"/>
          <p:nvPr/>
        </p:nvPicPr>
        <p:blipFill>
          <a:blip r:embed="rId3">
            <a:alphaModFix/>
          </a:blip>
          <a:stretch>
            <a:fillRect/>
          </a:stretch>
        </p:blipFill>
        <p:spPr>
          <a:xfrm>
            <a:off x="6150875" y="2702650"/>
            <a:ext cx="2541500" cy="1975700"/>
          </a:xfrm>
          <a:prstGeom prst="rect">
            <a:avLst/>
          </a:prstGeom>
          <a:noFill/>
          <a:ln>
            <a:noFill/>
          </a:ln>
        </p:spPr>
      </p:pic>
      <p:pic>
        <p:nvPicPr>
          <p:cNvPr id="163" name="Google Shape;163;p28"/>
          <p:cNvPicPr preferRelativeResize="0"/>
          <p:nvPr/>
        </p:nvPicPr>
        <p:blipFill>
          <a:blip r:embed="rId4">
            <a:alphaModFix/>
          </a:blip>
          <a:stretch>
            <a:fillRect/>
          </a:stretch>
        </p:blipFill>
        <p:spPr>
          <a:xfrm>
            <a:off x="6221850" y="712475"/>
            <a:ext cx="2205900" cy="1779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graphicFrame>
        <p:nvGraphicFramePr>
          <p:cNvPr id="168" name="Google Shape;168;p29"/>
          <p:cNvGraphicFramePr/>
          <p:nvPr/>
        </p:nvGraphicFramePr>
        <p:xfrm>
          <a:off x="342225" y="557400"/>
          <a:ext cx="3000000" cy="3000000"/>
        </p:xfrm>
        <a:graphic>
          <a:graphicData uri="http://schemas.openxmlformats.org/drawingml/2006/table">
            <a:tbl>
              <a:tblPr>
                <a:noFill/>
                <a:tableStyleId>{57DF0936-8AFB-4427-8A75-53E97B044373}</a:tableStyleId>
              </a:tblPr>
              <a:tblGrid>
                <a:gridCol w="2833975"/>
                <a:gridCol w="2833975"/>
                <a:gridCol w="2833975"/>
              </a:tblGrid>
              <a:tr h="2095500">
                <a:tc>
                  <a:txBody>
                    <a:bodyPr/>
                    <a:lstStyle/>
                    <a:p>
                      <a:pPr indent="0" lvl="0" marL="0" rtl="0" algn="ctr">
                        <a:spcBef>
                          <a:spcPts val="0"/>
                        </a:spcBef>
                        <a:spcAft>
                          <a:spcPts val="0"/>
                        </a:spcAft>
                        <a:buNone/>
                      </a:pPr>
                      <a:r>
                        <a:rPr b="1" lang="en" sz="3800">
                          <a:latin typeface="Oswald"/>
                          <a:ea typeface="Oswald"/>
                          <a:cs typeface="Oswald"/>
                          <a:sym typeface="Oswald"/>
                        </a:rPr>
                        <a:t>Amendment Process</a:t>
                      </a:r>
                      <a:endParaRPr b="1" sz="38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2000">
                          <a:solidFill>
                            <a:schemeClr val="dk1"/>
                          </a:solidFill>
                          <a:latin typeface="Oswald"/>
                          <a:ea typeface="Oswald"/>
                          <a:cs typeface="Oswald"/>
                          <a:sym typeface="Oswald"/>
                        </a:rPr>
                        <a:t>The act of making a change to the U.S. Constitution outlined in Article V </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r h="2095500">
                <a:tc>
                  <a:txBody>
                    <a:bodyPr/>
                    <a:lstStyle/>
                    <a:p>
                      <a:pPr indent="0" lvl="0" marL="0" rtl="0" algn="ctr">
                        <a:spcBef>
                          <a:spcPts val="0"/>
                        </a:spcBef>
                        <a:spcAft>
                          <a:spcPts val="0"/>
                        </a:spcAft>
                        <a:buNone/>
                      </a:pPr>
                      <a:r>
                        <a:t/>
                      </a:r>
                      <a:endParaRPr b="1" sz="38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None/>
                      </a:pPr>
                      <a:r>
                        <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169" name="Google Shape;169;p29"/>
          <p:cNvPicPr preferRelativeResize="0"/>
          <p:nvPr/>
        </p:nvPicPr>
        <p:blipFill rotWithShape="1">
          <a:blip r:embed="rId3">
            <a:alphaModFix/>
          </a:blip>
          <a:srcRect b="14799" l="0" r="0" t="0"/>
          <a:stretch/>
        </p:blipFill>
        <p:spPr>
          <a:xfrm>
            <a:off x="6674100" y="678300"/>
            <a:ext cx="1676800" cy="1838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graphicFrame>
        <p:nvGraphicFramePr>
          <p:cNvPr id="174" name="Google Shape;174;p30"/>
          <p:cNvGraphicFramePr/>
          <p:nvPr/>
        </p:nvGraphicFramePr>
        <p:xfrm>
          <a:off x="342225" y="557400"/>
          <a:ext cx="3000000" cy="3000000"/>
        </p:xfrm>
        <a:graphic>
          <a:graphicData uri="http://schemas.openxmlformats.org/drawingml/2006/table">
            <a:tbl>
              <a:tblPr>
                <a:noFill/>
                <a:tableStyleId>{57DF0936-8AFB-4427-8A75-53E97B044373}</a:tableStyleId>
              </a:tblPr>
              <a:tblGrid>
                <a:gridCol w="2833975"/>
                <a:gridCol w="2833975"/>
                <a:gridCol w="2833975"/>
              </a:tblGrid>
              <a:tr h="2095500">
                <a:tc>
                  <a:txBody>
                    <a:bodyPr/>
                    <a:lstStyle/>
                    <a:p>
                      <a:pPr indent="0" lvl="0" marL="0" rtl="0" algn="ctr">
                        <a:spcBef>
                          <a:spcPts val="0"/>
                        </a:spcBef>
                        <a:spcAft>
                          <a:spcPts val="0"/>
                        </a:spcAft>
                        <a:buNone/>
                      </a:pPr>
                      <a:r>
                        <a:t/>
                      </a:r>
                      <a:endParaRPr b="1" sz="38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None/>
                      </a:pPr>
                      <a:r>
                        <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r h="2095500">
                <a:tc>
                  <a:txBody>
                    <a:bodyPr/>
                    <a:lstStyle/>
                    <a:p>
                      <a:pPr indent="0" lvl="0" marL="0" rtl="0" algn="ctr">
                        <a:spcBef>
                          <a:spcPts val="0"/>
                        </a:spcBef>
                        <a:spcAft>
                          <a:spcPts val="0"/>
                        </a:spcAft>
                        <a:buNone/>
                      </a:pPr>
                      <a:r>
                        <a:t/>
                      </a:r>
                      <a:endParaRPr b="1" sz="38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None/>
                      </a:pPr>
                      <a:r>
                        <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Oswald"/>
                <a:ea typeface="Oswald"/>
                <a:cs typeface="Oswald"/>
                <a:sym typeface="Oswald"/>
              </a:rPr>
              <a:t>Additional Ways to Play </a:t>
            </a:r>
            <a:endParaRPr b="1">
              <a:latin typeface="Oswald"/>
              <a:ea typeface="Oswald"/>
              <a:cs typeface="Oswald"/>
              <a:sym typeface="Oswald"/>
            </a:endParaRPr>
          </a:p>
        </p:txBody>
      </p:sp>
      <p:sp>
        <p:nvSpPr>
          <p:cNvPr id="180" name="Google Shape;180;p31"/>
          <p:cNvSpPr txBox="1"/>
          <p:nvPr>
            <p:ph idx="1" type="body"/>
          </p:nvPr>
        </p:nvSpPr>
        <p:spPr>
          <a:xfrm>
            <a:off x="311700" y="903100"/>
            <a:ext cx="8520600" cy="4240500"/>
          </a:xfrm>
          <a:prstGeom prst="rect">
            <a:avLst/>
          </a:prstGeom>
        </p:spPr>
        <p:txBody>
          <a:bodyPr anchorCtr="0" anchor="t" bIns="91425" lIns="91425" spcFirstLastPara="1" rIns="91425" wrap="square" tIns="91425">
            <a:normAutofit lnSpcReduction="20000"/>
          </a:bodyPr>
          <a:lstStyle/>
          <a:p>
            <a:pPr indent="-364788" lvl="0" marL="457200" rtl="0" algn="l">
              <a:spcBef>
                <a:spcPts val="0"/>
              </a:spcBef>
              <a:spcAft>
                <a:spcPts val="0"/>
              </a:spcAft>
              <a:buClr>
                <a:schemeClr val="dk1"/>
              </a:buClr>
              <a:buSzPts val="2145"/>
              <a:buFont typeface="Oswald"/>
              <a:buChar char="●"/>
            </a:pPr>
            <a:r>
              <a:rPr lang="en" sz="2144">
                <a:solidFill>
                  <a:schemeClr val="dk1"/>
                </a:solidFill>
                <a:latin typeface="Oswald"/>
                <a:ea typeface="Oswald"/>
                <a:cs typeface="Oswald"/>
                <a:sym typeface="Oswald"/>
              </a:rPr>
              <a:t>Start with just the images and correctly match the terms and/or descriptions</a:t>
            </a:r>
            <a:endParaRPr sz="2144">
              <a:solidFill>
                <a:schemeClr val="dk1"/>
              </a:solidFill>
              <a:latin typeface="Oswald"/>
              <a:ea typeface="Oswald"/>
              <a:cs typeface="Oswald"/>
              <a:sym typeface="Oswald"/>
            </a:endParaRPr>
          </a:p>
          <a:p>
            <a:pPr indent="-364788" lvl="0" marL="457200" rtl="0" algn="l">
              <a:spcBef>
                <a:spcPts val="0"/>
              </a:spcBef>
              <a:spcAft>
                <a:spcPts val="0"/>
              </a:spcAft>
              <a:buClr>
                <a:schemeClr val="dk1"/>
              </a:buClr>
              <a:buSzPts val="2145"/>
              <a:buFont typeface="Oswald"/>
              <a:buChar char="●"/>
            </a:pPr>
            <a:r>
              <a:rPr lang="en" sz="2144">
                <a:solidFill>
                  <a:schemeClr val="dk1"/>
                </a:solidFill>
                <a:latin typeface="Oswald"/>
                <a:ea typeface="Oswald"/>
                <a:cs typeface="Oswald"/>
                <a:sym typeface="Oswald"/>
              </a:rPr>
              <a:t>Start with just the descriptions and correctly match the terms and/or images</a:t>
            </a:r>
            <a:endParaRPr sz="2144">
              <a:solidFill>
                <a:schemeClr val="dk1"/>
              </a:solidFill>
              <a:latin typeface="Oswald"/>
              <a:ea typeface="Oswald"/>
              <a:cs typeface="Oswald"/>
              <a:sym typeface="Oswald"/>
            </a:endParaRPr>
          </a:p>
          <a:p>
            <a:pPr indent="-364788" lvl="0" marL="457200" rtl="0" algn="l">
              <a:spcBef>
                <a:spcPts val="0"/>
              </a:spcBef>
              <a:spcAft>
                <a:spcPts val="0"/>
              </a:spcAft>
              <a:buClr>
                <a:schemeClr val="dk1"/>
              </a:buClr>
              <a:buSzPts val="2145"/>
              <a:buFont typeface="Oswald"/>
              <a:buChar char="●"/>
            </a:pPr>
            <a:r>
              <a:rPr lang="en" sz="2144">
                <a:solidFill>
                  <a:schemeClr val="dk1"/>
                </a:solidFill>
                <a:latin typeface="Oswald"/>
                <a:ea typeface="Oswald"/>
                <a:cs typeface="Oswald"/>
                <a:sym typeface="Oswald"/>
              </a:rPr>
              <a:t>Start with just the terms and correctly match the descriptions and/or images</a:t>
            </a:r>
            <a:endParaRPr sz="2144">
              <a:solidFill>
                <a:schemeClr val="dk1"/>
              </a:solidFill>
              <a:latin typeface="Oswald"/>
              <a:ea typeface="Oswald"/>
              <a:cs typeface="Oswald"/>
              <a:sym typeface="Oswald"/>
            </a:endParaRPr>
          </a:p>
          <a:p>
            <a:pPr indent="-364788" lvl="0" marL="457200" rtl="0" algn="l">
              <a:spcBef>
                <a:spcPts val="0"/>
              </a:spcBef>
              <a:spcAft>
                <a:spcPts val="0"/>
              </a:spcAft>
              <a:buClr>
                <a:schemeClr val="dk1"/>
              </a:buClr>
              <a:buSzPts val="2145"/>
              <a:buFont typeface="Oswald"/>
              <a:buChar char="●"/>
            </a:pPr>
            <a:r>
              <a:rPr lang="en" sz="2144">
                <a:solidFill>
                  <a:schemeClr val="dk1"/>
                </a:solidFill>
                <a:latin typeface="Oswald"/>
                <a:ea typeface="Oswald"/>
                <a:cs typeface="Oswald"/>
                <a:sym typeface="Oswald"/>
              </a:rPr>
              <a:t>Read a description aloud and have your child hold up the correct image and/or term</a:t>
            </a:r>
            <a:endParaRPr sz="2144">
              <a:solidFill>
                <a:schemeClr val="dk1"/>
              </a:solidFill>
              <a:latin typeface="Oswald"/>
              <a:ea typeface="Oswald"/>
              <a:cs typeface="Oswald"/>
              <a:sym typeface="Oswald"/>
            </a:endParaRPr>
          </a:p>
          <a:p>
            <a:pPr indent="-364788" lvl="0" marL="457200" rtl="0" algn="l">
              <a:spcBef>
                <a:spcPts val="0"/>
              </a:spcBef>
              <a:spcAft>
                <a:spcPts val="0"/>
              </a:spcAft>
              <a:buClr>
                <a:schemeClr val="dk1"/>
              </a:buClr>
              <a:buSzPts val="2145"/>
              <a:buFont typeface="Oswald"/>
              <a:buChar char="●"/>
            </a:pPr>
            <a:r>
              <a:rPr lang="en" sz="2144">
                <a:solidFill>
                  <a:schemeClr val="dk1"/>
                </a:solidFill>
                <a:latin typeface="Oswald"/>
                <a:ea typeface="Oswald"/>
                <a:cs typeface="Oswald"/>
                <a:sym typeface="Oswald"/>
              </a:rPr>
              <a:t>Have your child find two matches they think are similar or “go together” and explain why</a:t>
            </a:r>
            <a:endParaRPr sz="2144">
              <a:solidFill>
                <a:schemeClr val="dk1"/>
              </a:solidFill>
              <a:latin typeface="Oswald"/>
              <a:ea typeface="Oswald"/>
              <a:cs typeface="Oswald"/>
              <a:sym typeface="Oswald"/>
            </a:endParaRPr>
          </a:p>
          <a:p>
            <a:pPr indent="-364788" lvl="0" marL="457200" rtl="0" algn="l">
              <a:spcBef>
                <a:spcPts val="0"/>
              </a:spcBef>
              <a:spcAft>
                <a:spcPts val="0"/>
              </a:spcAft>
              <a:buClr>
                <a:schemeClr val="dk1"/>
              </a:buClr>
              <a:buSzPts val="2145"/>
              <a:buFont typeface="Oswald"/>
              <a:buChar char="●"/>
            </a:pPr>
            <a:r>
              <a:rPr lang="en" sz="2144">
                <a:solidFill>
                  <a:schemeClr val="dk1"/>
                </a:solidFill>
                <a:latin typeface="Oswald"/>
                <a:ea typeface="Oswald"/>
                <a:cs typeface="Oswald"/>
                <a:sym typeface="Oswald"/>
              </a:rPr>
              <a:t>Try and create a timeline or chronology with some of the cards</a:t>
            </a:r>
            <a:endParaRPr sz="2144">
              <a:solidFill>
                <a:schemeClr val="dk1"/>
              </a:solidFill>
              <a:latin typeface="Oswald"/>
              <a:ea typeface="Oswald"/>
              <a:cs typeface="Oswald"/>
              <a:sym typeface="Oswald"/>
            </a:endParaRPr>
          </a:p>
          <a:p>
            <a:pPr indent="-364788" lvl="0" marL="457200" rtl="0" algn="l">
              <a:spcBef>
                <a:spcPts val="0"/>
              </a:spcBef>
              <a:spcAft>
                <a:spcPts val="0"/>
              </a:spcAft>
              <a:buClr>
                <a:schemeClr val="dk1"/>
              </a:buClr>
              <a:buSzPts val="2145"/>
              <a:buFont typeface="Oswald"/>
              <a:buChar char="●"/>
            </a:pPr>
            <a:r>
              <a:rPr lang="en" sz="2144">
                <a:solidFill>
                  <a:schemeClr val="dk1"/>
                </a:solidFill>
                <a:latin typeface="Oswald"/>
                <a:ea typeface="Oswald"/>
                <a:cs typeface="Oswald"/>
                <a:sym typeface="Oswald"/>
              </a:rPr>
              <a:t>Ask “Which term/match do you think is the most interesting/important?” “Why?” “Least interesting/important?”</a:t>
            </a:r>
            <a:endParaRPr sz="2738">
              <a:solidFill>
                <a:schemeClr val="dk1"/>
              </a:solidFill>
              <a:latin typeface="Oswald"/>
              <a:ea typeface="Oswald"/>
              <a:cs typeface="Oswald"/>
              <a:sym typeface="Oswald"/>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400">
              <a:solidFill>
                <a:schemeClr val="dk1"/>
              </a:solidFill>
            </a:endParaRPr>
          </a:p>
        </p:txBody>
      </p:sp>
      <p:pic>
        <p:nvPicPr>
          <p:cNvPr id="181" name="Google Shape;181;p31"/>
          <p:cNvPicPr preferRelativeResize="0"/>
          <p:nvPr/>
        </p:nvPicPr>
        <p:blipFill>
          <a:blip r:embed="rId3">
            <a:alphaModFix/>
          </a:blip>
          <a:stretch>
            <a:fillRect/>
          </a:stretch>
        </p:blipFill>
        <p:spPr>
          <a:xfrm>
            <a:off x="8265576" y="4709225"/>
            <a:ext cx="691450" cy="265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graphicFrame>
        <p:nvGraphicFramePr>
          <p:cNvPr id="61" name="Google Shape;61;p14"/>
          <p:cNvGraphicFramePr/>
          <p:nvPr/>
        </p:nvGraphicFramePr>
        <p:xfrm>
          <a:off x="342225" y="557400"/>
          <a:ext cx="3000000" cy="3000000"/>
        </p:xfrm>
        <a:graphic>
          <a:graphicData uri="http://schemas.openxmlformats.org/drawingml/2006/table">
            <a:tbl>
              <a:tblPr>
                <a:noFill/>
                <a:tableStyleId>{57DF0936-8AFB-4427-8A75-53E97B044373}</a:tableStyleId>
              </a:tblPr>
              <a:tblGrid>
                <a:gridCol w="2833975"/>
                <a:gridCol w="2833975"/>
                <a:gridCol w="2833975"/>
              </a:tblGrid>
              <a:tr h="2095500">
                <a:tc>
                  <a:txBody>
                    <a:bodyPr/>
                    <a:lstStyle/>
                    <a:p>
                      <a:pPr indent="0" lvl="0" marL="0" rtl="0" algn="ctr">
                        <a:spcBef>
                          <a:spcPts val="0"/>
                        </a:spcBef>
                        <a:spcAft>
                          <a:spcPts val="0"/>
                        </a:spcAft>
                        <a:buNone/>
                      </a:pPr>
                      <a:r>
                        <a:rPr b="1" lang="en" sz="3600">
                          <a:latin typeface="Oswald"/>
                          <a:ea typeface="Oswald"/>
                          <a:cs typeface="Oswald"/>
                          <a:sym typeface="Oswald"/>
                        </a:rPr>
                        <a:t>Declaration of Independence</a:t>
                      </a:r>
                      <a:endParaRPr b="1" sz="36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2400">
                          <a:solidFill>
                            <a:schemeClr val="dk1"/>
                          </a:solidFill>
                          <a:latin typeface="Oswald"/>
                          <a:ea typeface="Oswald"/>
                          <a:cs typeface="Oswald"/>
                          <a:sym typeface="Oswald"/>
                        </a:rPr>
                        <a:t>Adopted on July 4, 1776, Written to King George III explaining why the colonies were breaking away from British rule</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r h="2095500">
                <a:tc>
                  <a:txBody>
                    <a:bodyPr/>
                    <a:lstStyle/>
                    <a:p>
                      <a:pPr indent="0" lvl="0" marL="0" rtl="0" algn="ctr">
                        <a:spcBef>
                          <a:spcPts val="0"/>
                        </a:spcBef>
                        <a:spcAft>
                          <a:spcPts val="0"/>
                        </a:spcAft>
                        <a:buNone/>
                      </a:pPr>
                      <a:r>
                        <a:rPr b="1" lang="en" sz="3600">
                          <a:latin typeface="Oswald"/>
                          <a:ea typeface="Oswald"/>
                          <a:cs typeface="Oswald"/>
                          <a:sym typeface="Oswald"/>
                        </a:rPr>
                        <a:t>Articles of Confederation</a:t>
                      </a:r>
                      <a:endParaRPr b="1" sz="36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1600">
                          <a:solidFill>
                            <a:schemeClr val="dk1"/>
                          </a:solidFill>
                          <a:latin typeface="Oswald"/>
                          <a:ea typeface="Oswald"/>
                          <a:cs typeface="Oswald"/>
                          <a:sym typeface="Oswald"/>
                        </a:rPr>
                        <a:t>Served as the first constitution of the United States, Stemmed from the colonial experience with the British government, established more of a “league of friendship” among the 13 colonies with a very weak central government </a:t>
                      </a:r>
                      <a:endParaRPr sz="27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62" name="Google Shape;62;p14"/>
          <p:cNvPicPr preferRelativeResize="0"/>
          <p:nvPr/>
        </p:nvPicPr>
        <p:blipFill>
          <a:blip r:embed="rId3">
            <a:alphaModFix/>
          </a:blip>
          <a:stretch>
            <a:fillRect/>
          </a:stretch>
        </p:blipFill>
        <p:spPr>
          <a:xfrm>
            <a:off x="6126875" y="2910475"/>
            <a:ext cx="2609850" cy="1476375"/>
          </a:xfrm>
          <a:prstGeom prst="rect">
            <a:avLst/>
          </a:prstGeom>
          <a:noFill/>
          <a:ln>
            <a:noFill/>
          </a:ln>
        </p:spPr>
      </p:pic>
      <p:pic>
        <p:nvPicPr>
          <p:cNvPr id="63" name="Google Shape;63;p14"/>
          <p:cNvPicPr preferRelativeResize="0"/>
          <p:nvPr/>
        </p:nvPicPr>
        <p:blipFill>
          <a:blip r:embed="rId4">
            <a:alphaModFix/>
          </a:blip>
          <a:stretch>
            <a:fillRect/>
          </a:stretch>
        </p:blipFill>
        <p:spPr>
          <a:xfrm>
            <a:off x="6595625" y="598925"/>
            <a:ext cx="1574250" cy="19381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2"/>
          <p:cNvSpPr txBox="1"/>
          <p:nvPr>
            <p:ph type="title"/>
          </p:nvPr>
        </p:nvSpPr>
        <p:spPr>
          <a:xfrm>
            <a:off x="311700" y="146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Sources</a:t>
            </a:r>
            <a:endParaRPr/>
          </a:p>
        </p:txBody>
      </p:sp>
      <p:sp>
        <p:nvSpPr>
          <p:cNvPr id="187" name="Google Shape;187;p32"/>
          <p:cNvSpPr txBox="1"/>
          <p:nvPr>
            <p:ph idx="1" type="body"/>
          </p:nvPr>
        </p:nvSpPr>
        <p:spPr>
          <a:xfrm>
            <a:off x="311700" y="834625"/>
            <a:ext cx="8520600" cy="4200600"/>
          </a:xfrm>
          <a:prstGeom prst="rect">
            <a:avLst/>
          </a:prstGeom>
        </p:spPr>
        <p:txBody>
          <a:bodyPr anchorCtr="0" anchor="t" bIns="91425" lIns="91425" spcFirstLastPara="1" rIns="91425" wrap="square" tIns="91425">
            <a:normAutofit/>
          </a:bodyPr>
          <a:lstStyle/>
          <a:p>
            <a:pPr indent="-304800" lvl="0" marL="457200" rtl="0" algn="l">
              <a:lnSpc>
                <a:spcPct val="100000"/>
              </a:lnSpc>
              <a:spcBef>
                <a:spcPts val="0"/>
              </a:spcBef>
              <a:spcAft>
                <a:spcPts val="0"/>
              </a:spcAft>
              <a:buClr>
                <a:schemeClr val="dk1"/>
              </a:buClr>
              <a:buSzPts val="1200"/>
              <a:buAutoNum type="arabicPeriod"/>
            </a:pPr>
            <a:r>
              <a:rPr lang="en" sz="1200">
                <a:solidFill>
                  <a:schemeClr val="dk1"/>
                </a:solidFill>
              </a:rPr>
              <a:t>“</a:t>
            </a:r>
            <a:r>
              <a:rPr lang="en" sz="1200" u="sng">
                <a:solidFill>
                  <a:srgbClr val="1155CC"/>
                </a:solidFill>
                <a:hlinkClick r:id="rId3">
                  <a:extLst>
                    <a:ext uri="{A12FA001-AC4F-418D-AE19-62706E023703}">
                      <ahyp:hlinkClr val="tx"/>
                    </a:ext>
                  </a:extLst>
                </a:hlinkClick>
              </a:rPr>
              <a:t>Declaration of Independence</a:t>
            </a:r>
            <a:r>
              <a:rPr lang="en" sz="1200">
                <a:solidFill>
                  <a:schemeClr val="dk1"/>
                </a:solidFill>
              </a:rPr>
              <a:t>” from the Library of Congress is under the Public Domain</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n" sz="1200">
                <a:solidFill>
                  <a:schemeClr val="dk1"/>
                </a:solidFill>
              </a:rPr>
              <a:t>“</a:t>
            </a:r>
            <a:r>
              <a:rPr lang="en" sz="1200" u="sng">
                <a:solidFill>
                  <a:srgbClr val="1155CC"/>
                </a:solidFill>
                <a:hlinkClick r:id="rId4">
                  <a:extLst>
                    <a:ext uri="{A12FA001-AC4F-418D-AE19-62706E023703}">
                      <ahyp:hlinkClr val="tx"/>
                    </a:ext>
                  </a:extLst>
                </a:hlinkClick>
              </a:rPr>
              <a:t>The Articles of Confederation</a:t>
            </a:r>
            <a:r>
              <a:rPr lang="en" sz="1200">
                <a:solidFill>
                  <a:schemeClr val="dk1"/>
                </a:solidFill>
              </a:rPr>
              <a:t>” [extracted image] from the Library of Congress has no known copyright restrictions</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n" sz="1200">
                <a:solidFill>
                  <a:schemeClr val="dk1"/>
                </a:solidFill>
              </a:rPr>
              <a:t>“</a:t>
            </a:r>
            <a:r>
              <a:rPr lang="en" sz="1200" u="sng">
                <a:solidFill>
                  <a:srgbClr val="1155CC"/>
                </a:solidFill>
                <a:hlinkClick r:id="rId5">
                  <a:extLst>
                    <a:ext uri="{A12FA001-AC4F-418D-AE19-62706E023703}">
                      <ahyp:hlinkClr val="tx"/>
                    </a:ext>
                  </a:extLst>
                </a:hlinkClick>
              </a:rPr>
              <a:t>Federalist papers title page</a:t>
            </a:r>
            <a:r>
              <a:rPr lang="en" sz="1200">
                <a:solidFill>
                  <a:schemeClr val="dk1"/>
                </a:solidFill>
              </a:rPr>
              <a:t>” from the Library of Congress has no known copyright restrictions</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n" sz="1200">
                <a:solidFill>
                  <a:schemeClr val="dk1"/>
                </a:solidFill>
              </a:rPr>
              <a:t>“</a:t>
            </a:r>
            <a:r>
              <a:rPr lang="en" sz="1200" u="sng">
                <a:solidFill>
                  <a:srgbClr val="1155CC"/>
                </a:solidFill>
                <a:hlinkClick r:id="rId6">
                  <a:extLst>
                    <a:ext uri="{A12FA001-AC4F-418D-AE19-62706E023703}">
                      <ahyp:hlinkClr val="tx"/>
                    </a:ext>
                  </a:extLst>
                </a:hlinkClick>
              </a:rPr>
              <a:t>1787 Constitutional Convention</a:t>
            </a:r>
            <a:r>
              <a:rPr lang="en" sz="1200">
                <a:solidFill>
                  <a:schemeClr val="dk1"/>
                </a:solidFill>
              </a:rPr>
              <a:t>” from the National Archives has unrestricted access</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n" sz="1200">
                <a:solidFill>
                  <a:schemeClr val="dk1"/>
                </a:solidFill>
              </a:rPr>
              <a:t>“</a:t>
            </a:r>
            <a:r>
              <a:rPr lang="en" sz="1200" u="sng">
                <a:solidFill>
                  <a:srgbClr val="1155CC"/>
                </a:solidFill>
                <a:hlinkClick r:id="rId7">
                  <a:extLst>
                    <a:ext uri="{A12FA001-AC4F-418D-AE19-62706E023703}">
                      <ahyp:hlinkClr val="tx"/>
                    </a:ext>
                  </a:extLst>
                </a:hlinkClick>
              </a:rPr>
              <a:t>Law order 2x2 design concept</a:t>
            </a:r>
            <a:r>
              <a:rPr lang="en" sz="1200">
                <a:solidFill>
                  <a:schemeClr val="dk1"/>
                </a:solidFill>
              </a:rPr>
              <a:t>” by macrovector is licensed under the</a:t>
            </a:r>
            <a:r>
              <a:rPr lang="en" sz="1200">
                <a:solidFill>
                  <a:srgbClr val="1155CC"/>
                </a:solidFill>
              </a:rPr>
              <a:t> </a:t>
            </a:r>
            <a:r>
              <a:rPr lang="en" sz="1200" u="sng">
                <a:solidFill>
                  <a:srgbClr val="1155CC"/>
                </a:solidFill>
                <a:hlinkClick r:id="rId8">
                  <a:extLst>
                    <a:ext uri="{A12FA001-AC4F-418D-AE19-62706E023703}">
                      <ahyp:hlinkClr val="tx"/>
                    </a:ext>
                  </a:extLst>
                </a:hlinkClick>
              </a:rPr>
              <a:t>Freepik license</a:t>
            </a:r>
            <a:endParaRPr sz="1200">
              <a:solidFill>
                <a:srgbClr val="1155CC"/>
              </a:solidFill>
            </a:endParaRPr>
          </a:p>
          <a:p>
            <a:pPr indent="-304800" lvl="0" marL="457200" rtl="0" algn="l">
              <a:lnSpc>
                <a:spcPct val="100000"/>
              </a:lnSpc>
              <a:spcBef>
                <a:spcPts val="0"/>
              </a:spcBef>
              <a:spcAft>
                <a:spcPts val="0"/>
              </a:spcAft>
              <a:buClr>
                <a:schemeClr val="dk1"/>
              </a:buClr>
              <a:buSzPts val="1200"/>
              <a:buAutoNum type="arabicPeriod"/>
            </a:pPr>
            <a:r>
              <a:rPr lang="en" sz="1200">
                <a:solidFill>
                  <a:schemeClr val="dk1"/>
                </a:solidFill>
              </a:rPr>
              <a:t>“</a:t>
            </a:r>
            <a:r>
              <a:rPr lang="en" sz="1200" u="sng">
                <a:solidFill>
                  <a:srgbClr val="1155CC"/>
                </a:solidFill>
                <a:hlinkClick r:id="rId9">
                  <a:extLst>
                    <a:ext uri="{A12FA001-AC4F-418D-AE19-62706E023703}">
                      <ahyp:hlinkClr val="tx"/>
                    </a:ext>
                  </a:extLst>
                </a:hlinkClick>
              </a:rPr>
              <a:t>Great Seal of the United States</a:t>
            </a:r>
            <a:r>
              <a:rPr lang="en" sz="1200">
                <a:solidFill>
                  <a:schemeClr val="dk1"/>
                </a:solidFill>
              </a:rPr>
              <a:t>” from The American Revolution Institute is under the Public Domain</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n" sz="1200">
                <a:solidFill>
                  <a:schemeClr val="dk1"/>
                </a:solidFill>
              </a:rPr>
              <a:t>“</a:t>
            </a:r>
            <a:r>
              <a:rPr lang="en" sz="1200" u="sng">
                <a:solidFill>
                  <a:srgbClr val="1155CC"/>
                </a:solidFill>
                <a:hlinkClick r:id="rId10">
                  <a:extLst>
                    <a:ext uri="{A12FA001-AC4F-418D-AE19-62706E023703}">
                      <ahyp:hlinkClr val="tx"/>
                    </a:ext>
                  </a:extLst>
                </a:hlinkClick>
              </a:rPr>
              <a:t>Star Spangled Banner</a:t>
            </a:r>
            <a:r>
              <a:rPr lang="en" sz="1200">
                <a:solidFill>
                  <a:schemeClr val="dk1"/>
                </a:solidFill>
              </a:rPr>
              <a:t>” from the Library of Congress has no known copyright restrictions</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n" sz="1200">
                <a:solidFill>
                  <a:schemeClr val="dk1"/>
                </a:solidFill>
              </a:rPr>
              <a:t>“</a:t>
            </a:r>
            <a:r>
              <a:rPr lang="en" sz="1200" u="sng">
                <a:solidFill>
                  <a:srgbClr val="1155CC"/>
                </a:solidFill>
                <a:hlinkClick r:id="rId11">
                  <a:extLst>
                    <a:ext uri="{A12FA001-AC4F-418D-AE19-62706E023703}">
                      <ahyp:hlinkClr val="tx"/>
                    </a:ext>
                  </a:extLst>
                </a:hlinkClick>
              </a:rPr>
              <a:t>U.S. Constitution</a:t>
            </a:r>
            <a:r>
              <a:rPr lang="en" sz="1200">
                <a:solidFill>
                  <a:schemeClr val="dk1"/>
                </a:solidFill>
              </a:rPr>
              <a:t>” from The National Archives is under the Public Domain</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n" sz="1200">
                <a:solidFill>
                  <a:schemeClr val="dk1"/>
                </a:solidFill>
              </a:rPr>
              <a:t>“</a:t>
            </a:r>
            <a:r>
              <a:rPr lang="en" sz="1200" u="sng">
                <a:solidFill>
                  <a:srgbClr val="1155CC"/>
                </a:solidFill>
                <a:hlinkClick r:id="rId12">
                  <a:extLst>
                    <a:ext uri="{A12FA001-AC4F-418D-AE19-62706E023703}">
                      <ahyp:hlinkClr val="tx"/>
                    </a:ext>
                  </a:extLst>
                </a:hlinkClick>
              </a:rPr>
              <a:t>Bill of Rights</a:t>
            </a:r>
            <a:r>
              <a:rPr lang="en" sz="1200">
                <a:solidFill>
                  <a:schemeClr val="dk1"/>
                </a:solidFill>
              </a:rPr>
              <a:t>” from The Library of Congress is under the Public Domain</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n" sz="1200">
                <a:solidFill>
                  <a:schemeClr val="dk1"/>
                </a:solidFill>
              </a:rPr>
              <a:t>“</a:t>
            </a:r>
            <a:r>
              <a:rPr lang="en" sz="1200" u="sng">
                <a:solidFill>
                  <a:srgbClr val="1155CC"/>
                </a:solidFill>
                <a:hlinkClick r:id="rId13">
                  <a:extLst>
                    <a:ext uri="{A12FA001-AC4F-418D-AE19-62706E023703}">
                      <ahyp:hlinkClr val="tx"/>
                    </a:ext>
                  </a:extLst>
                </a:hlinkClick>
              </a:rPr>
              <a:t>Emancipation Proclamation</a:t>
            </a:r>
            <a:r>
              <a:rPr lang="en" sz="1200">
                <a:solidFill>
                  <a:schemeClr val="dk1"/>
                </a:solidFill>
              </a:rPr>
              <a:t>” from The National Archives has unrestricted access</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n" sz="1200">
                <a:solidFill>
                  <a:schemeClr val="dk1"/>
                </a:solidFill>
              </a:rPr>
              <a:t>“</a:t>
            </a:r>
            <a:r>
              <a:rPr lang="en" sz="1200" u="sng">
                <a:solidFill>
                  <a:srgbClr val="1155CC"/>
                </a:solidFill>
                <a:hlinkClick r:id="rId14">
                  <a:extLst>
                    <a:ext uri="{A12FA001-AC4F-418D-AE19-62706E023703}">
                      <ahyp:hlinkClr val="tx"/>
                    </a:ext>
                  </a:extLst>
                </a:hlinkClick>
              </a:rPr>
              <a:t>Revolutionary War</a:t>
            </a:r>
            <a:r>
              <a:rPr lang="en" sz="1200">
                <a:solidFill>
                  <a:schemeClr val="dk1"/>
                </a:solidFill>
              </a:rPr>
              <a:t>” from the National Archives has unrestricted access</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n" sz="1200">
                <a:solidFill>
                  <a:schemeClr val="dk1"/>
                </a:solidFill>
              </a:rPr>
              <a:t>“</a:t>
            </a:r>
            <a:r>
              <a:rPr lang="en" sz="1200" u="sng">
                <a:solidFill>
                  <a:srgbClr val="1155CC"/>
                </a:solidFill>
                <a:hlinkClick r:id="rId15">
                  <a:extLst>
                    <a:ext uri="{A12FA001-AC4F-418D-AE19-62706E023703}">
                      <ahyp:hlinkClr val="tx"/>
                    </a:ext>
                  </a:extLst>
                </a:hlinkClick>
              </a:rPr>
              <a:t>U.S. Senate Seal</a:t>
            </a:r>
            <a:r>
              <a:rPr lang="en" sz="1200">
                <a:solidFill>
                  <a:schemeClr val="dk1"/>
                </a:solidFill>
              </a:rPr>
              <a:t>” from the Department of Homeland Security is under the Public Domain</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n" sz="1200">
                <a:solidFill>
                  <a:schemeClr val="dk1"/>
                </a:solidFill>
              </a:rPr>
              <a:t>“</a:t>
            </a:r>
            <a:r>
              <a:rPr lang="en" sz="1200" u="sng">
                <a:solidFill>
                  <a:srgbClr val="1155CC"/>
                </a:solidFill>
                <a:hlinkClick r:id="rId16">
                  <a:extLst>
                    <a:ext uri="{A12FA001-AC4F-418D-AE19-62706E023703}">
                      <ahyp:hlinkClr val="tx"/>
                    </a:ext>
                  </a:extLst>
                </a:hlinkClick>
              </a:rPr>
              <a:t>Seal of the United States House of Representatives</a:t>
            </a:r>
            <a:r>
              <a:rPr lang="en" sz="1200">
                <a:solidFill>
                  <a:schemeClr val="dk1"/>
                </a:solidFill>
              </a:rPr>
              <a:t>” from City of Grove, Oklahoma is under the Public Domain</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n" sz="1200">
                <a:solidFill>
                  <a:schemeClr val="dk1"/>
                </a:solidFill>
              </a:rPr>
              <a:t>“</a:t>
            </a:r>
            <a:r>
              <a:rPr lang="en" sz="1200" u="sng">
                <a:solidFill>
                  <a:srgbClr val="1155CC"/>
                </a:solidFill>
                <a:hlinkClick r:id="rId17">
                  <a:extLst>
                    <a:ext uri="{A12FA001-AC4F-418D-AE19-62706E023703}">
                      <ahyp:hlinkClr val="tx"/>
                    </a:ext>
                  </a:extLst>
                </a:hlinkClick>
              </a:rPr>
              <a:t>15th Amendment</a:t>
            </a:r>
            <a:r>
              <a:rPr lang="en" sz="1200">
                <a:solidFill>
                  <a:schemeClr val="dk1"/>
                </a:solidFill>
              </a:rPr>
              <a:t>” from the Library of Congress has no known copyright restrictions</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n" sz="1200">
                <a:solidFill>
                  <a:schemeClr val="dk1"/>
                </a:solidFill>
              </a:rPr>
              <a:t>“</a:t>
            </a:r>
            <a:r>
              <a:rPr lang="en" sz="1200" u="sng">
                <a:solidFill>
                  <a:srgbClr val="1155CC"/>
                </a:solidFill>
                <a:hlinkClick r:id="rId18">
                  <a:extLst>
                    <a:ext uri="{A12FA001-AC4F-418D-AE19-62706E023703}">
                      <ahyp:hlinkClr val="tx"/>
                    </a:ext>
                  </a:extLst>
                </a:hlinkClick>
              </a:rPr>
              <a:t>19th Amendment</a:t>
            </a:r>
            <a:r>
              <a:rPr lang="en" sz="1200">
                <a:solidFill>
                  <a:schemeClr val="dk1"/>
                </a:solidFill>
              </a:rPr>
              <a:t>” from the National Archives is under the Public Domain</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n" sz="1200">
                <a:solidFill>
                  <a:schemeClr val="dk1"/>
                </a:solidFill>
              </a:rPr>
              <a:t>“</a:t>
            </a:r>
            <a:r>
              <a:rPr lang="en" sz="1200" u="sng">
                <a:solidFill>
                  <a:srgbClr val="1155CC"/>
                </a:solidFill>
                <a:hlinkClick r:id="rId19">
                  <a:extLst>
                    <a:ext uri="{A12FA001-AC4F-418D-AE19-62706E023703}">
                      <ahyp:hlinkClr val="tx"/>
                    </a:ext>
                  </a:extLst>
                </a:hlinkClick>
              </a:rPr>
              <a:t>24th Amendment</a:t>
            </a:r>
            <a:r>
              <a:rPr lang="en" sz="1200">
                <a:solidFill>
                  <a:schemeClr val="dk1"/>
                </a:solidFill>
              </a:rPr>
              <a:t>” from the Library of Congress has no known copyright restrictions</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n" sz="1200">
                <a:solidFill>
                  <a:schemeClr val="dk1"/>
                </a:solidFill>
              </a:rPr>
              <a:t>“</a:t>
            </a:r>
            <a:r>
              <a:rPr lang="en" sz="1200" u="sng">
                <a:solidFill>
                  <a:srgbClr val="1155CC"/>
                </a:solidFill>
                <a:hlinkClick r:id="rId20">
                  <a:extLst>
                    <a:ext uri="{A12FA001-AC4F-418D-AE19-62706E023703}">
                      <ahyp:hlinkClr val="tx"/>
                    </a:ext>
                  </a:extLst>
                </a:hlinkClick>
              </a:rPr>
              <a:t>Voting Rights Act of 1965</a:t>
            </a:r>
            <a:r>
              <a:rPr lang="en" sz="1200">
                <a:solidFill>
                  <a:schemeClr val="dk1"/>
                </a:solidFill>
              </a:rPr>
              <a:t>” from the Reagan Library is under the Public Domain</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n" sz="1200">
                <a:solidFill>
                  <a:schemeClr val="dk1"/>
                </a:solidFill>
              </a:rPr>
              <a:t>“</a:t>
            </a:r>
            <a:r>
              <a:rPr lang="en" sz="1200" u="sng">
                <a:solidFill>
                  <a:srgbClr val="1155CC"/>
                </a:solidFill>
                <a:hlinkClick r:id="rId21">
                  <a:extLst>
                    <a:ext uri="{A12FA001-AC4F-418D-AE19-62706E023703}">
                      <ahyp:hlinkClr val="tx"/>
                    </a:ext>
                  </a:extLst>
                </a:hlinkClick>
              </a:rPr>
              <a:t>Vector law design</a:t>
            </a:r>
            <a:r>
              <a:rPr lang="en" sz="1200">
                <a:solidFill>
                  <a:schemeClr val="dk1"/>
                </a:solidFill>
              </a:rPr>
              <a:t>” by studiogstock is licensed under the</a:t>
            </a:r>
            <a:r>
              <a:rPr lang="en" sz="1200">
                <a:solidFill>
                  <a:srgbClr val="1155CC"/>
                </a:solidFill>
              </a:rPr>
              <a:t> </a:t>
            </a:r>
            <a:r>
              <a:rPr lang="en" sz="1200" u="sng">
                <a:solidFill>
                  <a:srgbClr val="1155CC"/>
                </a:solidFill>
                <a:hlinkClick r:id="rId22">
                  <a:extLst>
                    <a:ext uri="{A12FA001-AC4F-418D-AE19-62706E023703}">
                      <ahyp:hlinkClr val="tx"/>
                    </a:ext>
                  </a:extLst>
                </a:hlinkClick>
              </a:rPr>
              <a:t>Freepik license</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n" sz="1200">
                <a:solidFill>
                  <a:schemeClr val="dk1"/>
                </a:solidFill>
              </a:rPr>
              <a:t>“</a:t>
            </a:r>
            <a:r>
              <a:rPr lang="en" sz="1200" u="sng">
                <a:solidFill>
                  <a:srgbClr val="1155CC"/>
                </a:solidFill>
                <a:hlinkClick r:id="rId23">
                  <a:extLst>
                    <a:ext uri="{A12FA001-AC4F-418D-AE19-62706E023703}">
                      <ahyp:hlinkClr val="tx"/>
                    </a:ext>
                  </a:extLst>
                </a:hlinkClick>
              </a:rPr>
              <a:t>Legislative branch clipart image</a:t>
            </a:r>
            <a:r>
              <a:rPr lang="en" sz="1200">
                <a:solidFill>
                  <a:schemeClr val="dk1"/>
                </a:solidFill>
              </a:rPr>
              <a:t>” from ClipartArtix has no known copyright restrictions</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n" sz="1200">
                <a:solidFill>
                  <a:schemeClr val="dk1"/>
                </a:solidFill>
              </a:rPr>
              <a:t>“</a:t>
            </a:r>
            <a:r>
              <a:rPr lang="en" sz="1200" u="sng">
                <a:solidFill>
                  <a:srgbClr val="1155CC"/>
                </a:solidFill>
                <a:hlinkClick r:id="rId24">
                  <a:extLst>
                    <a:ext uri="{A12FA001-AC4F-418D-AE19-62706E023703}">
                      <ahyp:hlinkClr val="tx"/>
                    </a:ext>
                  </a:extLst>
                </a:hlinkClick>
              </a:rPr>
              <a:t>Legislative branch image</a:t>
            </a:r>
            <a:r>
              <a:rPr lang="en" sz="1200">
                <a:solidFill>
                  <a:schemeClr val="dk1"/>
                </a:solidFill>
              </a:rPr>
              <a:t>” from ClipartArtix has no known copyright restrictions</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n" sz="1200">
                <a:solidFill>
                  <a:schemeClr val="dk1"/>
                </a:solidFill>
              </a:rPr>
              <a:t>“</a:t>
            </a:r>
            <a:r>
              <a:rPr lang="en" sz="1200" u="sng">
                <a:solidFill>
                  <a:srgbClr val="1155CC"/>
                </a:solidFill>
                <a:hlinkClick r:id="rId25">
                  <a:extLst>
                    <a:ext uri="{A12FA001-AC4F-418D-AE19-62706E023703}">
                      <ahyp:hlinkClr val="tx"/>
                    </a:ext>
                  </a:extLst>
                </a:hlinkClick>
              </a:rPr>
              <a:t>Amendment 13 Page 1</a:t>
            </a:r>
            <a:r>
              <a:rPr lang="en" sz="1200">
                <a:solidFill>
                  <a:schemeClr val="dk1"/>
                </a:solidFill>
              </a:rPr>
              <a:t>” from the National Archives is under the Public Domain</a:t>
            </a:r>
            <a:endParaRPr sz="1200">
              <a:solidFill>
                <a:schemeClr val="dk1"/>
              </a:solidFill>
            </a:endParaRPr>
          </a:p>
        </p:txBody>
      </p:sp>
      <p:pic>
        <p:nvPicPr>
          <p:cNvPr id="188" name="Google Shape;188;p32"/>
          <p:cNvPicPr preferRelativeResize="0"/>
          <p:nvPr/>
        </p:nvPicPr>
        <p:blipFill>
          <a:blip r:embed="rId26">
            <a:alphaModFix/>
          </a:blip>
          <a:stretch>
            <a:fillRect/>
          </a:stretch>
        </p:blipFill>
        <p:spPr>
          <a:xfrm>
            <a:off x="8148325" y="4653925"/>
            <a:ext cx="889075" cy="340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graphicFrame>
        <p:nvGraphicFramePr>
          <p:cNvPr id="68" name="Google Shape;68;p15"/>
          <p:cNvGraphicFramePr/>
          <p:nvPr/>
        </p:nvGraphicFramePr>
        <p:xfrm>
          <a:off x="342225" y="557400"/>
          <a:ext cx="3000000" cy="3000000"/>
        </p:xfrm>
        <a:graphic>
          <a:graphicData uri="http://schemas.openxmlformats.org/drawingml/2006/table">
            <a:tbl>
              <a:tblPr>
                <a:noFill/>
                <a:tableStyleId>{57DF0936-8AFB-4427-8A75-53E97B044373}</a:tableStyleId>
              </a:tblPr>
              <a:tblGrid>
                <a:gridCol w="2833975"/>
                <a:gridCol w="2833975"/>
                <a:gridCol w="2833975"/>
              </a:tblGrid>
              <a:tr h="2095500">
                <a:tc>
                  <a:txBody>
                    <a:bodyPr/>
                    <a:lstStyle/>
                    <a:p>
                      <a:pPr indent="0" lvl="0" marL="0" rtl="0" algn="ctr">
                        <a:spcBef>
                          <a:spcPts val="0"/>
                        </a:spcBef>
                        <a:spcAft>
                          <a:spcPts val="0"/>
                        </a:spcAft>
                        <a:buNone/>
                      </a:pPr>
                      <a:r>
                        <a:rPr b="1" lang="en" sz="3800">
                          <a:latin typeface="Oswald"/>
                          <a:ea typeface="Oswald"/>
                          <a:cs typeface="Oswald"/>
                          <a:sym typeface="Oswald"/>
                        </a:rPr>
                        <a:t>Federalists</a:t>
                      </a:r>
                      <a:endParaRPr b="1" sz="38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1900">
                          <a:solidFill>
                            <a:schemeClr val="dk1"/>
                          </a:solidFill>
                          <a:latin typeface="Oswald"/>
                          <a:ea typeface="Oswald"/>
                          <a:cs typeface="Oswald"/>
                          <a:sym typeface="Oswald"/>
                        </a:rPr>
                        <a:t>Believed in necessity of the Constitution, wanted weaker state governments, wanted stronger national republic, authored the Federalist Papers to share beliefs</a:t>
                      </a:r>
                      <a:endParaRPr sz="27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r h="2095500">
                <a:tc>
                  <a:txBody>
                    <a:bodyPr/>
                    <a:lstStyle/>
                    <a:p>
                      <a:pPr indent="0" lvl="0" marL="0" rtl="0" algn="ctr">
                        <a:spcBef>
                          <a:spcPts val="0"/>
                        </a:spcBef>
                        <a:spcAft>
                          <a:spcPts val="0"/>
                        </a:spcAft>
                        <a:buNone/>
                      </a:pPr>
                      <a:r>
                        <a:rPr b="1" lang="en" sz="3800">
                          <a:latin typeface="Oswald"/>
                          <a:ea typeface="Oswald"/>
                          <a:cs typeface="Oswald"/>
                          <a:sym typeface="Oswald"/>
                        </a:rPr>
                        <a:t>Anti-</a:t>
                      </a:r>
                      <a:endParaRPr b="1" sz="3800">
                        <a:latin typeface="Oswald"/>
                        <a:ea typeface="Oswald"/>
                        <a:cs typeface="Oswald"/>
                        <a:sym typeface="Oswald"/>
                      </a:endParaRPr>
                    </a:p>
                    <a:p>
                      <a:pPr indent="0" lvl="0" marL="0" rtl="0" algn="ctr">
                        <a:spcBef>
                          <a:spcPts val="0"/>
                        </a:spcBef>
                        <a:spcAft>
                          <a:spcPts val="0"/>
                        </a:spcAft>
                        <a:buNone/>
                      </a:pPr>
                      <a:r>
                        <a:rPr b="1" lang="en" sz="3800">
                          <a:latin typeface="Oswald"/>
                          <a:ea typeface="Oswald"/>
                          <a:cs typeface="Oswald"/>
                          <a:sym typeface="Oswald"/>
                        </a:rPr>
                        <a:t>Federalists</a:t>
                      </a:r>
                      <a:endParaRPr b="1" sz="38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2400">
                          <a:solidFill>
                            <a:schemeClr val="dk1"/>
                          </a:solidFill>
                          <a:latin typeface="Oswald"/>
                          <a:ea typeface="Oswald"/>
                          <a:cs typeface="Oswald"/>
                          <a:sym typeface="Oswald"/>
                        </a:rPr>
                        <a:t>Opposed ratification of Constitution, wanted weaker central government, wanted Bill of Rights added </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69" name="Google Shape;69;p15"/>
          <p:cNvPicPr preferRelativeResize="0"/>
          <p:nvPr/>
        </p:nvPicPr>
        <p:blipFill>
          <a:blip r:embed="rId3">
            <a:alphaModFix/>
          </a:blip>
          <a:stretch>
            <a:fillRect/>
          </a:stretch>
        </p:blipFill>
        <p:spPr>
          <a:xfrm>
            <a:off x="6530875" y="726075"/>
            <a:ext cx="1514750" cy="1705800"/>
          </a:xfrm>
          <a:prstGeom prst="rect">
            <a:avLst/>
          </a:prstGeom>
          <a:noFill/>
          <a:ln>
            <a:noFill/>
          </a:ln>
        </p:spPr>
      </p:pic>
      <p:pic>
        <p:nvPicPr>
          <p:cNvPr id="70" name="Google Shape;70;p15"/>
          <p:cNvPicPr preferRelativeResize="0"/>
          <p:nvPr/>
        </p:nvPicPr>
        <p:blipFill>
          <a:blip r:embed="rId4">
            <a:alphaModFix/>
          </a:blip>
          <a:stretch>
            <a:fillRect/>
          </a:stretch>
        </p:blipFill>
        <p:spPr>
          <a:xfrm>
            <a:off x="6486250" y="2746400"/>
            <a:ext cx="1903975" cy="1903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graphicFrame>
        <p:nvGraphicFramePr>
          <p:cNvPr id="75" name="Google Shape;75;p16"/>
          <p:cNvGraphicFramePr/>
          <p:nvPr/>
        </p:nvGraphicFramePr>
        <p:xfrm>
          <a:off x="342225" y="557400"/>
          <a:ext cx="3000000" cy="3000000"/>
        </p:xfrm>
        <a:graphic>
          <a:graphicData uri="http://schemas.openxmlformats.org/drawingml/2006/table">
            <a:tbl>
              <a:tblPr>
                <a:noFill/>
                <a:tableStyleId>{57DF0936-8AFB-4427-8A75-53E97B044373}</a:tableStyleId>
              </a:tblPr>
              <a:tblGrid>
                <a:gridCol w="2833975"/>
                <a:gridCol w="2833975"/>
                <a:gridCol w="2833975"/>
              </a:tblGrid>
              <a:tr h="2095500">
                <a:tc>
                  <a:txBody>
                    <a:bodyPr/>
                    <a:lstStyle/>
                    <a:p>
                      <a:pPr indent="0" lvl="0" marL="0" rtl="0" algn="ctr">
                        <a:spcBef>
                          <a:spcPts val="0"/>
                        </a:spcBef>
                        <a:spcAft>
                          <a:spcPts val="0"/>
                        </a:spcAft>
                        <a:buNone/>
                      </a:pPr>
                      <a:r>
                        <a:rPr b="1" lang="en" sz="3800">
                          <a:latin typeface="Oswald"/>
                          <a:ea typeface="Oswald"/>
                          <a:cs typeface="Oswald"/>
                          <a:sym typeface="Oswald"/>
                        </a:rPr>
                        <a:t>Patriots</a:t>
                      </a:r>
                      <a:endParaRPr b="1" sz="38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1700">
                          <a:solidFill>
                            <a:schemeClr val="dk1"/>
                          </a:solidFill>
                          <a:latin typeface="Oswald"/>
                          <a:ea typeface="Oswald"/>
                          <a:cs typeface="Oswald"/>
                          <a:sym typeface="Oswald"/>
                        </a:rPr>
                        <a:t>Fought for liberty and independence against British monarch, believed in unalienable rights, wanted people to give government its power, wanted limited government, opposed monarchy or aristocracy</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r h="2095500">
                <a:tc>
                  <a:txBody>
                    <a:bodyPr/>
                    <a:lstStyle/>
                    <a:p>
                      <a:pPr indent="0" lvl="0" marL="0" rtl="0" algn="ctr">
                        <a:spcBef>
                          <a:spcPts val="0"/>
                        </a:spcBef>
                        <a:spcAft>
                          <a:spcPts val="0"/>
                        </a:spcAft>
                        <a:buNone/>
                      </a:pPr>
                      <a:r>
                        <a:rPr b="1" lang="en" sz="3800">
                          <a:latin typeface="Oswald"/>
                          <a:ea typeface="Oswald"/>
                          <a:cs typeface="Oswald"/>
                          <a:sym typeface="Oswald"/>
                        </a:rPr>
                        <a:t>Loyalists</a:t>
                      </a:r>
                      <a:endParaRPr b="1" sz="38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1700">
                          <a:solidFill>
                            <a:schemeClr val="dk1"/>
                          </a:solidFill>
                          <a:latin typeface="Oswald"/>
                          <a:ea typeface="Oswald"/>
                          <a:cs typeface="Oswald"/>
                          <a:sym typeface="Oswald"/>
                        </a:rPr>
                        <a:t>Considered themselves loyal British subjects, believed revolution would be treasonous, believed commerce and trade depended on good relations with British Empire</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76" name="Google Shape;76;p16"/>
          <p:cNvPicPr preferRelativeResize="0"/>
          <p:nvPr/>
        </p:nvPicPr>
        <p:blipFill>
          <a:blip r:embed="rId3">
            <a:alphaModFix/>
          </a:blip>
          <a:stretch>
            <a:fillRect/>
          </a:stretch>
        </p:blipFill>
        <p:spPr>
          <a:xfrm>
            <a:off x="6572225" y="2877500"/>
            <a:ext cx="1721900" cy="1721900"/>
          </a:xfrm>
          <a:prstGeom prst="rect">
            <a:avLst/>
          </a:prstGeom>
          <a:noFill/>
          <a:ln>
            <a:noFill/>
          </a:ln>
        </p:spPr>
      </p:pic>
      <p:pic>
        <p:nvPicPr>
          <p:cNvPr id="77" name="Google Shape;77;p16"/>
          <p:cNvPicPr preferRelativeResize="0"/>
          <p:nvPr/>
        </p:nvPicPr>
        <p:blipFill>
          <a:blip r:embed="rId4">
            <a:alphaModFix/>
          </a:blip>
          <a:stretch>
            <a:fillRect/>
          </a:stretch>
        </p:blipFill>
        <p:spPr>
          <a:xfrm>
            <a:off x="6572225" y="665000"/>
            <a:ext cx="1721900" cy="1721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graphicFrame>
        <p:nvGraphicFramePr>
          <p:cNvPr id="82" name="Google Shape;82;p17"/>
          <p:cNvGraphicFramePr/>
          <p:nvPr/>
        </p:nvGraphicFramePr>
        <p:xfrm>
          <a:off x="342225" y="557400"/>
          <a:ext cx="3000000" cy="3000000"/>
        </p:xfrm>
        <a:graphic>
          <a:graphicData uri="http://schemas.openxmlformats.org/drawingml/2006/table">
            <a:tbl>
              <a:tblPr>
                <a:noFill/>
                <a:tableStyleId>{57DF0936-8AFB-4427-8A75-53E97B044373}</a:tableStyleId>
              </a:tblPr>
              <a:tblGrid>
                <a:gridCol w="2833975"/>
                <a:gridCol w="2833975"/>
                <a:gridCol w="2833975"/>
              </a:tblGrid>
              <a:tr h="2095500">
                <a:tc>
                  <a:txBody>
                    <a:bodyPr/>
                    <a:lstStyle/>
                    <a:p>
                      <a:pPr indent="0" lvl="0" marL="0" rtl="0" algn="ctr">
                        <a:spcBef>
                          <a:spcPts val="0"/>
                        </a:spcBef>
                        <a:spcAft>
                          <a:spcPts val="0"/>
                        </a:spcAft>
                        <a:buNone/>
                      </a:pPr>
                      <a:r>
                        <a:rPr b="1" lang="en" sz="3500">
                          <a:latin typeface="Oswald"/>
                          <a:ea typeface="Oswald"/>
                          <a:cs typeface="Oswald"/>
                          <a:sym typeface="Oswald"/>
                        </a:rPr>
                        <a:t>1787 Constitutional Convention</a:t>
                      </a:r>
                      <a:endParaRPr b="1" sz="35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1600">
                          <a:solidFill>
                            <a:schemeClr val="dk1"/>
                          </a:solidFill>
                          <a:latin typeface="Oswald"/>
                          <a:ea typeface="Oswald"/>
                          <a:cs typeface="Oswald"/>
                          <a:sym typeface="Oswald"/>
                        </a:rPr>
                        <a:t>Purpose was to revise the Articles of Confederation, provide fair representation for large and small states, address concerns about individual rights, and determine the structure, function, and powers of central and state government</a:t>
                      </a:r>
                      <a:endParaRPr sz="27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r h="2095500">
                <a:tc>
                  <a:txBody>
                    <a:bodyPr/>
                    <a:lstStyle/>
                    <a:p>
                      <a:pPr indent="0" lvl="0" marL="0" rtl="0" algn="ctr">
                        <a:spcBef>
                          <a:spcPts val="0"/>
                        </a:spcBef>
                        <a:spcAft>
                          <a:spcPts val="0"/>
                        </a:spcAft>
                        <a:buNone/>
                      </a:pPr>
                      <a:r>
                        <a:rPr b="1" lang="en" sz="3800">
                          <a:latin typeface="Oswald"/>
                          <a:ea typeface="Oswald"/>
                          <a:cs typeface="Oswald"/>
                          <a:sym typeface="Oswald"/>
                        </a:rPr>
                        <a:t>Civic Duties</a:t>
                      </a:r>
                      <a:endParaRPr b="1" sz="3800">
                        <a:latin typeface="Oswald"/>
                        <a:ea typeface="Oswald"/>
                        <a:cs typeface="Oswald"/>
                        <a:sym typeface="Oswald"/>
                      </a:endParaRPr>
                    </a:p>
                    <a:p>
                      <a:pPr indent="0" lvl="0" marL="0" rtl="0" algn="ctr">
                        <a:spcBef>
                          <a:spcPts val="0"/>
                        </a:spcBef>
                        <a:spcAft>
                          <a:spcPts val="0"/>
                        </a:spcAft>
                        <a:buNone/>
                      </a:pPr>
                      <a:r>
                        <a:rPr b="1" lang="en" sz="3800">
                          <a:latin typeface="Oswald"/>
                          <a:ea typeface="Oswald"/>
                          <a:cs typeface="Oswald"/>
                          <a:sym typeface="Oswald"/>
                        </a:rPr>
                        <a:t>(Obligations)</a:t>
                      </a:r>
                      <a:endParaRPr b="1" sz="38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3000">
                          <a:solidFill>
                            <a:schemeClr val="dk1"/>
                          </a:solidFill>
                          <a:latin typeface="Oswald"/>
                          <a:ea typeface="Oswald"/>
                          <a:cs typeface="Oswald"/>
                          <a:sym typeface="Oswald"/>
                        </a:rPr>
                        <a:t>Obeying the law,</a:t>
                      </a:r>
                      <a:endParaRPr sz="3000">
                        <a:solidFill>
                          <a:schemeClr val="dk1"/>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rPr lang="en" sz="3000">
                          <a:solidFill>
                            <a:schemeClr val="dk1"/>
                          </a:solidFill>
                          <a:latin typeface="Oswald"/>
                          <a:ea typeface="Oswald"/>
                          <a:cs typeface="Oswald"/>
                          <a:sym typeface="Oswald"/>
                        </a:rPr>
                        <a:t>Paying taxes,</a:t>
                      </a:r>
                      <a:endParaRPr sz="3000">
                        <a:solidFill>
                          <a:schemeClr val="dk1"/>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rPr lang="en" sz="3000">
                          <a:solidFill>
                            <a:schemeClr val="dk1"/>
                          </a:solidFill>
                          <a:latin typeface="Oswald"/>
                          <a:ea typeface="Oswald"/>
                          <a:cs typeface="Oswald"/>
                          <a:sym typeface="Oswald"/>
                        </a:rPr>
                        <a:t>Serving on jury</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83" name="Google Shape;83;p17"/>
          <p:cNvPicPr preferRelativeResize="0"/>
          <p:nvPr/>
        </p:nvPicPr>
        <p:blipFill>
          <a:blip r:embed="rId3">
            <a:alphaModFix/>
          </a:blip>
          <a:stretch>
            <a:fillRect/>
          </a:stretch>
        </p:blipFill>
        <p:spPr>
          <a:xfrm>
            <a:off x="6089825" y="708825"/>
            <a:ext cx="2609850" cy="1790700"/>
          </a:xfrm>
          <a:prstGeom prst="rect">
            <a:avLst/>
          </a:prstGeom>
          <a:noFill/>
          <a:ln>
            <a:noFill/>
          </a:ln>
        </p:spPr>
      </p:pic>
      <p:pic>
        <p:nvPicPr>
          <p:cNvPr id="84" name="Google Shape;84;p17"/>
          <p:cNvPicPr preferRelativeResize="0"/>
          <p:nvPr/>
        </p:nvPicPr>
        <p:blipFill>
          <a:blip r:embed="rId4">
            <a:alphaModFix/>
          </a:blip>
          <a:stretch>
            <a:fillRect/>
          </a:stretch>
        </p:blipFill>
        <p:spPr>
          <a:xfrm>
            <a:off x="6275100" y="2831020"/>
            <a:ext cx="868771" cy="871027"/>
          </a:xfrm>
          <a:prstGeom prst="rect">
            <a:avLst/>
          </a:prstGeom>
          <a:noFill/>
          <a:ln cap="flat" cmpd="sng" w="9525">
            <a:solidFill>
              <a:srgbClr val="000000"/>
            </a:solidFill>
            <a:prstDash val="solid"/>
            <a:round/>
            <a:headEnd len="sm" w="sm" type="none"/>
            <a:tailEnd len="sm" w="sm" type="none"/>
          </a:ln>
        </p:spPr>
      </p:pic>
      <p:pic>
        <p:nvPicPr>
          <p:cNvPr id="85" name="Google Shape;85;p17"/>
          <p:cNvPicPr preferRelativeResize="0"/>
          <p:nvPr/>
        </p:nvPicPr>
        <p:blipFill>
          <a:blip r:embed="rId5">
            <a:alphaModFix/>
          </a:blip>
          <a:stretch>
            <a:fillRect/>
          </a:stretch>
        </p:blipFill>
        <p:spPr>
          <a:xfrm>
            <a:off x="7733529" y="2828986"/>
            <a:ext cx="868770" cy="875112"/>
          </a:xfrm>
          <a:prstGeom prst="rect">
            <a:avLst/>
          </a:prstGeom>
          <a:noFill/>
          <a:ln cap="flat" cmpd="sng" w="9525">
            <a:solidFill>
              <a:srgbClr val="000000"/>
            </a:solidFill>
            <a:prstDash val="solid"/>
            <a:round/>
            <a:headEnd len="sm" w="sm" type="none"/>
            <a:tailEnd len="sm" w="sm" type="none"/>
          </a:ln>
        </p:spPr>
      </p:pic>
      <p:pic>
        <p:nvPicPr>
          <p:cNvPr id="86" name="Google Shape;86;p17"/>
          <p:cNvPicPr preferRelativeResize="0"/>
          <p:nvPr/>
        </p:nvPicPr>
        <p:blipFill>
          <a:blip r:embed="rId6">
            <a:alphaModFix/>
          </a:blip>
          <a:stretch>
            <a:fillRect/>
          </a:stretch>
        </p:blipFill>
        <p:spPr>
          <a:xfrm>
            <a:off x="7041744" y="3800823"/>
            <a:ext cx="868771" cy="87100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graphicFrame>
        <p:nvGraphicFramePr>
          <p:cNvPr id="91" name="Google Shape;91;p18"/>
          <p:cNvGraphicFramePr/>
          <p:nvPr/>
        </p:nvGraphicFramePr>
        <p:xfrm>
          <a:off x="342225" y="557400"/>
          <a:ext cx="3000000" cy="3000000"/>
        </p:xfrm>
        <a:graphic>
          <a:graphicData uri="http://schemas.openxmlformats.org/drawingml/2006/table">
            <a:tbl>
              <a:tblPr>
                <a:noFill/>
                <a:tableStyleId>{57DF0936-8AFB-4427-8A75-53E97B044373}</a:tableStyleId>
              </a:tblPr>
              <a:tblGrid>
                <a:gridCol w="2833975"/>
                <a:gridCol w="2833975"/>
                <a:gridCol w="2833975"/>
              </a:tblGrid>
              <a:tr h="2095500">
                <a:tc>
                  <a:txBody>
                    <a:bodyPr/>
                    <a:lstStyle/>
                    <a:p>
                      <a:pPr indent="0" lvl="0" marL="0" rtl="0" algn="ctr">
                        <a:spcBef>
                          <a:spcPts val="0"/>
                        </a:spcBef>
                        <a:spcAft>
                          <a:spcPts val="0"/>
                        </a:spcAft>
                        <a:buNone/>
                      </a:pPr>
                      <a:r>
                        <a:rPr b="1" lang="en" sz="3100">
                          <a:latin typeface="Oswald"/>
                          <a:ea typeface="Oswald"/>
                          <a:cs typeface="Oswald"/>
                          <a:sym typeface="Oswald"/>
                        </a:rPr>
                        <a:t>Civic Responsibilities</a:t>
                      </a:r>
                      <a:endParaRPr b="1" sz="31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3000">
                          <a:solidFill>
                            <a:schemeClr val="dk1"/>
                          </a:solidFill>
                          <a:latin typeface="Oswald"/>
                          <a:ea typeface="Oswald"/>
                          <a:cs typeface="Oswald"/>
                          <a:sym typeface="Oswald"/>
                        </a:rPr>
                        <a:t>Voting,</a:t>
                      </a:r>
                      <a:endParaRPr sz="3000">
                        <a:solidFill>
                          <a:schemeClr val="dk1"/>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rPr lang="en" sz="3000">
                          <a:solidFill>
                            <a:schemeClr val="dk1"/>
                          </a:solidFill>
                          <a:latin typeface="Oswald"/>
                          <a:ea typeface="Oswald"/>
                          <a:cs typeface="Oswald"/>
                          <a:sym typeface="Oswald"/>
                        </a:rPr>
                        <a:t>Keeping informed on public issues, Volunteerism</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r h="2095500">
                <a:tc>
                  <a:txBody>
                    <a:bodyPr/>
                    <a:lstStyle/>
                    <a:p>
                      <a:pPr indent="0" lvl="0" marL="0" rtl="0" algn="ctr">
                        <a:spcBef>
                          <a:spcPts val="0"/>
                        </a:spcBef>
                        <a:spcAft>
                          <a:spcPts val="0"/>
                        </a:spcAft>
                        <a:buNone/>
                      </a:pPr>
                      <a:r>
                        <a:rPr b="1" lang="en" sz="3800">
                          <a:latin typeface="Oswald"/>
                          <a:ea typeface="Oswald"/>
                          <a:cs typeface="Oswald"/>
                          <a:sym typeface="Oswald"/>
                        </a:rPr>
                        <a:t>Great Seal of the U.S.</a:t>
                      </a:r>
                      <a:endParaRPr b="1" sz="38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None/>
                      </a:pPr>
                      <a:r>
                        <a:rPr lang="en" sz="2000">
                          <a:latin typeface="Oswald"/>
                          <a:ea typeface="Oswald"/>
                          <a:cs typeface="Oswald"/>
                          <a:sym typeface="Oswald"/>
                        </a:rPr>
                        <a:t>National symbol featured on government buildings, official documents, passports, and the $1 Bill</a:t>
                      </a:r>
                      <a:endParaRPr sz="20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92" name="Google Shape;92;p18"/>
          <p:cNvPicPr preferRelativeResize="0"/>
          <p:nvPr/>
        </p:nvPicPr>
        <p:blipFill>
          <a:blip r:embed="rId3">
            <a:alphaModFix/>
          </a:blip>
          <a:stretch>
            <a:fillRect/>
          </a:stretch>
        </p:blipFill>
        <p:spPr>
          <a:xfrm>
            <a:off x="6412425" y="2707475"/>
            <a:ext cx="2007100" cy="2007100"/>
          </a:xfrm>
          <a:prstGeom prst="rect">
            <a:avLst/>
          </a:prstGeom>
          <a:noFill/>
          <a:ln>
            <a:noFill/>
          </a:ln>
        </p:spPr>
      </p:pic>
      <p:pic>
        <p:nvPicPr>
          <p:cNvPr id="93" name="Google Shape;93;p18"/>
          <p:cNvPicPr preferRelativeResize="0"/>
          <p:nvPr/>
        </p:nvPicPr>
        <p:blipFill>
          <a:blip r:embed="rId4">
            <a:alphaModFix/>
          </a:blip>
          <a:stretch>
            <a:fillRect/>
          </a:stretch>
        </p:blipFill>
        <p:spPr>
          <a:xfrm>
            <a:off x="6568138" y="775950"/>
            <a:ext cx="1695674" cy="16956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graphicFrame>
        <p:nvGraphicFramePr>
          <p:cNvPr id="98" name="Google Shape;98;p19"/>
          <p:cNvGraphicFramePr/>
          <p:nvPr/>
        </p:nvGraphicFramePr>
        <p:xfrm>
          <a:off x="342225" y="557400"/>
          <a:ext cx="3000000" cy="3000000"/>
        </p:xfrm>
        <a:graphic>
          <a:graphicData uri="http://schemas.openxmlformats.org/drawingml/2006/table">
            <a:tbl>
              <a:tblPr>
                <a:noFill/>
                <a:tableStyleId>{57DF0936-8AFB-4427-8A75-53E97B044373}</a:tableStyleId>
              </a:tblPr>
              <a:tblGrid>
                <a:gridCol w="2833975"/>
                <a:gridCol w="2833975"/>
                <a:gridCol w="2833975"/>
              </a:tblGrid>
              <a:tr h="2095500">
                <a:tc>
                  <a:txBody>
                    <a:bodyPr/>
                    <a:lstStyle/>
                    <a:p>
                      <a:pPr indent="0" lvl="0" marL="0" rtl="0" algn="ctr">
                        <a:spcBef>
                          <a:spcPts val="0"/>
                        </a:spcBef>
                        <a:spcAft>
                          <a:spcPts val="0"/>
                        </a:spcAft>
                        <a:buNone/>
                      </a:pPr>
                      <a:r>
                        <a:rPr b="1" lang="en" sz="3500">
                          <a:latin typeface="Oswald"/>
                          <a:ea typeface="Oswald"/>
                          <a:cs typeface="Oswald"/>
                          <a:sym typeface="Oswald"/>
                        </a:rPr>
                        <a:t>Star-Spangled Banner</a:t>
                      </a:r>
                      <a:endParaRPr b="1" sz="35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2800">
                          <a:solidFill>
                            <a:schemeClr val="dk1"/>
                          </a:solidFill>
                          <a:latin typeface="Oswald"/>
                          <a:ea typeface="Oswald"/>
                          <a:cs typeface="Oswald"/>
                          <a:sym typeface="Oswald"/>
                        </a:rPr>
                        <a:t>The national anthem of the U.S.,</a:t>
                      </a:r>
                      <a:endParaRPr sz="2800">
                        <a:solidFill>
                          <a:schemeClr val="dk1"/>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rPr lang="en" sz="2800">
                          <a:solidFill>
                            <a:schemeClr val="dk1"/>
                          </a:solidFill>
                          <a:latin typeface="Oswald"/>
                          <a:ea typeface="Oswald"/>
                          <a:cs typeface="Oswald"/>
                          <a:sym typeface="Oswald"/>
                        </a:rPr>
                        <a:t>Written by Francis Scott Key in 1814</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r h="2095500">
                <a:tc>
                  <a:txBody>
                    <a:bodyPr/>
                    <a:lstStyle/>
                    <a:p>
                      <a:pPr indent="0" lvl="0" marL="0" rtl="0" algn="ctr">
                        <a:spcBef>
                          <a:spcPts val="0"/>
                        </a:spcBef>
                        <a:spcAft>
                          <a:spcPts val="0"/>
                        </a:spcAft>
                        <a:buNone/>
                      </a:pPr>
                      <a:r>
                        <a:rPr b="1" lang="en" sz="3800">
                          <a:latin typeface="Oswald"/>
                          <a:ea typeface="Oswald"/>
                          <a:cs typeface="Oswald"/>
                          <a:sym typeface="Oswald"/>
                        </a:rPr>
                        <a:t>U.S. Constitution</a:t>
                      </a:r>
                      <a:endParaRPr b="1" sz="38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2000">
                          <a:solidFill>
                            <a:schemeClr val="dk1"/>
                          </a:solidFill>
                          <a:latin typeface="Oswald"/>
                          <a:ea typeface="Oswald"/>
                          <a:cs typeface="Oswald"/>
                          <a:sym typeface="Oswald"/>
                        </a:rPr>
                        <a:t>An agreed-upon set of rules/laws, supreme law of the land, starts with “We the People”, establishes a constitutional republic</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99" name="Google Shape;99;p19"/>
          <p:cNvPicPr preferRelativeResize="0"/>
          <p:nvPr/>
        </p:nvPicPr>
        <p:blipFill>
          <a:blip r:embed="rId3">
            <a:alphaModFix/>
          </a:blip>
          <a:stretch>
            <a:fillRect/>
          </a:stretch>
        </p:blipFill>
        <p:spPr>
          <a:xfrm>
            <a:off x="6608650" y="617500"/>
            <a:ext cx="1549800" cy="1989300"/>
          </a:xfrm>
          <a:prstGeom prst="rect">
            <a:avLst/>
          </a:prstGeom>
          <a:noFill/>
          <a:ln>
            <a:noFill/>
          </a:ln>
        </p:spPr>
      </p:pic>
      <p:pic>
        <p:nvPicPr>
          <p:cNvPr id="100" name="Google Shape;100;p19"/>
          <p:cNvPicPr preferRelativeResize="0"/>
          <p:nvPr/>
        </p:nvPicPr>
        <p:blipFill>
          <a:blip r:embed="rId4">
            <a:alphaModFix/>
          </a:blip>
          <a:stretch>
            <a:fillRect/>
          </a:stretch>
        </p:blipFill>
        <p:spPr>
          <a:xfrm>
            <a:off x="6585963" y="2720500"/>
            <a:ext cx="1595175" cy="1931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graphicFrame>
        <p:nvGraphicFramePr>
          <p:cNvPr id="105" name="Google Shape;105;p20"/>
          <p:cNvGraphicFramePr/>
          <p:nvPr/>
        </p:nvGraphicFramePr>
        <p:xfrm>
          <a:off x="342225" y="557400"/>
          <a:ext cx="3000000" cy="3000000"/>
        </p:xfrm>
        <a:graphic>
          <a:graphicData uri="http://schemas.openxmlformats.org/drawingml/2006/table">
            <a:tbl>
              <a:tblPr>
                <a:noFill/>
                <a:tableStyleId>{57DF0936-8AFB-4427-8A75-53E97B044373}</a:tableStyleId>
              </a:tblPr>
              <a:tblGrid>
                <a:gridCol w="2833975"/>
                <a:gridCol w="2833975"/>
                <a:gridCol w="2833975"/>
              </a:tblGrid>
              <a:tr h="2095500">
                <a:tc>
                  <a:txBody>
                    <a:bodyPr/>
                    <a:lstStyle/>
                    <a:p>
                      <a:pPr indent="0" lvl="0" marL="0" rtl="0" algn="ctr">
                        <a:spcBef>
                          <a:spcPts val="0"/>
                        </a:spcBef>
                        <a:spcAft>
                          <a:spcPts val="0"/>
                        </a:spcAft>
                        <a:buNone/>
                      </a:pPr>
                      <a:r>
                        <a:rPr b="1" lang="en" sz="3800">
                          <a:latin typeface="Oswald"/>
                          <a:ea typeface="Oswald"/>
                          <a:cs typeface="Oswald"/>
                          <a:sym typeface="Oswald"/>
                        </a:rPr>
                        <a:t>Bill of Rights</a:t>
                      </a:r>
                      <a:endParaRPr b="1" sz="38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2000">
                          <a:solidFill>
                            <a:schemeClr val="dk1"/>
                          </a:solidFill>
                          <a:latin typeface="Oswald"/>
                          <a:ea typeface="Oswald"/>
                          <a:cs typeface="Oswald"/>
                          <a:sym typeface="Oswald"/>
                        </a:rPr>
                        <a:t>First ten amendments to the U.S. Constitution, ratified December 15, 1791, ensures greater protection of individual rights</a:t>
                      </a:r>
                      <a:endParaRPr sz="28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r h="2095500">
                <a:tc>
                  <a:txBody>
                    <a:bodyPr/>
                    <a:lstStyle/>
                    <a:p>
                      <a:pPr indent="0" lvl="0" marL="0" rtl="0" algn="ctr">
                        <a:spcBef>
                          <a:spcPts val="0"/>
                        </a:spcBef>
                        <a:spcAft>
                          <a:spcPts val="0"/>
                        </a:spcAft>
                        <a:buNone/>
                      </a:pPr>
                      <a:r>
                        <a:rPr b="1" lang="en" sz="3600">
                          <a:latin typeface="Oswald"/>
                          <a:ea typeface="Oswald"/>
                          <a:cs typeface="Oswald"/>
                          <a:sym typeface="Oswald"/>
                        </a:rPr>
                        <a:t>Emancipation Proclamation</a:t>
                      </a:r>
                      <a:endParaRPr b="1" sz="36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lang="en" sz="1500">
                          <a:solidFill>
                            <a:schemeClr val="dk1"/>
                          </a:solidFill>
                          <a:latin typeface="Oswald"/>
                          <a:ea typeface="Oswald"/>
                          <a:cs typeface="Oswald"/>
                          <a:sym typeface="Oswald"/>
                        </a:rPr>
                        <a:t>January 1, 1863, issued by Abraham Lincoln, issued during the third year of Civil war, declared “all persons held as slaves are, and henceforward shall be free”, applied to the states that had seceded from the union and was dependant on a Union victory</a:t>
                      </a:r>
                      <a:endParaRPr sz="27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106" name="Google Shape;106;p20"/>
          <p:cNvPicPr preferRelativeResize="0"/>
          <p:nvPr/>
        </p:nvPicPr>
        <p:blipFill>
          <a:blip r:embed="rId3">
            <a:alphaModFix/>
          </a:blip>
          <a:stretch>
            <a:fillRect/>
          </a:stretch>
        </p:blipFill>
        <p:spPr>
          <a:xfrm>
            <a:off x="6748025" y="616725"/>
            <a:ext cx="1272575" cy="1908850"/>
          </a:xfrm>
          <a:prstGeom prst="rect">
            <a:avLst/>
          </a:prstGeom>
          <a:noFill/>
          <a:ln>
            <a:noFill/>
          </a:ln>
        </p:spPr>
      </p:pic>
      <p:pic>
        <p:nvPicPr>
          <p:cNvPr id="107" name="Google Shape;107;p20"/>
          <p:cNvPicPr preferRelativeResize="0"/>
          <p:nvPr/>
        </p:nvPicPr>
        <p:blipFill>
          <a:blip r:embed="rId4">
            <a:alphaModFix/>
          </a:blip>
          <a:stretch>
            <a:fillRect/>
          </a:stretch>
        </p:blipFill>
        <p:spPr>
          <a:xfrm>
            <a:off x="6605750" y="2695200"/>
            <a:ext cx="1557126" cy="19889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graphicFrame>
        <p:nvGraphicFramePr>
          <p:cNvPr id="112" name="Google Shape;112;p21"/>
          <p:cNvGraphicFramePr/>
          <p:nvPr/>
        </p:nvGraphicFramePr>
        <p:xfrm>
          <a:off x="342225" y="557400"/>
          <a:ext cx="3000000" cy="3000000"/>
        </p:xfrm>
        <a:graphic>
          <a:graphicData uri="http://schemas.openxmlformats.org/drawingml/2006/table">
            <a:tbl>
              <a:tblPr>
                <a:noFill/>
                <a:tableStyleId>{57DF0936-8AFB-4427-8A75-53E97B044373}</a:tableStyleId>
              </a:tblPr>
              <a:tblGrid>
                <a:gridCol w="2833975"/>
                <a:gridCol w="2833975"/>
                <a:gridCol w="2833975"/>
              </a:tblGrid>
              <a:tr h="2095500">
                <a:tc>
                  <a:txBody>
                    <a:bodyPr/>
                    <a:lstStyle/>
                    <a:p>
                      <a:pPr indent="0" lvl="0" marL="0" rtl="0" algn="ctr">
                        <a:spcBef>
                          <a:spcPts val="0"/>
                        </a:spcBef>
                        <a:spcAft>
                          <a:spcPts val="0"/>
                        </a:spcAft>
                        <a:buNone/>
                      </a:pPr>
                      <a:r>
                        <a:rPr b="1" lang="en" sz="3800">
                          <a:latin typeface="Oswald"/>
                          <a:ea typeface="Oswald"/>
                          <a:cs typeface="Oswald"/>
                          <a:sym typeface="Oswald"/>
                        </a:rPr>
                        <a:t>American Revolution</a:t>
                      </a:r>
                      <a:endParaRPr b="1" sz="38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None/>
                      </a:pPr>
                      <a:r>
                        <a:rPr lang="en" sz="2000">
                          <a:latin typeface="Oswald"/>
                          <a:ea typeface="Oswald"/>
                          <a:cs typeface="Oswald"/>
                          <a:sym typeface="Oswald"/>
                        </a:rPr>
                        <a:t>War that was fought from 1775-1783 between American colonists and the British empire over issues of government authority and unalienable rights</a:t>
                      </a:r>
                      <a:endParaRPr sz="20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r h="2095500">
                <a:tc>
                  <a:txBody>
                    <a:bodyPr/>
                    <a:lstStyle/>
                    <a:p>
                      <a:pPr indent="0" lvl="0" marL="0" rtl="0" algn="ctr">
                        <a:spcBef>
                          <a:spcPts val="0"/>
                        </a:spcBef>
                        <a:spcAft>
                          <a:spcPts val="0"/>
                        </a:spcAft>
                        <a:buNone/>
                      </a:pPr>
                      <a:r>
                        <a:rPr b="1" lang="en" sz="3800">
                          <a:latin typeface="Oswald"/>
                          <a:ea typeface="Oswald"/>
                          <a:cs typeface="Oswald"/>
                          <a:sym typeface="Oswald"/>
                        </a:rPr>
                        <a:t>Unalienable Rights</a:t>
                      </a:r>
                      <a:endParaRPr b="1" sz="3800">
                        <a:latin typeface="Oswald"/>
                        <a:ea typeface="Oswald"/>
                        <a:cs typeface="Oswald"/>
                        <a:sym typeface="Oswald"/>
                      </a:endParaRPr>
                    </a:p>
                  </a:txBody>
                  <a:tcPr marT="91425" marB="91425" marR="91425" marL="91425" anchor="ctr"/>
                </a:tc>
                <a:tc>
                  <a:txBody>
                    <a:bodyPr/>
                    <a:lstStyle/>
                    <a:p>
                      <a:pPr indent="0" lvl="0" marL="0" rtl="0" algn="ctr">
                        <a:spcBef>
                          <a:spcPts val="0"/>
                        </a:spcBef>
                        <a:spcAft>
                          <a:spcPts val="0"/>
                        </a:spcAft>
                        <a:buNone/>
                      </a:pPr>
                      <a:r>
                        <a:rPr lang="en" sz="2000">
                          <a:latin typeface="Oswald"/>
                          <a:ea typeface="Oswald"/>
                          <a:cs typeface="Oswald"/>
                          <a:sym typeface="Oswald"/>
                        </a:rPr>
                        <a:t>Rights someone is born with that cannot be given or taken away,</a:t>
                      </a:r>
                      <a:endParaRPr sz="2000">
                        <a:latin typeface="Oswald"/>
                        <a:ea typeface="Oswald"/>
                        <a:cs typeface="Oswald"/>
                        <a:sym typeface="Oswald"/>
                      </a:endParaRPr>
                    </a:p>
                    <a:p>
                      <a:pPr indent="0" lvl="0" marL="0" rtl="0" algn="ctr">
                        <a:spcBef>
                          <a:spcPts val="0"/>
                        </a:spcBef>
                        <a:spcAft>
                          <a:spcPts val="0"/>
                        </a:spcAft>
                        <a:buNone/>
                      </a:pPr>
                      <a:r>
                        <a:rPr lang="en" sz="2000">
                          <a:latin typeface="Oswald"/>
                          <a:ea typeface="Oswald"/>
                          <a:cs typeface="Oswald"/>
                          <a:sym typeface="Oswald"/>
                        </a:rPr>
                        <a:t>Life, liberty, and the pursuit of happiness</a:t>
                      </a:r>
                      <a:endParaRPr sz="2000">
                        <a:latin typeface="Oswald"/>
                        <a:ea typeface="Oswald"/>
                        <a:cs typeface="Oswald"/>
                        <a:sym typeface="Oswald"/>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113" name="Google Shape;113;p21"/>
          <p:cNvPicPr preferRelativeResize="0"/>
          <p:nvPr/>
        </p:nvPicPr>
        <p:blipFill>
          <a:blip r:embed="rId3">
            <a:alphaModFix/>
          </a:blip>
          <a:stretch>
            <a:fillRect/>
          </a:stretch>
        </p:blipFill>
        <p:spPr>
          <a:xfrm>
            <a:off x="6335053" y="631050"/>
            <a:ext cx="2041376" cy="1845701"/>
          </a:xfrm>
          <a:prstGeom prst="rect">
            <a:avLst/>
          </a:prstGeom>
          <a:noFill/>
          <a:ln>
            <a:noFill/>
          </a:ln>
        </p:spPr>
      </p:pic>
      <p:pic>
        <p:nvPicPr>
          <p:cNvPr id="114" name="Google Shape;114;p21"/>
          <p:cNvPicPr preferRelativeResize="0"/>
          <p:nvPr/>
        </p:nvPicPr>
        <p:blipFill>
          <a:blip r:embed="rId4">
            <a:alphaModFix/>
          </a:blip>
          <a:stretch>
            <a:fillRect/>
          </a:stretch>
        </p:blipFill>
        <p:spPr>
          <a:xfrm>
            <a:off x="6432888" y="2791000"/>
            <a:ext cx="1845700" cy="1845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