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2eef17954c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2eef17954c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22eef17954c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22eef17954c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Simply put, if the power is not given to the national government in the Constitution, the power belongs to the states. The relationship that federalism sets up between national and state governments divides powers into three different categories; national powers, state powers, and shared powers.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22eef17954c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22eef17954c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22eef17954c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22eef17954c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2eef17954c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2eef17954c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22eef17954c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22eef17954c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3.png"/><Relationship Id="rId5" Type="http://schemas.openxmlformats.org/officeDocument/2006/relationships/image" Target="../media/image11.png"/><Relationship Id="rId6"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2.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3.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4.png"/><Relationship Id="rId5" Type="http://schemas.openxmlformats.org/officeDocument/2006/relationships/image" Target="../media/image7.png"/><Relationship Id="rId6"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3.png"/><Relationship Id="rId4" Type="http://schemas.openxmlformats.org/officeDocument/2006/relationships/image" Target="../media/image10.png"/><Relationship Id="rId5" Type="http://schemas.openxmlformats.org/officeDocument/2006/relationships/image" Target="../media/image3.png"/><Relationship Id="rId6"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13.png"/><Relationship Id="rId5" Type="http://schemas.openxmlformats.org/officeDocument/2006/relationships/image" Target="../media/image8.png"/><Relationship Id="rId6" Type="http://schemas.openxmlformats.org/officeDocument/2006/relationships/image" Target="../media/image6.png"/><Relationship Id="rId7" Type="http://schemas.openxmlformats.org/officeDocument/2006/relationships/image" Target="../media/image9.png"/></Relationships>
</file>

<file path=ppt/slides/_rels/slide7.xml.rels><?xml version="1.0" encoding="UTF-8" standalone="yes"?><Relationships xmlns="http://schemas.openxmlformats.org/package/2006/relationships"><Relationship Id="rId11" Type="http://schemas.openxmlformats.org/officeDocument/2006/relationships/hyperlink" Target="https://creativecommons.org/licenses/by/3.0/" TargetMode="External"/><Relationship Id="rId10" Type="http://schemas.openxmlformats.org/officeDocument/2006/relationships/hyperlink" Target="https://pics.freeicons.io/uploads/icons/png/11563219871667409307-512.png" TargetMode="External"/><Relationship Id="rId13" Type="http://schemas.openxmlformats.org/officeDocument/2006/relationships/hyperlink" Target="https://pics.freeicons.io/uploads/icons/png/5403493261624015410-512.png" TargetMode="External"/><Relationship Id="rId12" Type="http://schemas.openxmlformats.org/officeDocument/2006/relationships/hyperlink" Target="https://pics.freeicons.io/uploads/icons/png/2875034601639482530-512.png" TargetMode="External"/><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www.archives.gov/files/founding-docs/constitution_1_of_4_630.jpg" TargetMode="External"/><Relationship Id="rId4" Type="http://schemas.openxmlformats.org/officeDocument/2006/relationships/hyperlink" Target="https://www.archives.gov/files/founding-docs/constitution_1_of_4_630.jpg" TargetMode="External"/><Relationship Id="rId9" Type="http://schemas.openxmlformats.org/officeDocument/2006/relationships/hyperlink" Target="https://creativecommons.org/licenses/by/3.0/" TargetMode="External"/><Relationship Id="rId15" Type="http://schemas.openxmlformats.org/officeDocument/2006/relationships/hyperlink" Target="https://pics.freeicons.io/uploads/icons/png/13657961051557740363-512.png" TargetMode="External"/><Relationship Id="rId14" Type="http://schemas.openxmlformats.org/officeDocument/2006/relationships/hyperlink" Target="https://pics.freeicons.io/uploads/icons/png/15425651721646387057-512.png" TargetMode="External"/><Relationship Id="rId17" Type="http://schemas.openxmlformats.org/officeDocument/2006/relationships/hyperlink" Target="https://pics.freeicons.io/uploads/icons/png/2037183771582885798-512.png" TargetMode="External"/><Relationship Id="rId16" Type="http://schemas.openxmlformats.org/officeDocument/2006/relationships/hyperlink" Target="https://creativecommons.org/licenses/by/3.0/" TargetMode="External"/><Relationship Id="rId5" Type="http://schemas.openxmlformats.org/officeDocument/2006/relationships/hyperlink" Target="https://pics.freeicons.io/uploads/icons/png/14097962561558096326-512.png" TargetMode="External"/><Relationship Id="rId19" Type="http://schemas.openxmlformats.org/officeDocument/2006/relationships/image" Target="../media/image2.png"/><Relationship Id="rId6" Type="http://schemas.openxmlformats.org/officeDocument/2006/relationships/hyperlink" Target="https://creativecommons.org/licenses/by/3.0/" TargetMode="External"/><Relationship Id="rId18" Type="http://schemas.openxmlformats.org/officeDocument/2006/relationships/hyperlink" Target="https://creativecommons.org/licenses/by/3.0/" TargetMode="External"/><Relationship Id="rId7" Type="http://schemas.openxmlformats.org/officeDocument/2006/relationships/hyperlink" Target="https://pics.freeicons.io/uploads/icons/png/513693561579680338-512.png" TargetMode="External"/><Relationship Id="rId8" Type="http://schemas.openxmlformats.org/officeDocument/2006/relationships/hyperlink" Target="https://pics.freeicons.io/uploads/icons/png/13334889781586787195-512.p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title"/>
          </p:nvPr>
        </p:nvSpPr>
        <p:spPr>
          <a:xfrm>
            <a:off x="-47200" y="887775"/>
            <a:ext cx="9191100" cy="725400"/>
          </a:xfrm>
          <a:prstGeom prst="rect">
            <a:avLst/>
          </a:prstGeom>
          <a:solidFill>
            <a:srgbClr val="CFE2F3"/>
          </a:solidFill>
        </p:spPr>
        <p:txBody>
          <a:bodyPr anchorCtr="0" anchor="ctr" bIns="91425" lIns="91425" spcFirstLastPara="1" rIns="91425" wrap="square" tIns="91425">
            <a:noAutofit/>
          </a:bodyPr>
          <a:lstStyle/>
          <a:p>
            <a:pPr indent="0" lvl="0" marL="0" rtl="0" algn="ctr">
              <a:spcBef>
                <a:spcPts val="0"/>
              </a:spcBef>
              <a:spcAft>
                <a:spcPts val="0"/>
              </a:spcAft>
              <a:buSzPts val="990"/>
              <a:buNone/>
            </a:pPr>
            <a:r>
              <a:rPr b="1" lang="en" sz="2820"/>
              <a:t>Federalism in the United States</a:t>
            </a:r>
            <a:endParaRPr b="1" sz="2820"/>
          </a:p>
        </p:txBody>
      </p:sp>
      <p:pic>
        <p:nvPicPr>
          <p:cNvPr id="55" name="Google Shape;55;p13"/>
          <p:cNvPicPr preferRelativeResize="0"/>
          <p:nvPr/>
        </p:nvPicPr>
        <p:blipFill>
          <a:blip r:embed="rId3">
            <a:alphaModFix/>
          </a:blip>
          <a:stretch>
            <a:fillRect/>
          </a:stretch>
        </p:blipFill>
        <p:spPr>
          <a:xfrm>
            <a:off x="8128975" y="4682700"/>
            <a:ext cx="915225" cy="350825"/>
          </a:xfrm>
          <a:prstGeom prst="rect">
            <a:avLst/>
          </a:prstGeom>
          <a:noFill/>
          <a:ln>
            <a:noFill/>
          </a:ln>
        </p:spPr>
      </p:pic>
      <p:pic>
        <p:nvPicPr>
          <p:cNvPr id="56" name="Google Shape;56;p13"/>
          <p:cNvPicPr preferRelativeResize="0"/>
          <p:nvPr/>
        </p:nvPicPr>
        <p:blipFill rotWithShape="1">
          <a:blip r:embed="rId4">
            <a:alphaModFix/>
          </a:blip>
          <a:srcRect b="50578" l="42079" r="0" t="0"/>
          <a:stretch/>
        </p:blipFill>
        <p:spPr>
          <a:xfrm>
            <a:off x="6841625" y="2636150"/>
            <a:ext cx="1657649" cy="1460849"/>
          </a:xfrm>
          <a:prstGeom prst="rect">
            <a:avLst/>
          </a:prstGeom>
          <a:noFill/>
          <a:ln cap="flat" cmpd="sng" w="9525">
            <a:solidFill>
              <a:srgbClr val="000000"/>
            </a:solidFill>
            <a:prstDash val="solid"/>
            <a:round/>
            <a:headEnd len="sm" w="sm" type="none"/>
            <a:tailEnd len="sm" w="sm" type="none"/>
          </a:ln>
        </p:spPr>
      </p:pic>
      <p:pic>
        <p:nvPicPr>
          <p:cNvPr id="57" name="Google Shape;57;p13"/>
          <p:cNvPicPr preferRelativeResize="0"/>
          <p:nvPr/>
        </p:nvPicPr>
        <p:blipFill>
          <a:blip r:embed="rId5">
            <a:alphaModFix/>
          </a:blip>
          <a:stretch>
            <a:fillRect/>
          </a:stretch>
        </p:blipFill>
        <p:spPr>
          <a:xfrm>
            <a:off x="644725" y="2692225"/>
            <a:ext cx="2116800" cy="1230300"/>
          </a:xfrm>
          <a:prstGeom prst="rect">
            <a:avLst/>
          </a:prstGeom>
          <a:noFill/>
          <a:ln cap="flat" cmpd="sng" w="9525">
            <a:solidFill>
              <a:schemeClr val="dk1"/>
            </a:solidFill>
            <a:prstDash val="solid"/>
            <a:round/>
            <a:headEnd len="sm" w="sm" type="none"/>
            <a:tailEnd len="sm" w="sm" type="none"/>
          </a:ln>
        </p:spPr>
      </p:pic>
      <p:pic>
        <p:nvPicPr>
          <p:cNvPr id="58" name="Google Shape;58;p13"/>
          <p:cNvPicPr preferRelativeResize="0"/>
          <p:nvPr/>
        </p:nvPicPr>
        <p:blipFill>
          <a:blip r:embed="rId6">
            <a:alphaModFix/>
          </a:blip>
          <a:stretch>
            <a:fillRect/>
          </a:stretch>
        </p:blipFill>
        <p:spPr>
          <a:xfrm>
            <a:off x="4047174" y="2394800"/>
            <a:ext cx="1508800" cy="182514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ph type="title"/>
          </p:nvPr>
        </p:nvSpPr>
        <p:spPr>
          <a:xfrm>
            <a:off x="0" y="373675"/>
            <a:ext cx="9089100" cy="725400"/>
          </a:xfrm>
          <a:prstGeom prst="rect">
            <a:avLst/>
          </a:prstGeom>
          <a:solidFill>
            <a:srgbClr val="CFE2F3"/>
          </a:solidFill>
        </p:spPr>
        <p:txBody>
          <a:bodyPr anchorCtr="0" anchor="ctr" bIns="91425" lIns="91425" spcFirstLastPara="1" rIns="91425" wrap="square" tIns="91425">
            <a:noAutofit/>
          </a:bodyPr>
          <a:lstStyle/>
          <a:p>
            <a:pPr indent="0" lvl="0" marL="0" rtl="0" algn="ctr">
              <a:spcBef>
                <a:spcPts val="0"/>
              </a:spcBef>
              <a:spcAft>
                <a:spcPts val="0"/>
              </a:spcAft>
              <a:buSzPts val="990"/>
              <a:buNone/>
            </a:pPr>
            <a:r>
              <a:rPr b="1" lang="en" sz="2820"/>
              <a:t>The 10th Amendment</a:t>
            </a:r>
            <a:endParaRPr b="1" sz="2820"/>
          </a:p>
        </p:txBody>
      </p:sp>
      <p:sp>
        <p:nvSpPr>
          <p:cNvPr id="64" name="Google Shape;64;p14"/>
          <p:cNvSpPr txBox="1"/>
          <p:nvPr>
            <p:ph idx="1" type="body"/>
          </p:nvPr>
        </p:nvSpPr>
        <p:spPr>
          <a:xfrm>
            <a:off x="3186725" y="1654875"/>
            <a:ext cx="5645700" cy="2907300"/>
          </a:xfrm>
          <a:prstGeom prst="rect">
            <a:avLst/>
          </a:prstGeom>
          <a:ln cap="flat" cmpd="sng" w="19050">
            <a:solidFill>
              <a:srgbClr val="4A86E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2400">
                <a:solidFill>
                  <a:schemeClr val="dk1"/>
                </a:solidFill>
              </a:rPr>
              <a:t>“</a:t>
            </a:r>
            <a:r>
              <a:rPr i="1" lang="en" sz="2400">
                <a:solidFill>
                  <a:schemeClr val="dk1"/>
                </a:solidFill>
              </a:rPr>
              <a:t>The powers not delegated to the United States by the Constitution, nor prohibited by it to the States, are reserved to the States respectively, or to the people.” </a:t>
            </a:r>
            <a:endParaRPr sz="2400"/>
          </a:p>
        </p:txBody>
      </p:sp>
      <p:pic>
        <p:nvPicPr>
          <p:cNvPr id="65" name="Google Shape;65;p14"/>
          <p:cNvPicPr preferRelativeResize="0"/>
          <p:nvPr/>
        </p:nvPicPr>
        <p:blipFill>
          <a:blip r:embed="rId3">
            <a:alphaModFix/>
          </a:blip>
          <a:stretch>
            <a:fillRect/>
          </a:stretch>
        </p:blipFill>
        <p:spPr>
          <a:xfrm>
            <a:off x="311700" y="1607800"/>
            <a:ext cx="2481198" cy="3001449"/>
          </a:xfrm>
          <a:prstGeom prst="rect">
            <a:avLst/>
          </a:prstGeom>
          <a:noFill/>
          <a:ln>
            <a:noFill/>
          </a:ln>
        </p:spPr>
      </p:pic>
      <p:pic>
        <p:nvPicPr>
          <p:cNvPr id="66" name="Google Shape;66;p14"/>
          <p:cNvPicPr preferRelativeResize="0"/>
          <p:nvPr/>
        </p:nvPicPr>
        <p:blipFill>
          <a:blip r:embed="rId4">
            <a:alphaModFix/>
          </a:blip>
          <a:stretch>
            <a:fillRect/>
          </a:stretch>
        </p:blipFill>
        <p:spPr>
          <a:xfrm>
            <a:off x="8128975" y="4682700"/>
            <a:ext cx="915225" cy="3508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5"/>
          <p:cNvSpPr txBox="1"/>
          <p:nvPr>
            <p:ph type="ctrTitle"/>
          </p:nvPr>
        </p:nvSpPr>
        <p:spPr>
          <a:xfrm>
            <a:off x="311700" y="102250"/>
            <a:ext cx="8520600" cy="12009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sz="4800"/>
              <a:t>Federalism</a:t>
            </a:r>
            <a:endParaRPr b="1" sz="4800"/>
          </a:p>
        </p:txBody>
      </p:sp>
      <p:sp>
        <p:nvSpPr>
          <p:cNvPr id="72" name="Google Shape;72;p15"/>
          <p:cNvSpPr txBox="1"/>
          <p:nvPr>
            <p:ph idx="1" type="subTitle"/>
          </p:nvPr>
        </p:nvSpPr>
        <p:spPr>
          <a:xfrm>
            <a:off x="540300" y="1374525"/>
            <a:ext cx="8063400" cy="1446300"/>
          </a:xfrm>
          <a:prstGeom prst="rect">
            <a:avLst/>
          </a:prstGeom>
        </p:spPr>
        <p:txBody>
          <a:bodyPr anchorCtr="0" anchor="ctr" bIns="91425" lIns="91425" spcFirstLastPara="1" rIns="91425" wrap="square" tIns="91425">
            <a:normAutofit lnSpcReduction="20000"/>
          </a:bodyPr>
          <a:lstStyle/>
          <a:p>
            <a:pPr indent="0" lvl="0" marL="0" rtl="0" algn="ctr">
              <a:lnSpc>
                <a:spcPct val="115000"/>
              </a:lnSpc>
              <a:spcBef>
                <a:spcPts val="0"/>
              </a:spcBef>
              <a:spcAft>
                <a:spcPts val="0"/>
              </a:spcAft>
              <a:buNone/>
            </a:pPr>
            <a:r>
              <a:rPr lang="en">
                <a:solidFill>
                  <a:schemeClr val="dk1"/>
                </a:solidFill>
              </a:rPr>
              <a:t>The division of power between the state and national government outlined by the U.S. Constitution</a:t>
            </a:r>
            <a:endParaRPr>
              <a:solidFill>
                <a:schemeClr val="dk1"/>
              </a:solidFill>
            </a:endParaRPr>
          </a:p>
        </p:txBody>
      </p:sp>
      <p:pic>
        <p:nvPicPr>
          <p:cNvPr id="73" name="Google Shape;73;p15"/>
          <p:cNvPicPr preferRelativeResize="0"/>
          <p:nvPr/>
        </p:nvPicPr>
        <p:blipFill rotWithShape="1">
          <a:blip r:embed="rId3">
            <a:alphaModFix/>
          </a:blip>
          <a:srcRect b="50578" l="42079" r="0" t="0"/>
          <a:stretch/>
        </p:blipFill>
        <p:spPr>
          <a:xfrm>
            <a:off x="5538525" y="3086100"/>
            <a:ext cx="1883328" cy="1659726"/>
          </a:xfrm>
          <a:prstGeom prst="rect">
            <a:avLst/>
          </a:prstGeom>
          <a:noFill/>
          <a:ln cap="flat" cmpd="sng" w="9525">
            <a:solidFill>
              <a:srgbClr val="000000"/>
            </a:solidFill>
            <a:prstDash val="solid"/>
            <a:round/>
            <a:headEnd len="sm" w="sm" type="none"/>
            <a:tailEnd len="sm" w="sm" type="none"/>
          </a:ln>
        </p:spPr>
      </p:pic>
      <p:pic>
        <p:nvPicPr>
          <p:cNvPr id="74" name="Google Shape;74;p15"/>
          <p:cNvPicPr preferRelativeResize="0"/>
          <p:nvPr/>
        </p:nvPicPr>
        <p:blipFill>
          <a:blip r:embed="rId4">
            <a:alphaModFix/>
          </a:blip>
          <a:stretch>
            <a:fillRect/>
          </a:stretch>
        </p:blipFill>
        <p:spPr>
          <a:xfrm>
            <a:off x="950425" y="3086100"/>
            <a:ext cx="2855621" cy="1659725"/>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6"/>
          <p:cNvSpPr txBox="1"/>
          <p:nvPr>
            <p:ph idx="1" type="body"/>
          </p:nvPr>
        </p:nvSpPr>
        <p:spPr>
          <a:xfrm>
            <a:off x="311700" y="1152475"/>
            <a:ext cx="5963700" cy="37002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
                <a:solidFill>
                  <a:schemeClr val="dk1"/>
                </a:solidFill>
              </a:rPr>
              <a:t>Articles I, II, and III outline powers for each branch of government at the national level.</a:t>
            </a:r>
            <a:endParaRPr b="1">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solidFill>
                  <a:schemeClr val="dk1"/>
                </a:solidFill>
              </a:rPr>
              <a:t>Examples</a:t>
            </a:r>
            <a:r>
              <a:rPr lang="en">
                <a:solidFill>
                  <a:schemeClr val="dk1"/>
                </a:solidFill>
              </a:rPr>
              <a:t>: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Regulating trade</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Declaring war</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Funding the military</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Tax imports and exports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Conducting foreign policy/relations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Coining money</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Regulating the postal system</a:t>
            </a:r>
            <a:endParaRPr>
              <a:solidFill>
                <a:schemeClr val="dk1"/>
              </a:solidFill>
            </a:endParaRPr>
          </a:p>
          <a:p>
            <a:pPr indent="0" lvl="0" marL="0" rtl="0" algn="l">
              <a:spcBef>
                <a:spcPts val="0"/>
              </a:spcBef>
              <a:spcAft>
                <a:spcPts val="1200"/>
              </a:spcAft>
              <a:buNone/>
            </a:pPr>
            <a:r>
              <a:t/>
            </a:r>
            <a:endParaRPr/>
          </a:p>
        </p:txBody>
      </p:sp>
      <p:sp>
        <p:nvSpPr>
          <p:cNvPr id="80" name="Google Shape;80;p16"/>
          <p:cNvSpPr txBox="1"/>
          <p:nvPr>
            <p:ph type="title"/>
          </p:nvPr>
        </p:nvSpPr>
        <p:spPr>
          <a:xfrm>
            <a:off x="0" y="373675"/>
            <a:ext cx="9089100" cy="725400"/>
          </a:xfrm>
          <a:prstGeom prst="rect">
            <a:avLst/>
          </a:prstGeom>
          <a:solidFill>
            <a:srgbClr val="CFE2F3"/>
          </a:solidFill>
        </p:spPr>
        <p:txBody>
          <a:bodyPr anchorCtr="0" anchor="ctr" bIns="91425" lIns="91425" spcFirstLastPara="1" rIns="91425" wrap="square" tIns="91425">
            <a:noAutofit/>
          </a:bodyPr>
          <a:lstStyle/>
          <a:p>
            <a:pPr indent="0" lvl="0" marL="0" rtl="0" algn="ctr">
              <a:spcBef>
                <a:spcPts val="0"/>
              </a:spcBef>
              <a:spcAft>
                <a:spcPts val="0"/>
              </a:spcAft>
              <a:buSzPts val="990"/>
              <a:buNone/>
            </a:pPr>
            <a:r>
              <a:rPr b="1" lang="en" sz="2820"/>
              <a:t>National Powers</a:t>
            </a:r>
            <a:endParaRPr b="1" sz="2820"/>
          </a:p>
        </p:txBody>
      </p:sp>
      <p:pic>
        <p:nvPicPr>
          <p:cNvPr id="81" name="Google Shape;81;p16"/>
          <p:cNvPicPr preferRelativeResize="0"/>
          <p:nvPr/>
        </p:nvPicPr>
        <p:blipFill>
          <a:blip r:embed="rId3">
            <a:alphaModFix/>
          </a:blip>
          <a:stretch>
            <a:fillRect/>
          </a:stretch>
        </p:blipFill>
        <p:spPr>
          <a:xfrm>
            <a:off x="6451275" y="215925"/>
            <a:ext cx="2105701" cy="1223826"/>
          </a:xfrm>
          <a:prstGeom prst="rect">
            <a:avLst/>
          </a:prstGeom>
          <a:noFill/>
          <a:ln cap="flat" cmpd="sng" w="9525">
            <a:solidFill>
              <a:schemeClr val="dk1"/>
            </a:solidFill>
            <a:prstDash val="solid"/>
            <a:round/>
            <a:headEnd len="sm" w="sm" type="none"/>
            <a:tailEnd len="sm" w="sm" type="none"/>
          </a:ln>
        </p:spPr>
      </p:pic>
      <p:pic>
        <p:nvPicPr>
          <p:cNvPr id="82" name="Google Shape;82;p16"/>
          <p:cNvPicPr preferRelativeResize="0"/>
          <p:nvPr/>
        </p:nvPicPr>
        <p:blipFill>
          <a:blip r:embed="rId4">
            <a:alphaModFix/>
          </a:blip>
          <a:stretch>
            <a:fillRect/>
          </a:stretch>
        </p:blipFill>
        <p:spPr>
          <a:xfrm>
            <a:off x="5229725" y="2558688"/>
            <a:ext cx="1045676" cy="1045676"/>
          </a:xfrm>
          <a:prstGeom prst="rect">
            <a:avLst/>
          </a:prstGeom>
          <a:noFill/>
          <a:ln>
            <a:noFill/>
          </a:ln>
        </p:spPr>
      </p:pic>
      <p:pic>
        <p:nvPicPr>
          <p:cNvPr id="83" name="Google Shape;83;p16"/>
          <p:cNvPicPr preferRelativeResize="0"/>
          <p:nvPr/>
        </p:nvPicPr>
        <p:blipFill>
          <a:blip r:embed="rId5">
            <a:alphaModFix/>
          </a:blip>
          <a:stretch>
            <a:fillRect/>
          </a:stretch>
        </p:blipFill>
        <p:spPr>
          <a:xfrm>
            <a:off x="6215525" y="3697662"/>
            <a:ext cx="1203599" cy="1203599"/>
          </a:xfrm>
          <a:prstGeom prst="rect">
            <a:avLst/>
          </a:prstGeom>
          <a:noFill/>
          <a:ln>
            <a:noFill/>
          </a:ln>
        </p:spPr>
      </p:pic>
      <p:pic>
        <p:nvPicPr>
          <p:cNvPr id="84" name="Google Shape;84;p16"/>
          <p:cNvPicPr preferRelativeResize="0"/>
          <p:nvPr/>
        </p:nvPicPr>
        <p:blipFill>
          <a:blip r:embed="rId6">
            <a:alphaModFix/>
          </a:blip>
          <a:stretch>
            <a:fillRect/>
          </a:stretch>
        </p:blipFill>
        <p:spPr>
          <a:xfrm>
            <a:off x="7419125" y="2558700"/>
            <a:ext cx="1045676" cy="104567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7"/>
          <p:cNvSpPr txBox="1"/>
          <p:nvPr>
            <p:ph idx="1" type="body"/>
          </p:nvPr>
        </p:nvSpPr>
        <p:spPr>
          <a:xfrm>
            <a:off x="311700" y="1152475"/>
            <a:ext cx="6194100" cy="37002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
                <a:solidFill>
                  <a:schemeClr val="dk1"/>
                </a:solidFill>
              </a:rPr>
              <a:t>Powers not outlined in the U.S. Constitution belong to the individual states.</a:t>
            </a:r>
            <a:endParaRPr b="1">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solidFill>
                  <a:schemeClr val="dk1"/>
                </a:solidFill>
              </a:rPr>
              <a:t>Examples</a:t>
            </a:r>
            <a:r>
              <a:rPr lang="en">
                <a:solidFill>
                  <a:schemeClr val="dk1"/>
                </a:solidFill>
              </a:rPr>
              <a:t>: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E</a:t>
            </a:r>
            <a:r>
              <a:rPr lang="en">
                <a:solidFill>
                  <a:schemeClr val="dk1"/>
                </a:solidFill>
              </a:rPr>
              <a:t>stablishing schools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Managing elections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Regulating state businesses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Establishing local governments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Managing state militia</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Issuing licenses/permits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1200"/>
              </a:spcAft>
              <a:buNone/>
            </a:pPr>
            <a:r>
              <a:t/>
            </a:r>
            <a:endParaRPr/>
          </a:p>
        </p:txBody>
      </p:sp>
      <p:sp>
        <p:nvSpPr>
          <p:cNvPr id="90" name="Google Shape;90;p17"/>
          <p:cNvSpPr txBox="1"/>
          <p:nvPr>
            <p:ph type="title"/>
          </p:nvPr>
        </p:nvSpPr>
        <p:spPr>
          <a:xfrm>
            <a:off x="0" y="373675"/>
            <a:ext cx="9089100" cy="725400"/>
          </a:xfrm>
          <a:prstGeom prst="rect">
            <a:avLst/>
          </a:prstGeom>
          <a:solidFill>
            <a:srgbClr val="CFE2F3"/>
          </a:solidFill>
        </p:spPr>
        <p:txBody>
          <a:bodyPr anchorCtr="0" anchor="ctr" bIns="91425" lIns="91425" spcFirstLastPara="1" rIns="91425" wrap="square" tIns="91425">
            <a:noAutofit/>
          </a:bodyPr>
          <a:lstStyle/>
          <a:p>
            <a:pPr indent="0" lvl="0" marL="0" rtl="0" algn="ctr">
              <a:spcBef>
                <a:spcPts val="0"/>
              </a:spcBef>
              <a:spcAft>
                <a:spcPts val="0"/>
              </a:spcAft>
              <a:buSzPts val="990"/>
              <a:buNone/>
            </a:pPr>
            <a:r>
              <a:rPr b="1" lang="en" sz="2820"/>
              <a:t>State Powers</a:t>
            </a:r>
            <a:endParaRPr b="1" sz="2820"/>
          </a:p>
        </p:txBody>
      </p:sp>
      <p:pic>
        <p:nvPicPr>
          <p:cNvPr id="91" name="Google Shape;91;p17"/>
          <p:cNvPicPr preferRelativeResize="0"/>
          <p:nvPr/>
        </p:nvPicPr>
        <p:blipFill rotWithShape="1">
          <a:blip r:embed="rId3">
            <a:alphaModFix/>
          </a:blip>
          <a:srcRect b="50578" l="42079" r="0" t="0"/>
          <a:stretch/>
        </p:blipFill>
        <p:spPr>
          <a:xfrm>
            <a:off x="6825025" y="106350"/>
            <a:ext cx="1560649" cy="1375349"/>
          </a:xfrm>
          <a:prstGeom prst="rect">
            <a:avLst/>
          </a:prstGeom>
          <a:noFill/>
          <a:ln cap="flat" cmpd="sng" w="9525">
            <a:solidFill>
              <a:srgbClr val="000000"/>
            </a:solidFill>
            <a:prstDash val="solid"/>
            <a:round/>
            <a:headEnd len="sm" w="sm" type="none"/>
            <a:tailEnd len="sm" w="sm" type="none"/>
          </a:ln>
        </p:spPr>
      </p:pic>
      <p:pic>
        <p:nvPicPr>
          <p:cNvPr id="92" name="Google Shape;92;p17"/>
          <p:cNvPicPr preferRelativeResize="0"/>
          <p:nvPr/>
        </p:nvPicPr>
        <p:blipFill>
          <a:blip r:embed="rId4">
            <a:alphaModFix/>
          </a:blip>
          <a:stretch>
            <a:fillRect/>
          </a:stretch>
        </p:blipFill>
        <p:spPr>
          <a:xfrm>
            <a:off x="4987675" y="2495089"/>
            <a:ext cx="1101000" cy="1014975"/>
          </a:xfrm>
          <a:prstGeom prst="rect">
            <a:avLst/>
          </a:prstGeom>
          <a:noFill/>
          <a:ln>
            <a:noFill/>
          </a:ln>
        </p:spPr>
      </p:pic>
      <p:pic>
        <p:nvPicPr>
          <p:cNvPr id="93" name="Google Shape;93;p17"/>
          <p:cNvPicPr preferRelativeResize="0"/>
          <p:nvPr/>
        </p:nvPicPr>
        <p:blipFill>
          <a:blip r:embed="rId5">
            <a:alphaModFix/>
          </a:blip>
          <a:stretch>
            <a:fillRect/>
          </a:stretch>
        </p:blipFill>
        <p:spPr>
          <a:xfrm>
            <a:off x="7384575" y="2452075"/>
            <a:ext cx="1101000" cy="1101000"/>
          </a:xfrm>
          <a:prstGeom prst="rect">
            <a:avLst/>
          </a:prstGeom>
          <a:noFill/>
          <a:ln>
            <a:noFill/>
          </a:ln>
        </p:spPr>
      </p:pic>
      <p:pic>
        <p:nvPicPr>
          <p:cNvPr id="94" name="Google Shape;94;p17"/>
          <p:cNvPicPr preferRelativeResize="0"/>
          <p:nvPr/>
        </p:nvPicPr>
        <p:blipFill>
          <a:blip r:embed="rId6">
            <a:alphaModFix/>
          </a:blip>
          <a:stretch>
            <a:fillRect/>
          </a:stretch>
        </p:blipFill>
        <p:spPr>
          <a:xfrm>
            <a:off x="6151675" y="3706925"/>
            <a:ext cx="1101000" cy="11010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8"/>
          <p:cNvSpPr txBox="1"/>
          <p:nvPr>
            <p:ph idx="1" type="body"/>
          </p:nvPr>
        </p:nvSpPr>
        <p:spPr>
          <a:xfrm>
            <a:off x="311700" y="1152475"/>
            <a:ext cx="7106700" cy="3700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chemeClr val="dk1"/>
                </a:solidFill>
              </a:rPr>
              <a:t>Some powers are shared between the national and state governments.</a:t>
            </a:r>
            <a:endParaRPr b="1">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solidFill>
                  <a:schemeClr val="dk1"/>
                </a:solidFill>
              </a:rPr>
              <a:t>Examples</a:t>
            </a:r>
            <a:r>
              <a:rPr lang="en">
                <a:solidFill>
                  <a:schemeClr val="dk1"/>
                </a:solidFill>
              </a:rPr>
              <a:t>: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Establishing courts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Raising taxes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Borrowing money</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Making and enforcing laws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Building transportation systems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1200"/>
              </a:spcAft>
              <a:buNone/>
            </a:pPr>
            <a:r>
              <a:t/>
            </a:r>
            <a:endParaRPr/>
          </a:p>
        </p:txBody>
      </p:sp>
      <p:sp>
        <p:nvSpPr>
          <p:cNvPr id="100" name="Google Shape;100;p18"/>
          <p:cNvSpPr txBox="1"/>
          <p:nvPr>
            <p:ph type="title"/>
          </p:nvPr>
        </p:nvSpPr>
        <p:spPr>
          <a:xfrm>
            <a:off x="0" y="373675"/>
            <a:ext cx="9089100" cy="725400"/>
          </a:xfrm>
          <a:prstGeom prst="rect">
            <a:avLst/>
          </a:prstGeom>
          <a:solidFill>
            <a:srgbClr val="CFE2F3"/>
          </a:solidFill>
        </p:spPr>
        <p:txBody>
          <a:bodyPr anchorCtr="0" anchor="ctr" bIns="91425" lIns="91425" spcFirstLastPara="1" rIns="91425" wrap="square" tIns="91425">
            <a:noAutofit/>
          </a:bodyPr>
          <a:lstStyle/>
          <a:p>
            <a:pPr indent="0" lvl="0" marL="0" rtl="0" algn="ctr">
              <a:spcBef>
                <a:spcPts val="0"/>
              </a:spcBef>
              <a:spcAft>
                <a:spcPts val="0"/>
              </a:spcAft>
              <a:buSzPts val="990"/>
              <a:buNone/>
            </a:pPr>
            <a:r>
              <a:rPr b="1" lang="en" sz="2820"/>
              <a:t>Shared Powers</a:t>
            </a:r>
            <a:endParaRPr b="1" sz="2820"/>
          </a:p>
        </p:txBody>
      </p:sp>
      <p:pic>
        <p:nvPicPr>
          <p:cNvPr id="101" name="Google Shape;101;p18"/>
          <p:cNvPicPr preferRelativeResize="0"/>
          <p:nvPr/>
        </p:nvPicPr>
        <p:blipFill>
          <a:blip r:embed="rId3">
            <a:alphaModFix/>
          </a:blip>
          <a:stretch>
            <a:fillRect/>
          </a:stretch>
        </p:blipFill>
        <p:spPr>
          <a:xfrm>
            <a:off x="6392175" y="125100"/>
            <a:ext cx="1411012" cy="820075"/>
          </a:xfrm>
          <a:prstGeom prst="rect">
            <a:avLst/>
          </a:prstGeom>
          <a:noFill/>
          <a:ln cap="flat" cmpd="sng" w="9525">
            <a:solidFill>
              <a:schemeClr val="dk1"/>
            </a:solidFill>
            <a:prstDash val="solid"/>
            <a:round/>
            <a:headEnd len="sm" w="sm" type="none"/>
            <a:tailEnd len="sm" w="sm" type="none"/>
          </a:ln>
        </p:spPr>
      </p:pic>
      <p:pic>
        <p:nvPicPr>
          <p:cNvPr id="102" name="Google Shape;102;p18"/>
          <p:cNvPicPr preferRelativeResize="0"/>
          <p:nvPr/>
        </p:nvPicPr>
        <p:blipFill rotWithShape="1">
          <a:blip r:embed="rId4">
            <a:alphaModFix/>
          </a:blip>
          <a:srcRect b="50578" l="42079" r="0" t="0"/>
          <a:stretch/>
        </p:blipFill>
        <p:spPr>
          <a:xfrm>
            <a:off x="7902100" y="674625"/>
            <a:ext cx="978151" cy="862024"/>
          </a:xfrm>
          <a:prstGeom prst="rect">
            <a:avLst/>
          </a:prstGeom>
          <a:noFill/>
          <a:ln cap="flat" cmpd="sng" w="9525">
            <a:solidFill>
              <a:srgbClr val="000000"/>
            </a:solidFill>
            <a:prstDash val="solid"/>
            <a:round/>
            <a:headEnd len="sm" w="sm" type="none"/>
            <a:tailEnd len="sm" w="sm" type="none"/>
          </a:ln>
        </p:spPr>
      </p:pic>
      <p:pic>
        <p:nvPicPr>
          <p:cNvPr id="103" name="Google Shape;103;p18"/>
          <p:cNvPicPr preferRelativeResize="0"/>
          <p:nvPr/>
        </p:nvPicPr>
        <p:blipFill>
          <a:blip r:embed="rId5">
            <a:alphaModFix/>
          </a:blip>
          <a:stretch>
            <a:fillRect/>
          </a:stretch>
        </p:blipFill>
        <p:spPr>
          <a:xfrm>
            <a:off x="5416800" y="2455250"/>
            <a:ext cx="1094650" cy="1094650"/>
          </a:xfrm>
          <a:prstGeom prst="rect">
            <a:avLst/>
          </a:prstGeom>
          <a:noFill/>
          <a:ln>
            <a:noFill/>
          </a:ln>
        </p:spPr>
      </p:pic>
      <p:pic>
        <p:nvPicPr>
          <p:cNvPr id="104" name="Google Shape;104;p18"/>
          <p:cNvPicPr preferRelativeResize="0"/>
          <p:nvPr/>
        </p:nvPicPr>
        <p:blipFill>
          <a:blip r:embed="rId6">
            <a:alphaModFix/>
          </a:blip>
          <a:stretch>
            <a:fillRect/>
          </a:stretch>
        </p:blipFill>
        <p:spPr>
          <a:xfrm>
            <a:off x="6550350" y="3758025"/>
            <a:ext cx="1094650" cy="1094650"/>
          </a:xfrm>
          <a:prstGeom prst="rect">
            <a:avLst/>
          </a:prstGeom>
          <a:noFill/>
          <a:ln>
            <a:noFill/>
          </a:ln>
        </p:spPr>
      </p:pic>
      <p:pic>
        <p:nvPicPr>
          <p:cNvPr id="105" name="Google Shape;105;p18"/>
          <p:cNvPicPr preferRelativeResize="0"/>
          <p:nvPr/>
        </p:nvPicPr>
        <p:blipFill>
          <a:blip r:embed="rId7">
            <a:alphaModFix/>
          </a:blip>
          <a:stretch>
            <a:fillRect/>
          </a:stretch>
        </p:blipFill>
        <p:spPr>
          <a:xfrm>
            <a:off x="7531925" y="2455250"/>
            <a:ext cx="1094650" cy="10946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Sources</a:t>
            </a:r>
            <a:endParaRPr/>
          </a:p>
        </p:txBody>
      </p:sp>
      <p:sp>
        <p:nvSpPr>
          <p:cNvPr id="111" name="Google Shape;111;p1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04800" lvl="0" marL="457200" rtl="0" algn="l">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3">
                  <a:extLst>
                    <a:ext uri="{A12FA001-AC4F-418D-AE19-62706E023703}">
                      <ahyp:hlinkClr val="tx"/>
                    </a:ext>
                  </a:extLst>
                </a:hlinkClick>
              </a:rPr>
              <a:t>Constitution</a:t>
            </a:r>
            <a:r>
              <a:rPr lang="en" sz="1200" u="sng">
                <a:solidFill>
                  <a:srgbClr val="1155CC"/>
                </a:solidFill>
                <a:hlinkClick r:id="rId4">
                  <a:extLst>
                    <a:ext uri="{A12FA001-AC4F-418D-AE19-62706E023703}">
                      <ahyp:hlinkClr val="tx"/>
                    </a:ext>
                  </a:extLst>
                </a:hlinkClick>
              </a:rPr>
              <a:t> page 1</a:t>
            </a:r>
            <a:r>
              <a:rPr lang="en" sz="1200">
                <a:solidFill>
                  <a:schemeClr val="dk1"/>
                </a:solidFill>
              </a:rPr>
              <a:t>” from the National Archives is under the public domain</a:t>
            </a:r>
            <a:endParaRPr sz="1200">
              <a:solidFill>
                <a:schemeClr val="dk1"/>
              </a:solidFill>
            </a:endParaRPr>
          </a:p>
          <a:p>
            <a:pPr indent="-304800" lvl="0" marL="457200" rtl="0" algn="l">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5">
                  <a:extLst>
                    <a:ext uri="{A12FA001-AC4F-418D-AE19-62706E023703}">
                      <ahyp:hlinkClr val="tx"/>
                    </a:ext>
                  </a:extLst>
                </a:hlinkClick>
              </a:rPr>
              <a:t>Globe icon</a:t>
            </a:r>
            <a:r>
              <a:rPr lang="en" sz="1200">
                <a:solidFill>
                  <a:schemeClr val="dk1"/>
                </a:solidFill>
              </a:rPr>
              <a:t>” by free preloaders </a:t>
            </a:r>
            <a:r>
              <a:rPr lang="en" sz="1200">
                <a:solidFill>
                  <a:schemeClr val="dk1"/>
                </a:solidFill>
              </a:rPr>
              <a:t>is licensed under </a:t>
            </a:r>
            <a:r>
              <a:rPr lang="en" sz="1200" u="sng">
                <a:solidFill>
                  <a:srgbClr val="1155CC"/>
                </a:solidFill>
                <a:hlinkClick r:id="rId6">
                  <a:extLst>
                    <a:ext uri="{A12FA001-AC4F-418D-AE19-62706E023703}">
                      <ahyp:hlinkClr val="tx"/>
                    </a:ext>
                  </a:extLst>
                </a:hlinkClick>
              </a:rPr>
              <a:t>CC BY 3.0</a:t>
            </a:r>
            <a:endParaRPr sz="1200">
              <a:solidFill>
                <a:schemeClr val="dk1"/>
              </a:solidFill>
            </a:endParaRPr>
          </a:p>
          <a:p>
            <a:pPr indent="-304800" lvl="0" marL="457200" rtl="0" algn="l">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7">
                  <a:extLst>
                    <a:ext uri="{A12FA001-AC4F-418D-AE19-62706E023703}">
                      <ahyp:hlinkClr val="tx"/>
                    </a:ext>
                  </a:extLst>
                </a:hlinkClick>
              </a:rPr>
              <a:t>mail , email · message · letter · envelope , message icon</a:t>
            </a:r>
            <a:r>
              <a:rPr lang="en" sz="1200">
                <a:solidFill>
                  <a:schemeClr val="dk1"/>
                </a:solidFill>
              </a:rPr>
              <a:t>” by Dotfix Technologies is free for commercial use </a:t>
            </a:r>
            <a:endParaRPr sz="1200">
              <a:solidFill>
                <a:schemeClr val="dk1"/>
              </a:solidFill>
            </a:endParaRPr>
          </a:p>
          <a:p>
            <a:pPr indent="-304800" lvl="0" marL="457200" rtl="0" algn="l">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8">
                  <a:extLst>
                    <a:ext uri="{A12FA001-AC4F-418D-AE19-62706E023703}">
                      <ahyp:hlinkClr val="tx"/>
                    </a:ext>
                  </a:extLst>
                </a:hlinkClick>
              </a:rPr>
              <a:t>id , identity , card , driver , license icon</a:t>
            </a:r>
            <a:r>
              <a:rPr lang="en" sz="1200">
                <a:solidFill>
                  <a:schemeClr val="dk1"/>
                </a:solidFill>
              </a:rPr>
              <a:t>” by Becris </a:t>
            </a:r>
            <a:r>
              <a:rPr lang="en" sz="1200">
                <a:solidFill>
                  <a:schemeClr val="dk1"/>
                </a:solidFill>
              </a:rPr>
              <a:t>is licensed under </a:t>
            </a:r>
            <a:r>
              <a:rPr lang="en" sz="1200" u="sng">
                <a:solidFill>
                  <a:srgbClr val="1155CC"/>
                </a:solidFill>
                <a:hlinkClick r:id="rId9">
                  <a:extLst>
                    <a:ext uri="{A12FA001-AC4F-418D-AE19-62706E023703}">
                      <ahyp:hlinkClr val="tx"/>
                    </a:ext>
                  </a:extLst>
                </a:hlinkClick>
              </a:rPr>
              <a:t>CC BY 3.0</a:t>
            </a:r>
            <a:endParaRPr sz="1200">
              <a:solidFill>
                <a:schemeClr val="dk1"/>
              </a:solidFill>
            </a:endParaRPr>
          </a:p>
          <a:p>
            <a:pPr indent="-304800" lvl="0" marL="457200" rtl="0" algn="l">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10">
                  <a:extLst>
                    <a:ext uri="{A12FA001-AC4F-418D-AE19-62706E023703}">
                      <ahyp:hlinkClr val="tx"/>
                    </a:ext>
                  </a:extLst>
                </a:hlinkClick>
              </a:rPr>
              <a:t>police , man , avatar , guard , law , safety , security , cyber icon</a:t>
            </a:r>
            <a:r>
              <a:rPr lang="en" sz="1200">
                <a:solidFill>
                  <a:schemeClr val="dk1"/>
                </a:solidFill>
              </a:rPr>
              <a:t>” by ColourByteDesigns </a:t>
            </a:r>
            <a:r>
              <a:rPr lang="en" sz="1200">
                <a:solidFill>
                  <a:schemeClr val="dk1"/>
                </a:solidFill>
              </a:rPr>
              <a:t>is licensed under </a:t>
            </a:r>
            <a:r>
              <a:rPr lang="en" sz="1200" u="sng">
                <a:solidFill>
                  <a:srgbClr val="1155CC"/>
                </a:solidFill>
                <a:hlinkClick r:id="rId11">
                  <a:extLst>
                    <a:ext uri="{A12FA001-AC4F-418D-AE19-62706E023703}">
                      <ahyp:hlinkClr val="tx"/>
                    </a:ext>
                  </a:extLst>
                </a:hlinkClick>
              </a:rPr>
              <a:t>CC BY 3.0</a:t>
            </a:r>
            <a:endParaRPr sz="1200">
              <a:solidFill>
                <a:schemeClr val="dk1"/>
              </a:solidFill>
            </a:endParaRPr>
          </a:p>
          <a:p>
            <a:pPr indent="-304800" lvl="0" marL="457200" rtl="0" algn="l">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12">
                  <a:extLst>
                    <a:ext uri="{A12FA001-AC4F-418D-AE19-62706E023703}">
                      <ahyp:hlinkClr val="tx"/>
                    </a:ext>
                  </a:extLst>
                </a:hlinkClick>
              </a:rPr>
              <a:t>ballot , vote , election , elect , poll icon</a:t>
            </a:r>
            <a:r>
              <a:rPr lang="en" sz="1200">
                <a:solidFill>
                  <a:schemeClr val="dk1"/>
                </a:solidFill>
              </a:rPr>
              <a:t>” by Geotatah is a free icon</a:t>
            </a:r>
            <a:endParaRPr sz="1200">
              <a:solidFill>
                <a:schemeClr val="dk1"/>
              </a:solidFill>
            </a:endParaRPr>
          </a:p>
          <a:p>
            <a:pPr indent="-304800" lvl="0" marL="457200" rtl="0" algn="l">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13">
                  <a:extLst>
                    <a:ext uri="{A12FA001-AC4F-418D-AE19-62706E023703}">
                      <ahyp:hlinkClr val="tx"/>
                    </a:ext>
                  </a:extLst>
                </a:hlinkClick>
              </a:rPr>
              <a:t>Tax icon</a:t>
            </a:r>
            <a:r>
              <a:rPr lang="en" sz="1200">
                <a:solidFill>
                  <a:schemeClr val="dk1"/>
                </a:solidFill>
              </a:rPr>
              <a:t>” by Aficons is a free icon </a:t>
            </a:r>
            <a:endParaRPr sz="1200">
              <a:solidFill>
                <a:schemeClr val="dk1"/>
              </a:solidFill>
            </a:endParaRPr>
          </a:p>
          <a:p>
            <a:pPr indent="-304800" lvl="0" marL="457200" rtl="0" algn="l">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14">
                  <a:extLst>
                    <a:ext uri="{A12FA001-AC4F-418D-AE19-62706E023703}">
                      <ahyp:hlinkClr val="tx"/>
                    </a:ext>
                  </a:extLst>
                </a:hlinkClick>
              </a:rPr>
              <a:t>School icon</a:t>
            </a:r>
            <a:r>
              <a:rPr lang="en" sz="1200">
                <a:solidFill>
                  <a:schemeClr val="dk1"/>
                </a:solidFill>
              </a:rPr>
              <a:t>” by Suman Kaur is free for commercial use</a:t>
            </a:r>
            <a:endParaRPr sz="1200">
              <a:solidFill>
                <a:schemeClr val="dk1"/>
              </a:solidFill>
            </a:endParaRPr>
          </a:p>
          <a:p>
            <a:pPr indent="-304800" lvl="0" marL="457200" rtl="0" algn="l">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15">
                  <a:extLst>
                    <a:ext uri="{A12FA001-AC4F-418D-AE19-62706E023703}">
                      <ahyp:hlinkClr val="tx"/>
                    </a:ext>
                  </a:extLst>
                </a:hlinkClick>
              </a:rPr>
              <a:t>Money icon</a:t>
            </a:r>
            <a:r>
              <a:rPr lang="en" sz="1200">
                <a:solidFill>
                  <a:schemeClr val="dk1"/>
                </a:solidFill>
              </a:rPr>
              <a:t>” by Anu Rocks is licensed under </a:t>
            </a:r>
            <a:r>
              <a:rPr lang="en" sz="1200" u="sng">
                <a:solidFill>
                  <a:srgbClr val="1155CC"/>
                </a:solidFill>
                <a:hlinkClick r:id="rId16">
                  <a:extLst>
                    <a:ext uri="{A12FA001-AC4F-418D-AE19-62706E023703}">
                      <ahyp:hlinkClr val="tx"/>
                    </a:ext>
                  </a:extLst>
                </a:hlinkClick>
              </a:rPr>
              <a:t>CC BY 3.0</a:t>
            </a:r>
            <a:endParaRPr sz="1200">
              <a:solidFill>
                <a:srgbClr val="1155CC"/>
              </a:solidFill>
            </a:endParaRPr>
          </a:p>
          <a:p>
            <a:pPr indent="-304800" lvl="0" marL="457200" rtl="0" algn="l">
              <a:spcBef>
                <a:spcPts val="0"/>
              </a:spcBef>
              <a:spcAft>
                <a:spcPts val="0"/>
              </a:spcAft>
              <a:buClr>
                <a:schemeClr val="dk1"/>
              </a:buClr>
              <a:buSzPts val="1200"/>
              <a:buAutoNum type="arabicPeriod"/>
            </a:pPr>
            <a:r>
              <a:rPr lang="en" sz="1200">
                <a:solidFill>
                  <a:schemeClr val="dk1"/>
                </a:solidFill>
              </a:rPr>
              <a:t>“</a:t>
            </a:r>
            <a:r>
              <a:rPr lang="en" sz="1200" u="sng">
                <a:solidFill>
                  <a:srgbClr val="1155CC"/>
                </a:solidFill>
                <a:hlinkClick r:id="rId17">
                  <a:extLst>
                    <a:ext uri="{A12FA001-AC4F-418D-AE19-62706E023703}">
                      <ahyp:hlinkClr val="tx"/>
                    </a:ext>
                  </a:extLst>
                </a:hlinkClick>
              </a:rPr>
              <a:t>Income, money, revenue, icon</a:t>
            </a:r>
            <a:r>
              <a:rPr lang="en" sz="1200">
                <a:solidFill>
                  <a:schemeClr val="dk1"/>
                </a:solidFill>
              </a:rPr>
              <a:t>” by MD Badsha Meah </a:t>
            </a:r>
            <a:r>
              <a:rPr lang="en" sz="1200">
                <a:solidFill>
                  <a:schemeClr val="dk1"/>
                </a:solidFill>
              </a:rPr>
              <a:t>is licensed under </a:t>
            </a:r>
            <a:r>
              <a:rPr lang="en" sz="1200" u="sng">
                <a:solidFill>
                  <a:srgbClr val="1155CC"/>
                </a:solidFill>
                <a:hlinkClick r:id="rId18">
                  <a:extLst>
                    <a:ext uri="{A12FA001-AC4F-418D-AE19-62706E023703}">
                      <ahyp:hlinkClr val="tx"/>
                    </a:ext>
                  </a:extLst>
                </a:hlinkClick>
              </a:rPr>
              <a:t>CC BY 3.0</a:t>
            </a:r>
            <a:endParaRPr sz="1200">
              <a:solidFill>
                <a:schemeClr val="dk1"/>
              </a:solidFill>
            </a:endParaRPr>
          </a:p>
        </p:txBody>
      </p:sp>
      <p:pic>
        <p:nvPicPr>
          <p:cNvPr id="112" name="Google Shape;112;p19"/>
          <p:cNvPicPr preferRelativeResize="0"/>
          <p:nvPr/>
        </p:nvPicPr>
        <p:blipFill>
          <a:blip r:embed="rId19">
            <a:alphaModFix/>
          </a:blip>
          <a:stretch>
            <a:fillRect/>
          </a:stretch>
        </p:blipFill>
        <p:spPr>
          <a:xfrm>
            <a:off x="8128975" y="4682700"/>
            <a:ext cx="915225" cy="3508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