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57cf54868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57cf54868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200"/>
              <a:buChar char="●"/>
            </a:pPr>
            <a:r>
              <a:rPr lang="en" sz="1200">
                <a:solidFill>
                  <a:srgbClr val="0000FF"/>
                </a:solidFill>
              </a:rPr>
              <a:t>Who builds and maintains schools? (state government)</a:t>
            </a:r>
            <a:endParaRPr sz="1200">
              <a:solidFill>
                <a:srgbClr val="0000FF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200"/>
              <a:buChar char="●"/>
            </a:pPr>
            <a:r>
              <a:rPr lang="en" sz="1200">
                <a:solidFill>
                  <a:srgbClr val="0000FF"/>
                </a:solidFill>
              </a:rPr>
              <a:t>Who monitors businesses in the state? (state government)</a:t>
            </a:r>
            <a:endParaRPr sz="1200">
              <a:solidFill>
                <a:srgbClr val="0000FF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200"/>
              <a:buChar char="●"/>
            </a:pPr>
            <a:r>
              <a:rPr lang="en" sz="1200">
                <a:solidFill>
                  <a:srgbClr val="0000FF"/>
                </a:solidFill>
              </a:rPr>
              <a:t>Who does a police officer work for? (local government)</a:t>
            </a:r>
            <a:endParaRPr sz="1200">
              <a:solidFill>
                <a:srgbClr val="0000FF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200"/>
              <a:buChar char="●"/>
            </a:pPr>
            <a:r>
              <a:rPr lang="en" sz="1200">
                <a:solidFill>
                  <a:srgbClr val="0000FF"/>
                </a:solidFill>
              </a:rPr>
              <a:t>Who is in charge of the roads in the state? (state and national government)</a:t>
            </a:r>
            <a:endParaRPr sz="1200">
              <a:solidFill>
                <a:srgbClr val="0000FF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200"/>
              <a:buChar char="●"/>
            </a:pPr>
            <a:r>
              <a:rPr lang="en" sz="1200">
                <a:solidFill>
                  <a:srgbClr val="0000FF"/>
                </a:solidFill>
              </a:rPr>
              <a:t>Who prints and distributes paper money? (national government)</a:t>
            </a:r>
            <a:endParaRPr sz="1200">
              <a:solidFill>
                <a:srgbClr val="0000FF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200"/>
              <a:buChar char="●"/>
            </a:pPr>
            <a:r>
              <a:rPr lang="en" sz="1200">
                <a:solidFill>
                  <a:srgbClr val="0000FF"/>
                </a:solidFill>
              </a:rPr>
              <a:t>Who charges a tax? (state and national government)</a:t>
            </a:r>
            <a:endParaRPr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424900" y="1228338"/>
            <a:ext cx="8498100" cy="141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On your way to </a:t>
            </a:r>
            <a:r>
              <a:rPr b="1" lang="en" sz="1800">
                <a:solidFill>
                  <a:schemeClr val="dk1"/>
                </a:solidFill>
              </a:rPr>
              <a:t>school</a:t>
            </a:r>
            <a:r>
              <a:rPr lang="en" sz="1800">
                <a:solidFill>
                  <a:schemeClr val="dk1"/>
                </a:solidFill>
              </a:rPr>
              <a:t>, you stop to get some breakfast at a local fast food </a:t>
            </a:r>
            <a:r>
              <a:rPr b="1" lang="en" sz="1800">
                <a:solidFill>
                  <a:schemeClr val="dk1"/>
                </a:solidFill>
              </a:rPr>
              <a:t>restaurant</a:t>
            </a:r>
            <a:r>
              <a:rPr lang="en" sz="1800">
                <a:solidFill>
                  <a:schemeClr val="dk1"/>
                </a:solidFill>
              </a:rPr>
              <a:t>. You see a </a:t>
            </a:r>
            <a:r>
              <a:rPr b="1" lang="en" sz="1800">
                <a:solidFill>
                  <a:schemeClr val="dk1"/>
                </a:solidFill>
              </a:rPr>
              <a:t>police officer</a:t>
            </a:r>
            <a:r>
              <a:rPr lang="en" sz="1800">
                <a:solidFill>
                  <a:schemeClr val="dk1"/>
                </a:solidFill>
              </a:rPr>
              <a:t> is helping direct traffic because the </a:t>
            </a:r>
            <a:r>
              <a:rPr b="1" lang="en" sz="1800">
                <a:solidFill>
                  <a:schemeClr val="dk1"/>
                </a:solidFill>
              </a:rPr>
              <a:t>road</a:t>
            </a:r>
            <a:r>
              <a:rPr lang="en" sz="1800">
                <a:solidFill>
                  <a:schemeClr val="dk1"/>
                </a:solidFill>
              </a:rPr>
              <a:t> is being repaired. You are pulling through the drive through and your parent pays for the meal in </a:t>
            </a:r>
            <a:r>
              <a:rPr b="1" lang="en" sz="1800">
                <a:solidFill>
                  <a:schemeClr val="dk1"/>
                </a:solidFill>
              </a:rPr>
              <a:t>cash</a:t>
            </a:r>
            <a:r>
              <a:rPr lang="en" sz="1800">
                <a:solidFill>
                  <a:schemeClr val="dk1"/>
                </a:solidFill>
              </a:rPr>
              <a:t>. The receipt shows a </a:t>
            </a:r>
            <a:r>
              <a:rPr b="1" lang="en" sz="1800">
                <a:solidFill>
                  <a:schemeClr val="dk1"/>
                </a:solidFill>
              </a:rPr>
              <a:t>tax, </a:t>
            </a:r>
            <a:r>
              <a:rPr lang="en" sz="1800">
                <a:solidFill>
                  <a:schemeClr val="dk1"/>
                </a:solidFill>
              </a:rPr>
              <a:t>or additional cost, on the total price.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55" name="Google Shape;55;p13"/>
          <p:cNvSpPr txBox="1"/>
          <p:nvPr>
            <p:ph idx="4294967295" type="title"/>
          </p:nvPr>
        </p:nvSpPr>
        <p:spPr>
          <a:xfrm>
            <a:off x="311700" y="445025"/>
            <a:ext cx="8622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2820"/>
              <a:t>Scenario: </a:t>
            </a:r>
            <a:r>
              <a:rPr lang="en" sz="2820"/>
              <a:t>Government in Our Everyday Lives</a:t>
            </a:r>
            <a:endParaRPr sz="2820"/>
          </a:p>
        </p:txBody>
      </p:sp>
      <p:sp>
        <p:nvSpPr>
          <p:cNvPr id="56" name="Google Shape;56;p13"/>
          <p:cNvSpPr txBox="1"/>
          <p:nvPr/>
        </p:nvSpPr>
        <p:spPr>
          <a:xfrm>
            <a:off x="373800" y="2905600"/>
            <a:ext cx="51276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600"/>
              <a:buChar char="●"/>
            </a:pPr>
            <a:r>
              <a:rPr lang="en" sz="1600">
                <a:solidFill>
                  <a:srgbClr val="0000FF"/>
                </a:solidFill>
              </a:rPr>
              <a:t>Who</a:t>
            </a:r>
            <a:r>
              <a:rPr lang="en" sz="1600">
                <a:solidFill>
                  <a:srgbClr val="0000FF"/>
                </a:solidFill>
              </a:rPr>
              <a:t> builds and maintains schools?</a:t>
            </a:r>
            <a:endParaRPr sz="1600">
              <a:solidFill>
                <a:srgbClr val="0000FF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600"/>
              <a:buChar char="●"/>
            </a:pPr>
            <a:r>
              <a:rPr lang="en" sz="1600">
                <a:solidFill>
                  <a:srgbClr val="0000FF"/>
                </a:solidFill>
              </a:rPr>
              <a:t>Who</a:t>
            </a:r>
            <a:r>
              <a:rPr lang="en" sz="1600">
                <a:solidFill>
                  <a:srgbClr val="0000FF"/>
                </a:solidFill>
              </a:rPr>
              <a:t> monitors businesses in the state?</a:t>
            </a:r>
            <a:endParaRPr sz="1600">
              <a:solidFill>
                <a:srgbClr val="0000FF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600"/>
              <a:buChar char="●"/>
            </a:pPr>
            <a:r>
              <a:rPr lang="en" sz="1600">
                <a:solidFill>
                  <a:srgbClr val="0000FF"/>
                </a:solidFill>
              </a:rPr>
              <a:t>Who does a police officer work for?</a:t>
            </a:r>
            <a:endParaRPr sz="1600">
              <a:solidFill>
                <a:srgbClr val="0000FF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600"/>
              <a:buChar char="●"/>
            </a:pPr>
            <a:r>
              <a:rPr lang="en" sz="1600">
                <a:solidFill>
                  <a:srgbClr val="0000FF"/>
                </a:solidFill>
              </a:rPr>
              <a:t>Who is in charge of the roads in the state?</a:t>
            </a:r>
            <a:endParaRPr sz="1600">
              <a:solidFill>
                <a:srgbClr val="0000FF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600"/>
              <a:buChar char="●"/>
            </a:pPr>
            <a:r>
              <a:rPr lang="en" sz="1600">
                <a:solidFill>
                  <a:srgbClr val="0000FF"/>
                </a:solidFill>
              </a:rPr>
              <a:t>Who prints and distributes paper money?</a:t>
            </a:r>
            <a:endParaRPr sz="1600">
              <a:solidFill>
                <a:srgbClr val="0000FF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600"/>
              <a:buChar char="●"/>
            </a:pPr>
            <a:r>
              <a:rPr lang="en" sz="1600">
                <a:solidFill>
                  <a:srgbClr val="0000FF"/>
                </a:solidFill>
              </a:rPr>
              <a:t>Who charges a tax?</a:t>
            </a:r>
            <a:endParaRPr sz="1600">
              <a:solidFill>
                <a:srgbClr val="0000FF"/>
              </a:solidFill>
            </a:endParaRPr>
          </a:p>
        </p:txBody>
      </p:sp>
      <p:pic>
        <p:nvPicPr>
          <p:cNvPr id="57" name="Google Shape;57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46776" y="2815826"/>
            <a:ext cx="2026649" cy="2026649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58" name="Google Shape;5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28975" y="4682700"/>
            <a:ext cx="915225" cy="350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