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1FEAC28-1648-4058-B18A-181567EFBCCA}">
  <a:tblStyle styleId="{61FEAC28-1648-4058-B18A-181567EFBC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36550" y="168975"/>
            <a:ext cx="95802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Name: ______________________________						</a:t>
            </a:r>
            <a:r>
              <a:rPr b="1" lang="en">
                <a:solidFill>
                  <a:schemeClr val="dk1"/>
                </a:solidFill>
              </a:rPr>
              <a:t>National, State, Shared Powers Sort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Directions: </a:t>
            </a:r>
            <a:r>
              <a:rPr lang="en"/>
              <a:t>Cut out the powers listed below. Sort them into the correct column to show if they are powers belonging to the national government, state government, or both.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41400" y="7352375"/>
            <a:ext cx="915225" cy="350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6" name="Google Shape;56;p13"/>
          <p:cNvGraphicFramePr/>
          <p:nvPr/>
        </p:nvGraphicFramePr>
        <p:xfrm>
          <a:off x="327325" y="1098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{61FEAC28-1648-4058-B18A-181567EFBCCA}</a:tableStyleId>
              </a:tblPr>
              <a:tblGrid>
                <a:gridCol w="3126125"/>
                <a:gridCol w="3126125"/>
                <a:gridCol w="3126125"/>
              </a:tblGrid>
              <a:tr h="502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National</a:t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State</a:t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Shared</a:t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20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Google Shape;57;p13"/>
          <p:cNvGraphicFramePr/>
          <p:nvPr/>
        </p:nvGraphicFramePr>
        <p:xfrm>
          <a:off x="327325" y="5500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{61FEAC28-1648-4058-B18A-181567EFBCCA}</a:tableStyleId>
              </a:tblPr>
              <a:tblGrid>
                <a:gridCol w="2344600"/>
                <a:gridCol w="2344600"/>
                <a:gridCol w="2344600"/>
                <a:gridCol w="2344600"/>
              </a:tblGrid>
              <a:tr h="602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Coin money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Issue licenses and permits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Establish schools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Establish courts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70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Regulate state businesses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Tax imports and exports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Conduct foreign relations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Borrow money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70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Make and enforce laws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Establish local government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Build roads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Declare war</a:t>
                      </a:r>
                      <a:endParaRPr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