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 name="Shape 58"/>
        <p:cNvGrpSpPr/>
        <p:nvPr/>
      </p:nvGrpSpPr>
      <p:grpSpPr>
        <a:xfrm>
          <a:off x="0" y="0"/>
          <a:ext cx="0" cy="0"/>
          <a:chOff x="0" y="0"/>
          <a:chExt cx="0" cy="0"/>
        </a:xfrm>
      </p:grpSpPr>
      <p:sp>
        <p:nvSpPr>
          <p:cNvPr id="59" name="Google Shape;59;g257f779749a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 name="Google Shape;60;g257f779749a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 name="Shape 66"/>
        <p:cNvGrpSpPr/>
        <p:nvPr/>
      </p:nvGrpSpPr>
      <p:grpSpPr>
        <a:xfrm>
          <a:off x="0" y="0"/>
          <a:ext cx="0" cy="0"/>
          <a:chOff x="0" y="0"/>
          <a:chExt cx="0" cy="0"/>
        </a:xfrm>
      </p:grpSpPr>
      <p:sp>
        <p:nvSpPr>
          <p:cNvPr id="67" name="Google Shape;67;g257c9425952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 name="Google Shape;68;g257c9425952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 name="Shape 79"/>
        <p:cNvGrpSpPr/>
        <p:nvPr/>
      </p:nvGrpSpPr>
      <p:grpSpPr>
        <a:xfrm>
          <a:off x="0" y="0"/>
          <a:ext cx="0" cy="0"/>
          <a:chOff x="0" y="0"/>
          <a:chExt cx="0" cy="0"/>
        </a:xfrm>
      </p:grpSpPr>
      <p:sp>
        <p:nvSpPr>
          <p:cNvPr id="80" name="Google Shape;80;g257c9425952_0_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 name="Google Shape;81;g257c9425952_0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g257c9425952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7" name="Google Shape;87;g257c9425952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*All 27 Amendments came through a vote through both houses of Congress. Our nation hasn’t used a Constitutional Convention for any amendments as of 2023.</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g1e6bcbb4361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 name="Google Shape;107;g1e6bcbb4361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first three “Almost Amendments” actually made it through the proposal process (i.e., they were all approved by at least ⅔ in the House and Senate) but when they went to the states for ratification, they did not receive “yes” votes from the necessary ¾ </a:t>
            </a:r>
            <a:endParaRPr/>
          </a:p>
          <a:p>
            <a:pPr indent="0" lvl="0" marL="0" rtl="0" algn="l">
              <a:spcBef>
                <a:spcPts val="0"/>
              </a:spcBef>
              <a:spcAft>
                <a:spcPts val="0"/>
              </a:spcAft>
              <a:buNone/>
            </a:pPr>
            <a:r>
              <a:rPr lang="en"/>
              <a:t>The remaining examples are some of the more than 11,000 that never even made it out of the proposal stage</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g257c9425952_0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3" name="Google Shape;113;g257c9425952_0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4.png"/><Relationship Id="rId5" Type="http://schemas.openxmlformats.org/officeDocument/2006/relationships/image" Target="../media/image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5.jpg"/><Relationship Id="rId4" Type="http://schemas.openxmlformats.org/officeDocument/2006/relationships/image" Target="../media/image9.png"/><Relationship Id="rId5" Type="http://schemas.openxmlformats.org/officeDocument/2006/relationships/image" Target="../media/image8.png"/><Relationship Id="rId6" Type="http://schemas.openxmlformats.org/officeDocument/2006/relationships/image" Target="../media/image6.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xml"/><Relationship Id="rId3" Type="http://schemas.openxmlformats.org/officeDocument/2006/relationships/image" Target="../media/image3.png"/><Relationship Id="rId4" Type="http://schemas.openxmlformats.org/officeDocument/2006/relationships/image" Target="../media/image7.png"/><Relationship Id="rId5"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1" Type="http://schemas.openxmlformats.org/officeDocument/2006/relationships/hyperlink" Target="https://nypl.getarchive.net/media/celebration-of-the-abolition-of-slavery-in-the-district-of-columbia-by-the-ed0c42" TargetMode="External"/><Relationship Id="rId10" Type="http://schemas.openxmlformats.org/officeDocument/2006/relationships/hyperlink" Target="https://creativecommons.org/licenses/by-sa/3.0/deed.en" TargetMode="External"/><Relationship Id="rId13" Type="http://schemas.openxmlformats.org/officeDocument/2006/relationships/hyperlink" Target="https://constitutioncenter.org/blog/five-unusual-amendments-that-never-made-it-into-the-constitution#:~:text=Some%20of%20those%20proposed%20amendments,approval%20or%20state%20convention%20process" TargetMode="External"/><Relationship Id="rId12" Type="http://schemas.openxmlformats.org/officeDocument/2006/relationships/hyperlink" Target="https://pics.freeicons.io/uploads/icons/png/4241500691630486219-512.png" TargetMode="External"/><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hyperlink" Target="https://pics.freeicons.io/uploads/icons/png/8809785241586787932-512.png" TargetMode="External"/><Relationship Id="rId4" Type="http://schemas.openxmlformats.org/officeDocument/2006/relationships/hyperlink" Target="https://creativecommons.org/licenses/by/3.0/" TargetMode="External"/><Relationship Id="rId9" Type="http://schemas.openxmlformats.org/officeDocument/2006/relationships/hyperlink" Target="https://commons.wikimedia.org/wiki/File:Florida_topographic_map-en.svg" TargetMode="External"/><Relationship Id="rId14" Type="http://schemas.openxmlformats.org/officeDocument/2006/relationships/image" Target="../media/image1.png"/><Relationship Id="rId5" Type="http://schemas.openxmlformats.org/officeDocument/2006/relationships/hyperlink" Target="https://pics.freeicons.io/uploads/icons/png/7238761131580431209-512.png" TargetMode="External"/><Relationship Id="rId6" Type="http://schemas.openxmlformats.org/officeDocument/2006/relationships/hyperlink" Target="https://www.archives.gov/files/founding-docs/constitution_1_of_4_630.jpg" TargetMode="External"/><Relationship Id="rId7" Type="http://schemas.openxmlformats.org/officeDocument/2006/relationships/hyperlink" Target="https://www.nationalarchives.gov.uk/wp-content/uploads/2017/03/COPY1-494-Suffragettes-Annie-Kenny-Christabel-Pankhurst-1906-resized-467x720.jpg" TargetMode="External"/><Relationship Id="rId8" Type="http://schemas.openxmlformats.org/officeDocument/2006/relationships/hyperlink" Target="https://catalog.archives.gov/id/148028365"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ph type="ctrTitle"/>
          </p:nvPr>
        </p:nvSpPr>
        <p:spPr>
          <a:xfrm>
            <a:off x="0" y="1694475"/>
            <a:ext cx="6321300" cy="1526100"/>
          </a:xfrm>
          <a:prstGeom prst="rect">
            <a:avLst/>
          </a:prstGeom>
          <a:solidFill>
            <a:srgbClr val="F4CCCC"/>
          </a:solidFill>
        </p:spPr>
        <p:txBody>
          <a:bodyPr anchorCtr="0" anchor="ctr" bIns="91425" lIns="91425" spcFirstLastPara="1" rIns="91425" wrap="square" tIns="91425">
            <a:normAutofit/>
          </a:bodyPr>
          <a:lstStyle/>
          <a:p>
            <a:pPr indent="0" lvl="0" marL="0" rtl="0" algn="ctr">
              <a:spcBef>
                <a:spcPts val="0"/>
              </a:spcBef>
              <a:spcAft>
                <a:spcPts val="0"/>
              </a:spcAft>
              <a:buNone/>
            </a:pPr>
            <a:r>
              <a:rPr lang="en" sz="4200"/>
              <a:t>Amending the U.S. Constitution</a:t>
            </a:r>
            <a:endParaRPr sz="4200"/>
          </a:p>
        </p:txBody>
      </p:sp>
      <p:pic>
        <p:nvPicPr>
          <p:cNvPr id="55" name="Google Shape;55;p13"/>
          <p:cNvPicPr preferRelativeResize="0"/>
          <p:nvPr/>
        </p:nvPicPr>
        <p:blipFill>
          <a:blip r:embed="rId3">
            <a:alphaModFix/>
          </a:blip>
          <a:stretch>
            <a:fillRect/>
          </a:stretch>
        </p:blipFill>
        <p:spPr>
          <a:xfrm>
            <a:off x="7843625" y="4523975"/>
            <a:ext cx="1143000" cy="438150"/>
          </a:xfrm>
          <a:prstGeom prst="rect">
            <a:avLst/>
          </a:prstGeom>
          <a:noFill/>
          <a:ln>
            <a:noFill/>
          </a:ln>
        </p:spPr>
      </p:pic>
      <p:pic>
        <p:nvPicPr>
          <p:cNvPr id="56" name="Google Shape;56;p13"/>
          <p:cNvPicPr preferRelativeResize="0"/>
          <p:nvPr/>
        </p:nvPicPr>
        <p:blipFill>
          <a:blip r:embed="rId4">
            <a:alphaModFix/>
          </a:blip>
          <a:stretch>
            <a:fillRect/>
          </a:stretch>
        </p:blipFill>
        <p:spPr>
          <a:xfrm>
            <a:off x="6489025" y="404653"/>
            <a:ext cx="1566475" cy="1894675"/>
          </a:xfrm>
          <a:prstGeom prst="rect">
            <a:avLst/>
          </a:prstGeom>
          <a:noFill/>
          <a:ln cap="flat" cmpd="sng" w="9525">
            <a:solidFill>
              <a:schemeClr val="dk2"/>
            </a:solidFill>
            <a:prstDash val="solid"/>
            <a:round/>
            <a:headEnd len="sm" w="sm" type="none"/>
            <a:tailEnd len="sm" w="sm" type="none"/>
          </a:ln>
        </p:spPr>
      </p:pic>
      <p:pic>
        <p:nvPicPr>
          <p:cNvPr id="57" name="Google Shape;57;p13"/>
          <p:cNvPicPr preferRelativeResize="0"/>
          <p:nvPr/>
        </p:nvPicPr>
        <p:blipFill>
          <a:blip r:embed="rId5">
            <a:alphaModFix/>
          </a:blip>
          <a:stretch>
            <a:fillRect/>
          </a:stretch>
        </p:blipFill>
        <p:spPr>
          <a:xfrm>
            <a:off x="7311675" y="2400800"/>
            <a:ext cx="1562651" cy="2021699"/>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 name="Shape 61"/>
        <p:cNvGrpSpPr/>
        <p:nvPr/>
      </p:nvGrpSpPr>
      <p:grpSpPr>
        <a:xfrm>
          <a:off x="0" y="0"/>
          <a:ext cx="0" cy="0"/>
          <a:chOff x="0" y="0"/>
          <a:chExt cx="0" cy="0"/>
        </a:xfrm>
      </p:grpSpPr>
      <p:sp>
        <p:nvSpPr>
          <p:cNvPr id="62" name="Google Shape;62;p14"/>
          <p:cNvSpPr txBox="1"/>
          <p:nvPr>
            <p:ph type="title"/>
          </p:nvPr>
        </p:nvSpPr>
        <p:spPr>
          <a:xfrm>
            <a:off x="311700" y="288150"/>
            <a:ext cx="8520600" cy="841800"/>
          </a:xfrm>
          <a:prstGeom prst="rect">
            <a:avLst/>
          </a:prstGeom>
          <a:solidFill>
            <a:srgbClr val="F4CCCC"/>
          </a:solidFill>
        </p:spPr>
        <p:txBody>
          <a:bodyPr anchorCtr="0" anchor="ctr" bIns="91425" lIns="91425" spcFirstLastPara="1" rIns="91425" wrap="square" tIns="91425">
            <a:noAutofit/>
          </a:bodyPr>
          <a:lstStyle/>
          <a:p>
            <a:pPr indent="0" lvl="0" marL="0" rtl="0" algn="ctr">
              <a:spcBef>
                <a:spcPts val="0"/>
              </a:spcBef>
              <a:spcAft>
                <a:spcPts val="0"/>
              </a:spcAft>
              <a:buNone/>
            </a:pPr>
            <a:r>
              <a:rPr b="1" lang="en" sz="4800"/>
              <a:t>Amendment</a:t>
            </a:r>
            <a:endParaRPr b="1" sz="4800"/>
          </a:p>
        </p:txBody>
      </p:sp>
      <p:sp>
        <p:nvSpPr>
          <p:cNvPr id="63" name="Google Shape;63;p14"/>
          <p:cNvSpPr txBox="1"/>
          <p:nvPr/>
        </p:nvSpPr>
        <p:spPr>
          <a:xfrm>
            <a:off x="569850" y="1630400"/>
            <a:ext cx="8004300" cy="1169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3200"/>
              <a:t>an </a:t>
            </a:r>
            <a:r>
              <a:rPr lang="en" sz="3200"/>
              <a:t>official change made to a document, in this case the U.S. Constitution</a:t>
            </a:r>
            <a:endParaRPr sz="3200"/>
          </a:p>
        </p:txBody>
      </p:sp>
      <p:pic>
        <p:nvPicPr>
          <p:cNvPr id="64" name="Google Shape;64;p14"/>
          <p:cNvPicPr preferRelativeResize="0"/>
          <p:nvPr/>
        </p:nvPicPr>
        <p:blipFill>
          <a:blip r:embed="rId3">
            <a:alphaModFix/>
          </a:blip>
          <a:stretch>
            <a:fillRect/>
          </a:stretch>
        </p:blipFill>
        <p:spPr>
          <a:xfrm>
            <a:off x="7843625" y="4523975"/>
            <a:ext cx="1143000" cy="438150"/>
          </a:xfrm>
          <a:prstGeom prst="rect">
            <a:avLst/>
          </a:prstGeom>
          <a:noFill/>
          <a:ln>
            <a:noFill/>
          </a:ln>
        </p:spPr>
      </p:pic>
      <p:pic>
        <p:nvPicPr>
          <p:cNvPr id="65" name="Google Shape;65;p14"/>
          <p:cNvPicPr preferRelativeResize="0"/>
          <p:nvPr/>
        </p:nvPicPr>
        <p:blipFill>
          <a:blip r:embed="rId4">
            <a:alphaModFix/>
          </a:blip>
          <a:stretch>
            <a:fillRect/>
          </a:stretch>
        </p:blipFill>
        <p:spPr>
          <a:xfrm>
            <a:off x="3728863" y="3172625"/>
            <a:ext cx="1686275" cy="168627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 name="Shape 69"/>
        <p:cNvGrpSpPr/>
        <p:nvPr/>
      </p:nvGrpSpPr>
      <p:grpSpPr>
        <a:xfrm>
          <a:off x="0" y="0"/>
          <a:ext cx="0" cy="0"/>
          <a:chOff x="0" y="0"/>
          <a:chExt cx="0" cy="0"/>
        </a:xfrm>
      </p:grpSpPr>
      <p:sp>
        <p:nvSpPr>
          <p:cNvPr id="70" name="Google Shape;70;p15"/>
          <p:cNvSpPr txBox="1"/>
          <p:nvPr>
            <p:ph idx="4294967295" type="ctrTitle"/>
          </p:nvPr>
        </p:nvSpPr>
        <p:spPr>
          <a:xfrm>
            <a:off x="0" y="276425"/>
            <a:ext cx="9144000" cy="708900"/>
          </a:xfrm>
          <a:prstGeom prst="rect">
            <a:avLst/>
          </a:prstGeom>
          <a:solidFill>
            <a:srgbClr val="F4CCCC"/>
          </a:solidFill>
        </p:spPr>
        <p:txBody>
          <a:bodyPr anchorCtr="0" anchor="ctr" bIns="91425" lIns="91425" spcFirstLastPara="1" rIns="91425" wrap="square" tIns="91425">
            <a:normAutofit/>
          </a:bodyPr>
          <a:lstStyle/>
          <a:p>
            <a:pPr indent="0" lvl="0" marL="0" rtl="0" algn="ctr">
              <a:spcBef>
                <a:spcPts val="0"/>
              </a:spcBef>
              <a:spcAft>
                <a:spcPts val="0"/>
              </a:spcAft>
              <a:buNone/>
            </a:pPr>
            <a:r>
              <a:rPr b="1" lang="en"/>
              <a:t>Some R</a:t>
            </a:r>
            <a:r>
              <a:rPr b="1" lang="en"/>
              <a:t>easons for Amending the Constitution</a:t>
            </a:r>
            <a:endParaRPr b="1"/>
          </a:p>
        </p:txBody>
      </p:sp>
      <p:sp>
        <p:nvSpPr>
          <p:cNvPr id="71" name="Google Shape;71;p15"/>
          <p:cNvSpPr txBox="1"/>
          <p:nvPr/>
        </p:nvSpPr>
        <p:spPr>
          <a:xfrm>
            <a:off x="2439713" y="3493825"/>
            <a:ext cx="1801800" cy="540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t>To e</a:t>
            </a:r>
            <a:r>
              <a:rPr b="1" lang="en"/>
              <a:t>xpand voting rights </a:t>
            </a:r>
            <a:endParaRPr b="1"/>
          </a:p>
          <a:p>
            <a:pPr indent="0" lvl="0" marL="0" rtl="0" algn="ctr">
              <a:spcBef>
                <a:spcPts val="0"/>
              </a:spcBef>
              <a:spcAft>
                <a:spcPts val="0"/>
              </a:spcAft>
              <a:buNone/>
            </a:pPr>
            <a:r>
              <a:t/>
            </a:r>
            <a:endParaRPr b="1"/>
          </a:p>
          <a:p>
            <a:pPr indent="0" lvl="0" marL="0" rtl="0" algn="ctr">
              <a:spcBef>
                <a:spcPts val="0"/>
              </a:spcBef>
              <a:spcAft>
                <a:spcPts val="0"/>
              </a:spcAft>
              <a:buNone/>
            </a:pPr>
            <a:r>
              <a:rPr b="1" lang="en"/>
              <a:t>(15th, 19th, 24th, 26th)</a:t>
            </a:r>
            <a:endParaRPr b="1"/>
          </a:p>
        </p:txBody>
      </p:sp>
      <p:sp>
        <p:nvSpPr>
          <p:cNvPr id="72" name="Google Shape;72;p15"/>
          <p:cNvSpPr txBox="1"/>
          <p:nvPr/>
        </p:nvSpPr>
        <p:spPr>
          <a:xfrm>
            <a:off x="7068775" y="3279225"/>
            <a:ext cx="1801800" cy="540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t>Changes to governmental structure, function, powers</a:t>
            </a:r>
            <a:endParaRPr b="1"/>
          </a:p>
          <a:p>
            <a:pPr indent="0" lvl="0" marL="0" rtl="0" algn="ctr">
              <a:spcBef>
                <a:spcPts val="0"/>
              </a:spcBef>
              <a:spcAft>
                <a:spcPts val="0"/>
              </a:spcAft>
              <a:buNone/>
            </a:pPr>
            <a:r>
              <a:t/>
            </a:r>
            <a:endParaRPr b="1"/>
          </a:p>
          <a:p>
            <a:pPr indent="0" lvl="0" marL="0" rtl="0" algn="ctr">
              <a:spcBef>
                <a:spcPts val="0"/>
              </a:spcBef>
              <a:spcAft>
                <a:spcPts val="0"/>
              </a:spcAft>
              <a:buNone/>
            </a:pPr>
            <a:r>
              <a:rPr b="1" lang="en"/>
              <a:t>(11th, 12th, 17th, 20th, etc.)</a:t>
            </a:r>
            <a:endParaRPr b="1"/>
          </a:p>
        </p:txBody>
      </p:sp>
      <p:sp>
        <p:nvSpPr>
          <p:cNvPr id="73" name="Google Shape;73;p15"/>
          <p:cNvSpPr txBox="1"/>
          <p:nvPr/>
        </p:nvSpPr>
        <p:spPr>
          <a:xfrm>
            <a:off x="4812892" y="3493825"/>
            <a:ext cx="1801800" cy="540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t>To abolish</a:t>
            </a:r>
            <a:r>
              <a:rPr b="1" lang="en"/>
              <a:t> slavery</a:t>
            </a:r>
            <a:endParaRPr b="1"/>
          </a:p>
          <a:p>
            <a:pPr indent="0" lvl="0" marL="0" rtl="0" algn="ctr">
              <a:spcBef>
                <a:spcPts val="0"/>
              </a:spcBef>
              <a:spcAft>
                <a:spcPts val="0"/>
              </a:spcAft>
              <a:buNone/>
            </a:pPr>
            <a:r>
              <a:t/>
            </a:r>
            <a:endParaRPr b="1"/>
          </a:p>
          <a:p>
            <a:pPr indent="0" lvl="0" marL="0" rtl="0" algn="ctr">
              <a:spcBef>
                <a:spcPts val="0"/>
              </a:spcBef>
              <a:spcAft>
                <a:spcPts val="0"/>
              </a:spcAft>
              <a:buNone/>
            </a:pPr>
            <a:r>
              <a:t/>
            </a:r>
            <a:endParaRPr b="1"/>
          </a:p>
          <a:p>
            <a:pPr indent="0" lvl="0" marL="0" rtl="0" algn="ctr">
              <a:spcBef>
                <a:spcPts val="0"/>
              </a:spcBef>
              <a:spcAft>
                <a:spcPts val="0"/>
              </a:spcAft>
              <a:buNone/>
            </a:pPr>
            <a:r>
              <a:rPr b="1" lang="en"/>
              <a:t> (13th)</a:t>
            </a:r>
            <a:endParaRPr b="1"/>
          </a:p>
        </p:txBody>
      </p:sp>
      <p:pic>
        <p:nvPicPr>
          <p:cNvPr id="74" name="Google Shape;74;p15"/>
          <p:cNvPicPr preferRelativeResize="0"/>
          <p:nvPr/>
        </p:nvPicPr>
        <p:blipFill>
          <a:blip r:embed="rId3">
            <a:alphaModFix/>
          </a:blip>
          <a:stretch>
            <a:fillRect/>
          </a:stretch>
        </p:blipFill>
        <p:spPr>
          <a:xfrm>
            <a:off x="2665350" y="1258089"/>
            <a:ext cx="1350525" cy="2083649"/>
          </a:xfrm>
          <a:prstGeom prst="rect">
            <a:avLst/>
          </a:prstGeom>
          <a:noFill/>
          <a:ln cap="flat" cmpd="sng" w="9525">
            <a:solidFill>
              <a:schemeClr val="dk1"/>
            </a:solidFill>
            <a:prstDash val="solid"/>
            <a:round/>
            <a:headEnd len="sm" w="sm" type="none"/>
            <a:tailEnd len="sm" w="sm" type="none"/>
          </a:ln>
        </p:spPr>
      </p:pic>
      <p:pic>
        <p:nvPicPr>
          <p:cNvPr id="75" name="Google Shape;75;p15"/>
          <p:cNvPicPr preferRelativeResize="0"/>
          <p:nvPr/>
        </p:nvPicPr>
        <p:blipFill>
          <a:blip r:embed="rId4">
            <a:alphaModFix/>
          </a:blip>
          <a:stretch>
            <a:fillRect/>
          </a:stretch>
        </p:blipFill>
        <p:spPr>
          <a:xfrm>
            <a:off x="4632825" y="1605601"/>
            <a:ext cx="2096435" cy="1388625"/>
          </a:xfrm>
          <a:prstGeom prst="rect">
            <a:avLst/>
          </a:prstGeom>
          <a:noFill/>
          <a:ln cap="flat" cmpd="sng" w="9525">
            <a:solidFill>
              <a:schemeClr val="dk1"/>
            </a:solidFill>
            <a:prstDash val="solid"/>
            <a:round/>
            <a:headEnd len="sm" w="sm" type="none"/>
            <a:tailEnd len="sm" w="sm" type="none"/>
          </a:ln>
        </p:spPr>
      </p:pic>
      <p:sp>
        <p:nvSpPr>
          <p:cNvPr id="76" name="Google Shape;76;p15"/>
          <p:cNvSpPr txBox="1"/>
          <p:nvPr/>
        </p:nvSpPr>
        <p:spPr>
          <a:xfrm>
            <a:off x="366183" y="3493825"/>
            <a:ext cx="1801800" cy="540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t>To protect individual rights </a:t>
            </a:r>
            <a:endParaRPr b="1"/>
          </a:p>
          <a:p>
            <a:pPr indent="0" lvl="0" marL="0" rtl="0" algn="ctr">
              <a:spcBef>
                <a:spcPts val="0"/>
              </a:spcBef>
              <a:spcAft>
                <a:spcPts val="0"/>
              </a:spcAft>
              <a:buNone/>
            </a:pPr>
            <a:r>
              <a:t/>
            </a:r>
            <a:endParaRPr b="1"/>
          </a:p>
          <a:p>
            <a:pPr indent="0" lvl="0" marL="0" rtl="0" algn="ctr">
              <a:spcBef>
                <a:spcPts val="0"/>
              </a:spcBef>
              <a:spcAft>
                <a:spcPts val="0"/>
              </a:spcAft>
              <a:buNone/>
            </a:pPr>
            <a:r>
              <a:rPr b="1" lang="en"/>
              <a:t>(BIll of Rights)</a:t>
            </a:r>
            <a:endParaRPr b="1"/>
          </a:p>
        </p:txBody>
      </p:sp>
      <p:pic>
        <p:nvPicPr>
          <p:cNvPr id="77" name="Google Shape;77;p15"/>
          <p:cNvPicPr preferRelativeResize="0"/>
          <p:nvPr/>
        </p:nvPicPr>
        <p:blipFill>
          <a:blip r:embed="rId5">
            <a:alphaModFix/>
          </a:blip>
          <a:stretch>
            <a:fillRect/>
          </a:stretch>
        </p:blipFill>
        <p:spPr>
          <a:xfrm>
            <a:off x="485750" y="1289064"/>
            <a:ext cx="1562651" cy="2021699"/>
          </a:xfrm>
          <a:prstGeom prst="rect">
            <a:avLst/>
          </a:prstGeom>
          <a:noFill/>
          <a:ln cap="flat" cmpd="sng" w="9525">
            <a:solidFill>
              <a:schemeClr val="dk1"/>
            </a:solidFill>
            <a:prstDash val="solid"/>
            <a:round/>
            <a:headEnd len="sm" w="sm" type="none"/>
            <a:tailEnd len="sm" w="sm" type="none"/>
          </a:ln>
        </p:spPr>
      </p:pic>
      <p:pic>
        <p:nvPicPr>
          <p:cNvPr id="78" name="Google Shape;78;p15"/>
          <p:cNvPicPr preferRelativeResize="0"/>
          <p:nvPr/>
        </p:nvPicPr>
        <p:blipFill>
          <a:blip r:embed="rId6">
            <a:alphaModFix/>
          </a:blip>
          <a:stretch>
            <a:fillRect/>
          </a:stretch>
        </p:blipFill>
        <p:spPr>
          <a:xfrm>
            <a:off x="7188352" y="1518587"/>
            <a:ext cx="1562650" cy="1562650"/>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 name="Shape 82"/>
        <p:cNvGrpSpPr/>
        <p:nvPr/>
      </p:nvGrpSpPr>
      <p:grpSpPr>
        <a:xfrm>
          <a:off x="0" y="0"/>
          <a:ext cx="0" cy="0"/>
          <a:chOff x="0" y="0"/>
          <a:chExt cx="0" cy="0"/>
        </a:xfrm>
      </p:grpSpPr>
      <p:sp>
        <p:nvSpPr>
          <p:cNvPr id="83" name="Google Shape;83;p16"/>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solidFill>
                  <a:schemeClr val="dk1"/>
                </a:solidFill>
              </a:rPr>
              <a:t>The 14th amendment defined citizenship and was added after the Civil War to protect civil rights. This ensured former slaves were officially given the rights guaranteed in the Declaration of Independence and protected in the Constitution. </a:t>
            </a:r>
            <a:r>
              <a:rPr lang="en">
                <a:solidFill>
                  <a:schemeClr val="dk1"/>
                </a:solidFill>
              </a:rPr>
              <a:t>States</a:t>
            </a:r>
            <a:r>
              <a:rPr lang="en">
                <a:solidFill>
                  <a:schemeClr val="dk1"/>
                </a:solidFill>
              </a:rPr>
              <a:t> that did not </a:t>
            </a:r>
            <a:r>
              <a:rPr lang="en">
                <a:solidFill>
                  <a:schemeClr val="dk1"/>
                </a:solidFill>
              </a:rPr>
              <a:t>guarantee</a:t>
            </a:r>
            <a:r>
              <a:rPr lang="en">
                <a:solidFill>
                  <a:schemeClr val="dk1"/>
                </a:solidFill>
              </a:rPr>
              <a:t> all citizens these rights could be punished by the national government. The amendment also included an “equal protections” requirement, to ensure states did not treat freed slaves differently than other citizens of their states.</a:t>
            </a:r>
            <a:endParaRPr>
              <a:solidFill>
                <a:schemeClr val="dk1"/>
              </a:solidFill>
            </a:endParaRPr>
          </a:p>
          <a:p>
            <a:pPr indent="0" lvl="0" marL="0" rtl="0" algn="l">
              <a:spcBef>
                <a:spcPts val="1200"/>
              </a:spcBef>
              <a:spcAft>
                <a:spcPts val="1200"/>
              </a:spcAft>
              <a:buNone/>
            </a:pPr>
            <a:r>
              <a:rPr lang="en">
                <a:solidFill>
                  <a:schemeClr val="dk1"/>
                </a:solidFill>
              </a:rPr>
              <a:t>It took two years after proposing the amendment for it to be </a:t>
            </a:r>
            <a:r>
              <a:rPr lang="en">
                <a:solidFill>
                  <a:schemeClr val="dk1"/>
                </a:solidFill>
              </a:rPr>
              <a:t>ratified in 1868.</a:t>
            </a:r>
            <a:endParaRPr>
              <a:solidFill>
                <a:schemeClr val="dk1"/>
              </a:solidFill>
            </a:endParaRPr>
          </a:p>
        </p:txBody>
      </p:sp>
      <p:sp>
        <p:nvSpPr>
          <p:cNvPr id="84" name="Google Shape;84;p16"/>
          <p:cNvSpPr txBox="1"/>
          <p:nvPr>
            <p:ph idx="4294967295" type="ctrTitle"/>
          </p:nvPr>
        </p:nvSpPr>
        <p:spPr>
          <a:xfrm>
            <a:off x="0" y="276425"/>
            <a:ext cx="9144000" cy="708900"/>
          </a:xfrm>
          <a:prstGeom prst="rect">
            <a:avLst/>
          </a:prstGeom>
          <a:solidFill>
            <a:srgbClr val="F4CCCC"/>
          </a:solidFill>
        </p:spPr>
        <p:txBody>
          <a:bodyPr anchorCtr="0" anchor="ctr" bIns="91425" lIns="91425" spcFirstLastPara="1" rIns="91425" wrap="square" tIns="91425">
            <a:normAutofit/>
          </a:bodyPr>
          <a:lstStyle/>
          <a:p>
            <a:pPr indent="0" lvl="0" marL="0" rtl="0" algn="ctr">
              <a:spcBef>
                <a:spcPts val="0"/>
              </a:spcBef>
              <a:spcAft>
                <a:spcPts val="0"/>
              </a:spcAft>
              <a:buNone/>
            </a:pPr>
            <a:r>
              <a:rPr b="1" lang="en"/>
              <a:t>Example: The 14th Amendment</a:t>
            </a:r>
            <a:endParaRPr b="1"/>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17"/>
          <p:cNvSpPr/>
          <p:nvPr/>
        </p:nvSpPr>
        <p:spPr>
          <a:xfrm>
            <a:off x="3742450" y="1117625"/>
            <a:ext cx="2812200" cy="3881700"/>
          </a:xfrm>
          <a:prstGeom prst="rect">
            <a:avLst/>
          </a:prstGeom>
          <a:noFill/>
          <a:ln cap="flat" cmpd="sng" w="28575">
            <a:solidFill>
              <a:srgbClr val="CCCCC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 name="Google Shape;90;p17"/>
          <p:cNvSpPr/>
          <p:nvPr/>
        </p:nvSpPr>
        <p:spPr>
          <a:xfrm>
            <a:off x="216300" y="1117613"/>
            <a:ext cx="2812200" cy="3881700"/>
          </a:xfrm>
          <a:prstGeom prst="rect">
            <a:avLst/>
          </a:prstGeom>
          <a:noFill/>
          <a:ln cap="flat" cmpd="sng" w="28575">
            <a:solidFill>
              <a:srgbClr val="CCCCC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 name="Google Shape;91;p17"/>
          <p:cNvSpPr txBox="1"/>
          <p:nvPr>
            <p:ph idx="4294967295" type="ctrTitle"/>
          </p:nvPr>
        </p:nvSpPr>
        <p:spPr>
          <a:xfrm>
            <a:off x="0" y="276425"/>
            <a:ext cx="9144000" cy="708900"/>
          </a:xfrm>
          <a:prstGeom prst="rect">
            <a:avLst/>
          </a:prstGeom>
          <a:solidFill>
            <a:srgbClr val="F4CCCC"/>
          </a:solidFill>
        </p:spPr>
        <p:txBody>
          <a:bodyPr anchorCtr="0" anchor="ctr" bIns="91425" lIns="91425" spcFirstLastPara="1" rIns="91425" wrap="square" tIns="91425">
            <a:normAutofit/>
          </a:bodyPr>
          <a:lstStyle/>
          <a:p>
            <a:pPr indent="0" lvl="0" marL="0" rtl="0" algn="ctr">
              <a:spcBef>
                <a:spcPts val="0"/>
              </a:spcBef>
              <a:spcAft>
                <a:spcPts val="0"/>
              </a:spcAft>
              <a:buNone/>
            </a:pPr>
            <a:r>
              <a:rPr b="1" lang="en"/>
              <a:t>How is the Constitution amended?</a:t>
            </a:r>
            <a:endParaRPr b="1"/>
          </a:p>
        </p:txBody>
      </p:sp>
      <p:sp>
        <p:nvSpPr>
          <p:cNvPr id="92" name="Google Shape;92;p17"/>
          <p:cNvSpPr/>
          <p:nvPr/>
        </p:nvSpPr>
        <p:spPr>
          <a:xfrm>
            <a:off x="444625" y="1237800"/>
            <a:ext cx="600900" cy="540900"/>
          </a:xfrm>
          <a:prstGeom prst="ellipse">
            <a:avLst/>
          </a:prstGeom>
          <a:solidFill>
            <a:srgbClr val="F4CCCC"/>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2000"/>
              <a:t>1</a:t>
            </a:r>
            <a:endParaRPr b="1" sz="2000"/>
          </a:p>
        </p:txBody>
      </p:sp>
      <p:sp>
        <p:nvSpPr>
          <p:cNvPr id="93" name="Google Shape;93;p17"/>
          <p:cNvSpPr txBox="1"/>
          <p:nvPr/>
        </p:nvSpPr>
        <p:spPr>
          <a:xfrm>
            <a:off x="1141675" y="1237800"/>
            <a:ext cx="1718400" cy="540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t>Proposal</a:t>
            </a:r>
            <a:endParaRPr b="1" sz="1800"/>
          </a:p>
        </p:txBody>
      </p:sp>
      <p:sp>
        <p:nvSpPr>
          <p:cNvPr id="94" name="Google Shape;94;p17"/>
          <p:cNvSpPr/>
          <p:nvPr/>
        </p:nvSpPr>
        <p:spPr>
          <a:xfrm>
            <a:off x="3922050" y="1237800"/>
            <a:ext cx="600900" cy="540900"/>
          </a:xfrm>
          <a:prstGeom prst="ellipse">
            <a:avLst/>
          </a:prstGeom>
          <a:solidFill>
            <a:srgbClr val="F4CCCC"/>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2000"/>
              <a:t>2</a:t>
            </a:r>
            <a:endParaRPr b="1" sz="2000"/>
          </a:p>
        </p:txBody>
      </p:sp>
      <p:sp>
        <p:nvSpPr>
          <p:cNvPr id="95" name="Google Shape;95;p17"/>
          <p:cNvSpPr txBox="1"/>
          <p:nvPr/>
        </p:nvSpPr>
        <p:spPr>
          <a:xfrm>
            <a:off x="4626025" y="1237800"/>
            <a:ext cx="1718400" cy="540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t>Ratification</a:t>
            </a:r>
            <a:endParaRPr b="1" sz="1800"/>
          </a:p>
        </p:txBody>
      </p:sp>
      <p:sp>
        <p:nvSpPr>
          <p:cNvPr id="96" name="Google Shape;96;p17"/>
          <p:cNvSpPr/>
          <p:nvPr/>
        </p:nvSpPr>
        <p:spPr>
          <a:xfrm>
            <a:off x="3121025" y="2957250"/>
            <a:ext cx="528900" cy="540900"/>
          </a:xfrm>
          <a:prstGeom prst="rightArrow">
            <a:avLst>
              <a:gd fmla="val 50000" name="adj1"/>
              <a:gd fmla="val 50000" name="adj2"/>
            </a:avLst>
          </a:prstGeom>
          <a:solidFill>
            <a:srgbClr val="F4CCCC"/>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 name="Google Shape;97;p17"/>
          <p:cNvSpPr/>
          <p:nvPr/>
        </p:nvSpPr>
        <p:spPr>
          <a:xfrm>
            <a:off x="6655188" y="2957250"/>
            <a:ext cx="528900" cy="540900"/>
          </a:xfrm>
          <a:prstGeom prst="rightArrow">
            <a:avLst>
              <a:gd fmla="val 50000" name="adj1"/>
              <a:gd fmla="val 50000" name="adj2"/>
            </a:avLst>
          </a:prstGeom>
          <a:solidFill>
            <a:srgbClr val="F4CCCC"/>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 name="Google Shape;98;p17"/>
          <p:cNvSpPr txBox="1"/>
          <p:nvPr/>
        </p:nvSpPr>
        <p:spPr>
          <a:xfrm>
            <a:off x="348500" y="2873238"/>
            <a:ext cx="2679900" cy="708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600"/>
              <a:t>2/3 vote from both houses of Congress</a:t>
            </a:r>
            <a:endParaRPr sz="1600"/>
          </a:p>
        </p:txBody>
      </p:sp>
      <p:sp>
        <p:nvSpPr>
          <p:cNvPr id="99" name="Google Shape;99;p17"/>
          <p:cNvSpPr txBox="1"/>
          <p:nvPr/>
        </p:nvSpPr>
        <p:spPr>
          <a:xfrm>
            <a:off x="348625" y="4094625"/>
            <a:ext cx="2679900" cy="977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600"/>
              <a:t>Constitutional convention called by 2/3 of the states</a:t>
            </a:r>
            <a:endParaRPr sz="1600"/>
          </a:p>
        </p:txBody>
      </p:sp>
      <p:sp>
        <p:nvSpPr>
          <p:cNvPr id="100" name="Google Shape;100;p17"/>
          <p:cNvSpPr txBox="1"/>
          <p:nvPr/>
        </p:nvSpPr>
        <p:spPr>
          <a:xfrm>
            <a:off x="3808588" y="3690113"/>
            <a:ext cx="2679900" cy="708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600"/>
              <a:t>Passage by 3/4 of the 50 states</a:t>
            </a:r>
            <a:endParaRPr sz="1600"/>
          </a:p>
        </p:txBody>
      </p:sp>
      <p:sp>
        <p:nvSpPr>
          <p:cNvPr id="101" name="Google Shape;101;p17"/>
          <p:cNvSpPr txBox="1"/>
          <p:nvPr/>
        </p:nvSpPr>
        <p:spPr>
          <a:xfrm>
            <a:off x="1410875" y="3601044"/>
            <a:ext cx="600900" cy="46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t>OR</a:t>
            </a:r>
            <a:endParaRPr b="1" sz="1600"/>
          </a:p>
        </p:txBody>
      </p:sp>
      <p:pic>
        <p:nvPicPr>
          <p:cNvPr id="102" name="Google Shape;102;p17"/>
          <p:cNvPicPr preferRelativeResize="0"/>
          <p:nvPr/>
        </p:nvPicPr>
        <p:blipFill>
          <a:blip r:embed="rId3">
            <a:alphaModFix/>
          </a:blip>
          <a:stretch>
            <a:fillRect/>
          </a:stretch>
        </p:blipFill>
        <p:spPr>
          <a:xfrm>
            <a:off x="1274700" y="1895850"/>
            <a:ext cx="977400" cy="977400"/>
          </a:xfrm>
          <a:prstGeom prst="rect">
            <a:avLst/>
          </a:prstGeom>
          <a:noFill/>
          <a:ln>
            <a:noFill/>
          </a:ln>
        </p:spPr>
      </p:pic>
      <p:pic>
        <p:nvPicPr>
          <p:cNvPr id="103" name="Google Shape;103;p17"/>
          <p:cNvPicPr preferRelativeResize="0"/>
          <p:nvPr/>
        </p:nvPicPr>
        <p:blipFill rotWithShape="1">
          <a:blip r:embed="rId4">
            <a:alphaModFix/>
          </a:blip>
          <a:srcRect b="13449" l="0" r="0" t="4690"/>
          <a:stretch/>
        </p:blipFill>
        <p:spPr>
          <a:xfrm>
            <a:off x="4521357" y="2321513"/>
            <a:ext cx="1262418" cy="1033450"/>
          </a:xfrm>
          <a:prstGeom prst="rect">
            <a:avLst/>
          </a:prstGeom>
          <a:noFill/>
          <a:ln>
            <a:noFill/>
          </a:ln>
        </p:spPr>
      </p:pic>
      <p:pic>
        <p:nvPicPr>
          <p:cNvPr id="104" name="Google Shape;104;p17"/>
          <p:cNvPicPr preferRelativeResize="0"/>
          <p:nvPr/>
        </p:nvPicPr>
        <p:blipFill>
          <a:blip r:embed="rId5">
            <a:alphaModFix/>
          </a:blip>
          <a:stretch>
            <a:fillRect/>
          </a:stretch>
        </p:blipFill>
        <p:spPr>
          <a:xfrm>
            <a:off x="7378325" y="2111128"/>
            <a:ext cx="1566475" cy="18946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p18"/>
          <p:cNvSpPr txBox="1"/>
          <p:nvPr>
            <p:ph idx="4294967295" type="ctrTitle"/>
          </p:nvPr>
        </p:nvSpPr>
        <p:spPr>
          <a:xfrm>
            <a:off x="0" y="276425"/>
            <a:ext cx="9144000" cy="708900"/>
          </a:xfrm>
          <a:prstGeom prst="rect">
            <a:avLst/>
          </a:prstGeom>
          <a:solidFill>
            <a:srgbClr val="F4CCCC"/>
          </a:solidFill>
        </p:spPr>
        <p:txBody>
          <a:bodyPr anchorCtr="0" anchor="ctr" bIns="91425" lIns="91425" spcFirstLastPara="1" rIns="91425" wrap="square" tIns="91425">
            <a:normAutofit/>
          </a:bodyPr>
          <a:lstStyle/>
          <a:p>
            <a:pPr indent="0" lvl="0" marL="0" rtl="0" algn="ctr">
              <a:spcBef>
                <a:spcPts val="0"/>
              </a:spcBef>
              <a:spcAft>
                <a:spcPts val="0"/>
              </a:spcAft>
              <a:buNone/>
            </a:pPr>
            <a:r>
              <a:rPr b="1" lang="en"/>
              <a:t>Almost Amendments…</a:t>
            </a:r>
            <a:endParaRPr b="1"/>
          </a:p>
        </p:txBody>
      </p:sp>
      <p:sp>
        <p:nvSpPr>
          <p:cNvPr id="110" name="Google Shape;110;p18"/>
          <p:cNvSpPr txBox="1"/>
          <p:nvPr/>
        </p:nvSpPr>
        <p:spPr>
          <a:xfrm>
            <a:off x="200750" y="1100700"/>
            <a:ext cx="8729400" cy="3696600"/>
          </a:xfrm>
          <a:prstGeom prst="rect">
            <a:avLst/>
          </a:prstGeom>
          <a:noFill/>
          <a:ln>
            <a:noFill/>
          </a:ln>
        </p:spPr>
        <p:txBody>
          <a:bodyPr anchorCtr="0" anchor="t" bIns="91425" lIns="91425" spcFirstLastPara="1" rIns="91425" wrap="square" tIns="91425">
            <a:noAutofit/>
          </a:bodyPr>
          <a:lstStyle/>
          <a:p>
            <a:pPr indent="-336550" lvl="0" marL="457200" rtl="0" algn="l">
              <a:spcBef>
                <a:spcPts val="0"/>
              </a:spcBef>
              <a:spcAft>
                <a:spcPts val="0"/>
              </a:spcAft>
              <a:buSzPts val="1700"/>
              <a:buChar char="●"/>
            </a:pPr>
            <a:r>
              <a:rPr lang="en" sz="1700"/>
              <a:t>The Equal Rights Amendment (ERA) in 1972 would have guaranteed equal rights for women specifically in areas of divorce, property, employment, and other matters.</a:t>
            </a:r>
            <a:endParaRPr sz="1700"/>
          </a:p>
          <a:p>
            <a:pPr indent="-336550" lvl="0" marL="457200" rtl="0" algn="l">
              <a:spcBef>
                <a:spcPts val="0"/>
              </a:spcBef>
              <a:spcAft>
                <a:spcPts val="0"/>
              </a:spcAft>
              <a:buSzPts val="1700"/>
              <a:buChar char="●"/>
            </a:pPr>
            <a:r>
              <a:rPr lang="en" sz="1700"/>
              <a:t>The Titles of Nobility Amendment (1810) would strip citizenship from any citizen who accepted titles such as “emperor, king, prince, or foreign power”.</a:t>
            </a:r>
            <a:endParaRPr sz="1700"/>
          </a:p>
          <a:p>
            <a:pPr indent="-336550" lvl="0" marL="457200" rtl="0" algn="l">
              <a:spcBef>
                <a:spcPts val="0"/>
              </a:spcBef>
              <a:spcAft>
                <a:spcPts val="0"/>
              </a:spcAft>
              <a:buSzPts val="1700"/>
              <a:buChar char="●"/>
            </a:pPr>
            <a:r>
              <a:rPr lang="en" sz="1700"/>
              <a:t>The Child Labor Amendment (1924) would have allowed Congress to prohibit, limit, or regulate labor of any person under 18.</a:t>
            </a:r>
            <a:endParaRPr sz="1700"/>
          </a:p>
          <a:p>
            <a:pPr indent="-336550" lvl="0" marL="457200" rtl="0" algn="l">
              <a:spcBef>
                <a:spcPts val="0"/>
              </a:spcBef>
              <a:spcAft>
                <a:spcPts val="0"/>
              </a:spcAft>
              <a:buSzPts val="1700"/>
              <a:buChar char="●"/>
            </a:pPr>
            <a:r>
              <a:rPr lang="en" sz="1700"/>
              <a:t>In 1893, one amendment was proposed that would rename the United States to the “United States of the Earth”.</a:t>
            </a:r>
            <a:endParaRPr sz="1700"/>
          </a:p>
          <a:p>
            <a:pPr indent="-336550" lvl="0" marL="457200" rtl="0" algn="l">
              <a:spcBef>
                <a:spcPts val="0"/>
              </a:spcBef>
              <a:spcAft>
                <a:spcPts val="0"/>
              </a:spcAft>
              <a:buSzPts val="1700"/>
              <a:buChar char="●"/>
            </a:pPr>
            <a:r>
              <a:rPr lang="en" sz="1700"/>
              <a:t>In 1933, an amendment was proposed that would outlaw millionaires. Any income past the point of $1 million dollars would be applied to the national debt.</a:t>
            </a:r>
            <a:endParaRPr sz="1700"/>
          </a:p>
          <a:p>
            <a:pPr indent="-336550" lvl="0" marL="457200" rtl="0" algn="l">
              <a:spcBef>
                <a:spcPts val="0"/>
              </a:spcBef>
              <a:spcAft>
                <a:spcPts val="0"/>
              </a:spcAft>
              <a:buSzPts val="1700"/>
              <a:buChar char="●"/>
            </a:pPr>
            <a:r>
              <a:rPr lang="en" sz="1700"/>
              <a:t>In 1876, an amendment was proposed that would eliminate the office of the president and replace it with a 3-person Roman-style committee. </a:t>
            </a:r>
            <a:endParaRPr sz="17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sp>
        <p:nvSpPr>
          <p:cNvPr id="115" name="Google Shape;115;p19"/>
          <p:cNvSpPr txBox="1"/>
          <p:nvPr>
            <p:ph type="title"/>
          </p:nvPr>
        </p:nvSpPr>
        <p:spPr>
          <a:xfrm>
            <a:off x="311700" y="445025"/>
            <a:ext cx="8520600" cy="572700"/>
          </a:xfrm>
          <a:prstGeom prst="rect">
            <a:avLst/>
          </a:prstGeom>
          <a:solidFill>
            <a:srgbClr val="F4CCCC"/>
          </a:solidFill>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Sources</a:t>
            </a:r>
            <a:endParaRPr/>
          </a:p>
        </p:txBody>
      </p:sp>
      <p:sp>
        <p:nvSpPr>
          <p:cNvPr id="116" name="Google Shape;116;p19"/>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04800" lvl="0" marL="457200" rtl="0" algn="l">
              <a:spcBef>
                <a:spcPts val="0"/>
              </a:spcBef>
              <a:spcAft>
                <a:spcPts val="0"/>
              </a:spcAft>
              <a:buClr>
                <a:schemeClr val="dk1"/>
              </a:buClr>
              <a:buSzPts val="1200"/>
              <a:buAutoNum type="arabicPeriod"/>
            </a:pPr>
            <a:r>
              <a:rPr lang="en" sz="1200">
                <a:solidFill>
                  <a:schemeClr val="dk1"/>
                </a:solidFill>
              </a:rPr>
              <a:t>“</a:t>
            </a:r>
            <a:r>
              <a:rPr lang="en" sz="1200" u="sng">
                <a:solidFill>
                  <a:srgbClr val="1155CC"/>
                </a:solidFill>
                <a:hlinkClick r:id="rId3">
                  <a:extLst>
                    <a:ext uri="{A12FA001-AC4F-418D-AE19-62706E023703}">
                      <ahyp:hlinkClr val="tx"/>
                    </a:ext>
                  </a:extLst>
                </a:hlinkClick>
              </a:rPr>
              <a:t>edit , document , note , writing , review icon</a:t>
            </a:r>
            <a:r>
              <a:rPr lang="en" sz="1200">
                <a:solidFill>
                  <a:schemeClr val="dk1"/>
                </a:solidFill>
              </a:rPr>
              <a:t>” by BECRIS is licensed under </a:t>
            </a:r>
            <a:r>
              <a:rPr lang="en" sz="1200" u="sng">
                <a:solidFill>
                  <a:srgbClr val="1155CC"/>
                </a:solidFill>
                <a:hlinkClick r:id="rId4">
                  <a:extLst>
                    <a:ext uri="{A12FA001-AC4F-418D-AE19-62706E023703}">
                      <ahyp:hlinkClr val="tx"/>
                    </a:ext>
                  </a:extLst>
                </a:hlinkClick>
              </a:rPr>
              <a:t>CC BY 3.0</a:t>
            </a:r>
            <a:endParaRPr sz="1200">
              <a:solidFill>
                <a:srgbClr val="1155CC"/>
              </a:solidFill>
            </a:endParaRPr>
          </a:p>
          <a:p>
            <a:pPr indent="-304800" lvl="0" marL="457200" rtl="0" algn="l">
              <a:spcBef>
                <a:spcPts val="0"/>
              </a:spcBef>
              <a:spcAft>
                <a:spcPts val="0"/>
              </a:spcAft>
              <a:buClr>
                <a:schemeClr val="dk1"/>
              </a:buClr>
              <a:buSzPts val="1200"/>
              <a:buAutoNum type="arabicPeriod"/>
            </a:pPr>
            <a:r>
              <a:rPr lang="en" sz="1200">
                <a:solidFill>
                  <a:schemeClr val="dk1"/>
                </a:solidFill>
              </a:rPr>
              <a:t>“</a:t>
            </a:r>
            <a:r>
              <a:rPr lang="en" sz="1200" u="sng">
                <a:solidFill>
                  <a:srgbClr val="1155CC"/>
                </a:solidFill>
                <a:hlinkClick r:id="rId5">
                  <a:extLst>
                    <a:ext uri="{A12FA001-AC4F-418D-AE19-62706E023703}">
                      <ahyp:hlinkClr val="tx"/>
                    </a:ext>
                  </a:extLst>
                </a:hlinkClick>
              </a:rPr>
              <a:t>Voting, politics, election</a:t>
            </a:r>
            <a:r>
              <a:rPr lang="en" sz="1200">
                <a:solidFill>
                  <a:schemeClr val="dk1"/>
                </a:solidFill>
              </a:rPr>
              <a:t>” by charlie is free for commercial use</a:t>
            </a:r>
            <a:endParaRPr sz="1200">
              <a:solidFill>
                <a:schemeClr val="dk1"/>
              </a:solidFill>
            </a:endParaRPr>
          </a:p>
          <a:p>
            <a:pPr indent="-304800" lvl="0" marL="457200" rtl="0" algn="l">
              <a:spcBef>
                <a:spcPts val="0"/>
              </a:spcBef>
              <a:spcAft>
                <a:spcPts val="0"/>
              </a:spcAft>
              <a:buClr>
                <a:schemeClr val="dk1"/>
              </a:buClr>
              <a:buSzPts val="1200"/>
              <a:buAutoNum type="arabicPeriod"/>
            </a:pPr>
            <a:r>
              <a:rPr lang="en" sz="1200">
                <a:solidFill>
                  <a:schemeClr val="dk1"/>
                </a:solidFill>
              </a:rPr>
              <a:t>“</a:t>
            </a:r>
            <a:r>
              <a:rPr lang="en" sz="1200" u="sng">
                <a:solidFill>
                  <a:srgbClr val="1155CC"/>
                </a:solidFill>
                <a:hlinkClick r:id="rId6">
                  <a:extLst>
                    <a:ext uri="{A12FA001-AC4F-418D-AE19-62706E023703}">
                      <ahyp:hlinkClr val="tx"/>
                    </a:ext>
                  </a:extLst>
                </a:hlinkClick>
              </a:rPr>
              <a:t>Constitution page 1</a:t>
            </a:r>
            <a:r>
              <a:rPr lang="en" sz="1200">
                <a:solidFill>
                  <a:schemeClr val="dk1"/>
                </a:solidFill>
              </a:rPr>
              <a:t>” from the National Archives is under the Public Domain</a:t>
            </a:r>
            <a:endParaRPr sz="1200">
              <a:solidFill>
                <a:schemeClr val="dk1"/>
              </a:solidFill>
            </a:endParaRPr>
          </a:p>
          <a:p>
            <a:pPr indent="-304800" lvl="0" marL="457200" rtl="0" algn="l">
              <a:spcBef>
                <a:spcPts val="0"/>
              </a:spcBef>
              <a:spcAft>
                <a:spcPts val="0"/>
              </a:spcAft>
              <a:buClr>
                <a:schemeClr val="dk1"/>
              </a:buClr>
              <a:buSzPts val="1200"/>
              <a:buAutoNum type="arabicPeriod"/>
            </a:pPr>
            <a:r>
              <a:rPr lang="en" sz="1200">
                <a:solidFill>
                  <a:schemeClr val="dk1"/>
                </a:solidFill>
              </a:rPr>
              <a:t>“</a:t>
            </a:r>
            <a:r>
              <a:rPr lang="en" sz="1200" u="sng">
                <a:solidFill>
                  <a:srgbClr val="1155CC"/>
                </a:solidFill>
                <a:hlinkClick r:id="rId7">
                  <a:extLst>
                    <a:ext uri="{A12FA001-AC4F-418D-AE19-62706E023703}">
                      <ahyp:hlinkClr val="tx"/>
                    </a:ext>
                  </a:extLst>
                </a:hlinkClick>
              </a:rPr>
              <a:t>19th Amendment</a:t>
            </a:r>
            <a:r>
              <a:rPr lang="en" sz="1200">
                <a:solidFill>
                  <a:schemeClr val="dk1"/>
                </a:solidFill>
              </a:rPr>
              <a:t>” from the National Archives is under the Public Domain</a:t>
            </a:r>
            <a:endParaRPr sz="1200">
              <a:solidFill>
                <a:schemeClr val="dk1"/>
              </a:solidFill>
            </a:endParaRPr>
          </a:p>
          <a:p>
            <a:pPr indent="-304800" lvl="0" marL="457200" rtl="0" algn="l">
              <a:spcBef>
                <a:spcPts val="0"/>
              </a:spcBef>
              <a:spcAft>
                <a:spcPts val="0"/>
              </a:spcAft>
              <a:buClr>
                <a:schemeClr val="dk1"/>
              </a:buClr>
              <a:buSzPts val="1200"/>
              <a:buAutoNum type="arabicPeriod"/>
            </a:pPr>
            <a:r>
              <a:rPr lang="en" sz="1200">
                <a:solidFill>
                  <a:schemeClr val="dk1"/>
                </a:solidFill>
              </a:rPr>
              <a:t>“</a:t>
            </a:r>
            <a:r>
              <a:rPr lang="en" sz="1200" u="sng">
                <a:solidFill>
                  <a:srgbClr val="1155CC"/>
                </a:solidFill>
                <a:hlinkClick r:id="rId8">
                  <a:extLst>
                    <a:ext uri="{A12FA001-AC4F-418D-AE19-62706E023703}">
                      <ahyp:hlinkClr val="tx"/>
                    </a:ext>
                  </a:extLst>
                </a:hlinkClick>
              </a:rPr>
              <a:t>The Bill of Rights</a:t>
            </a:r>
            <a:r>
              <a:rPr lang="en" sz="1200">
                <a:solidFill>
                  <a:schemeClr val="dk1"/>
                </a:solidFill>
              </a:rPr>
              <a:t>” from the National Archives has no known copyright restrictions</a:t>
            </a:r>
            <a:endParaRPr sz="1200">
              <a:solidFill>
                <a:schemeClr val="dk1"/>
              </a:solidFill>
            </a:endParaRPr>
          </a:p>
          <a:p>
            <a:pPr indent="-304800" lvl="0" marL="457200" rtl="0" algn="l">
              <a:lnSpc>
                <a:spcPct val="120000"/>
              </a:lnSpc>
              <a:spcBef>
                <a:spcPts val="0"/>
              </a:spcBef>
              <a:spcAft>
                <a:spcPts val="0"/>
              </a:spcAft>
              <a:buClr>
                <a:schemeClr val="dk1"/>
              </a:buClr>
              <a:buSzPts val="1200"/>
              <a:buAutoNum type="arabicPeriod"/>
            </a:pPr>
            <a:r>
              <a:rPr lang="en" sz="1200">
                <a:solidFill>
                  <a:schemeClr val="accent2"/>
                </a:solidFill>
              </a:rPr>
              <a:t>“</a:t>
            </a:r>
            <a:r>
              <a:rPr lang="en" sz="1200" u="sng">
                <a:solidFill>
                  <a:srgbClr val="1155CC"/>
                </a:solidFill>
                <a:hlinkClick r:id="rId9">
                  <a:extLst>
                    <a:ext uri="{A12FA001-AC4F-418D-AE19-62706E023703}">
                      <ahyp:hlinkClr val="tx"/>
                    </a:ext>
                  </a:extLst>
                </a:hlinkClick>
              </a:rPr>
              <a:t>Florida topographic map</a:t>
            </a:r>
            <a:r>
              <a:rPr lang="en" sz="1200">
                <a:solidFill>
                  <a:schemeClr val="accent2"/>
                </a:solidFill>
              </a:rPr>
              <a:t>” by Eric Gaba is licensed under </a:t>
            </a:r>
            <a:r>
              <a:rPr lang="en" sz="1200" u="sng">
                <a:solidFill>
                  <a:srgbClr val="1155CC"/>
                </a:solidFill>
                <a:hlinkClick r:id="rId10">
                  <a:extLst>
                    <a:ext uri="{A12FA001-AC4F-418D-AE19-62706E023703}">
                      <ahyp:hlinkClr val="tx"/>
                    </a:ext>
                  </a:extLst>
                </a:hlinkClick>
              </a:rPr>
              <a:t>CC BY-SA 3.0</a:t>
            </a:r>
            <a:endParaRPr sz="1200">
              <a:solidFill>
                <a:schemeClr val="accent2"/>
              </a:solidFill>
            </a:endParaRPr>
          </a:p>
          <a:p>
            <a:pPr indent="-304800" lvl="0" marL="457200" rtl="0" algn="l">
              <a:spcBef>
                <a:spcPts val="0"/>
              </a:spcBef>
              <a:spcAft>
                <a:spcPts val="0"/>
              </a:spcAft>
              <a:buClr>
                <a:schemeClr val="dk1"/>
              </a:buClr>
              <a:buSzPts val="1200"/>
              <a:buAutoNum type="arabicPeriod"/>
            </a:pPr>
            <a:r>
              <a:rPr lang="en" sz="1200">
                <a:solidFill>
                  <a:schemeClr val="dk1"/>
                </a:solidFill>
              </a:rPr>
              <a:t>“</a:t>
            </a:r>
            <a:r>
              <a:rPr lang="en" sz="1200" u="sng">
                <a:solidFill>
                  <a:srgbClr val="1155CC"/>
                </a:solidFill>
                <a:hlinkClick r:id="rId11">
                  <a:extLst>
                    <a:ext uri="{A12FA001-AC4F-418D-AE19-62706E023703}">
                      <ahyp:hlinkClr val="tx"/>
                    </a:ext>
                  </a:extLst>
                </a:hlinkClick>
              </a:rPr>
              <a:t>Celebration of The Abolition of Slavery in the District of Columbia by the Colored People, in Washington, April 19, 1866</a:t>
            </a:r>
            <a:r>
              <a:rPr lang="en" sz="1200">
                <a:solidFill>
                  <a:schemeClr val="dk1"/>
                </a:solidFill>
              </a:rPr>
              <a:t>” from the New York Public Library is under the Public Domain</a:t>
            </a:r>
            <a:endParaRPr sz="1200">
              <a:solidFill>
                <a:schemeClr val="dk1"/>
              </a:solidFill>
            </a:endParaRPr>
          </a:p>
          <a:p>
            <a:pPr indent="-304800" lvl="0" marL="457200" rtl="0" algn="l">
              <a:spcBef>
                <a:spcPts val="0"/>
              </a:spcBef>
              <a:spcAft>
                <a:spcPts val="0"/>
              </a:spcAft>
              <a:buClr>
                <a:schemeClr val="dk1"/>
              </a:buClr>
              <a:buSzPts val="1200"/>
              <a:buAutoNum type="arabicPeriod"/>
            </a:pPr>
            <a:r>
              <a:rPr lang="en" sz="1200">
                <a:solidFill>
                  <a:schemeClr val="dk1"/>
                </a:solidFill>
              </a:rPr>
              <a:t>“</a:t>
            </a:r>
            <a:r>
              <a:rPr lang="en" sz="1200" u="sng">
                <a:solidFill>
                  <a:srgbClr val="1155CC"/>
                </a:solidFill>
                <a:hlinkClick r:id="rId12">
                  <a:extLst>
                    <a:ext uri="{A12FA001-AC4F-418D-AE19-62706E023703}">
                      <ahyp:hlinkClr val="tx"/>
                    </a:ext>
                  </a:extLst>
                </a:hlinkClick>
              </a:rPr>
              <a:t>business , information , message , note , pen , pencil , write icon</a:t>
            </a:r>
            <a:r>
              <a:rPr lang="en" sz="1200">
                <a:solidFill>
                  <a:schemeClr val="dk1"/>
                </a:solidFill>
              </a:rPr>
              <a:t>” from Freeicons is a free icon</a:t>
            </a:r>
            <a:endParaRPr sz="1200">
              <a:solidFill>
                <a:schemeClr val="dk1"/>
              </a:solidFill>
            </a:endParaRPr>
          </a:p>
          <a:p>
            <a:pPr indent="-304800" lvl="0" marL="457200" rtl="0" algn="l">
              <a:spcBef>
                <a:spcPts val="0"/>
              </a:spcBef>
              <a:spcAft>
                <a:spcPts val="0"/>
              </a:spcAft>
              <a:buClr>
                <a:schemeClr val="dk1"/>
              </a:buClr>
              <a:buSzPts val="1200"/>
              <a:buAutoNum type="arabicPeriod"/>
            </a:pPr>
            <a:r>
              <a:rPr lang="en" sz="1200">
                <a:solidFill>
                  <a:schemeClr val="dk1"/>
                </a:solidFill>
              </a:rPr>
              <a:t>Almost Amendments from: </a:t>
            </a:r>
            <a:r>
              <a:rPr lang="en" sz="1100" u="sng">
                <a:solidFill>
                  <a:srgbClr val="1155CC"/>
                </a:solidFill>
                <a:hlinkClick r:id="rId13">
                  <a:extLst>
                    <a:ext uri="{A12FA001-AC4F-418D-AE19-62706E023703}">
                      <ahyp:hlinkClr val="tx"/>
                    </a:ext>
                  </a:extLst>
                </a:hlinkClick>
              </a:rPr>
              <a:t>https://constitutioncenter.org/blog/five-unusual-amendments-that-never-made-it-into-the-constitution#:~:text=Some%20of%20those%20proposed%20amendments,approval%20or%20state%20convention%20process</a:t>
            </a:r>
            <a:endParaRPr sz="1200">
              <a:solidFill>
                <a:srgbClr val="1155CC"/>
              </a:solidFill>
            </a:endParaRPr>
          </a:p>
        </p:txBody>
      </p:sp>
      <p:pic>
        <p:nvPicPr>
          <p:cNvPr id="117" name="Google Shape;117;p19"/>
          <p:cNvPicPr preferRelativeResize="0"/>
          <p:nvPr/>
        </p:nvPicPr>
        <p:blipFill>
          <a:blip r:embed="rId14">
            <a:alphaModFix/>
          </a:blip>
          <a:stretch>
            <a:fillRect/>
          </a:stretch>
        </p:blipFill>
        <p:spPr>
          <a:xfrm>
            <a:off x="7843625" y="4523975"/>
            <a:ext cx="1143000" cy="4381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