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7a8ef88166_3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7a8ef88166_3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7a8ef88166_3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7a8ef88166_3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5ec9ce6159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25ec9ce6159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5ec9ce6159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5ec9ce6159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27a8ef8816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27a8ef8816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7a8ef88166_3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27a8ef88166_3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7a8ef8867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27a8ef8867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5ec9ce6159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25ec9ce6159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tile.loc.gov/storage-services/service/pnp/highsm/62000/62039v.jpg#h=683&amp;w=1024" TargetMode="External"/><Relationship Id="rId4" Type="http://schemas.openxmlformats.org/officeDocument/2006/relationships/hyperlink" Target="https://tile.loc.gov/image-services/iiif/service:pnp:highsm:13800:13879/full/pct:12.5/0/default.jpg#h=670&amp;w=833" TargetMode="External"/><Relationship Id="rId9" Type="http://schemas.openxmlformats.org/officeDocument/2006/relationships/image" Target="../media/image2.png"/><Relationship Id="rId5" Type="http://schemas.openxmlformats.org/officeDocument/2006/relationships/hyperlink" Target="https://cc-flcourts-storage.s3.amazonaws.com/flcourts-master/images/3/7/5/2/7522573-1-eng-US/FLSCvUSSC.png" TargetMode="External"/><Relationship Id="rId6" Type="http://schemas.openxmlformats.org/officeDocument/2006/relationships/hyperlink" Target="https://npg.si.edu/object/npg_NPG.71.4" TargetMode="External"/><Relationship Id="rId7" Type="http://schemas.openxmlformats.org/officeDocument/2006/relationships/hyperlink" Target="https://www.nps.gov/bost/learn/historyculture/massacre-trial.htm#:~:text=No%20malice%20was%20found" TargetMode="External"/><Relationship Id="rId8" Type="http://schemas.openxmlformats.org/officeDocument/2006/relationships/hyperlink" Target="https://tile.loc.gov/storage-services/service/pnp/cph/3b50000/3b51000/3b51600/3b51693r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51550" y="4738975"/>
            <a:ext cx="783475" cy="300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26888" y="152400"/>
            <a:ext cx="4090214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C9EAF8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520"/>
              <a:t>John Adams</a:t>
            </a:r>
            <a:endParaRPr b="1" sz="3520"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762075"/>
            <a:ext cx="4723500" cy="265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In describing his role in the Boston Massacre trial John Adams said it was: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i="1" lang="en">
                <a:solidFill>
                  <a:schemeClr val="dk1"/>
                </a:solidFill>
              </a:rPr>
              <a:t>“The greatest service I ever rendered my country”</a:t>
            </a:r>
            <a:endParaRPr b="1" i="1">
              <a:solidFill>
                <a:schemeClr val="dk1"/>
              </a:solidFill>
            </a:endParaRPr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36000" y="1331650"/>
            <a:ext cx="2684101" cy="336987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77775" y="1723599"/>
            <a:ext cx="2449874" cy="244990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C9EAF8"/>
          </a:solidFill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does the judicial branch do? </a:t>
            </a:r>
            <a:endParaRPr/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311700" y="1762075"/>
            <a:ext cx="5843400" cy="265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Hear cases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Settle conflicts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Interpret the law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Determine if laws are constitutional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Protect individual rights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Ensure fair procedures are followed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C9EAF8"/>
          </a:solidFill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the highest federal (U.S.) court ?</a:t>
            </a:r>
            <a:endParaRPr/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311700" y="1497050"/>
            <a:ext cx="4027800" cy="349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b="1" lang="en">
                <a:solidFill>
                  <a:schemeClr val="dk1"/>
                </a:solidFill>
              </a:rPr>
              <a:t>Article III</a:t>
            </a:r>
            <a:r>
              <a:rPr lang="en">
                <a:solidFill>
                  <a:schemeClr val="dk1"/>
                </a:solidFill>
              </a:rPr>
              <a:t> of the </a:t>
            </a:r>
            <a:r>
              <a:rPr b="1" lang="en">
                <a:solidFill>
                  <a:schemeClr val="dk1"/>
                </a:solidFill>
              </a:rPr>
              <a:t>U.S. Constitution</a:t>
            </a:r>
            <a:r>
              <a:rPr lang="en">
                <a:solidFill>
                  <a:schemeClr val="dk1"/>
                </a:solidFill>
              </a:rPr>
              <a:t> </a:t>
            </a:r>
            <a:r>
              <a:rPr lang="en">
                <a:solidFill>
                  <a:schemeClr val="dk1"/>
                </a:solidFill>
              </a:rPr>
              <a:t>outlines</a:t>
            </a:r>
            <a:r>
              <a:rPr lang="en">
                <a:solidFill>
                  <a:schemeClr val="dk1"/>
                </a:solidFill>
              </a:rPr>
              <a:t> the structure and powers of the U.S. </a:t>
            </a:r>
            <a:r>
              <a:rPr lang="en">
                <a:solidFill>
                  <a:schemeClr val="dk1"/>
                </a:solidFill>
              </a:rPr>
              <a:t>judicial</a:t>
            </a:r>
            <a:r>
              <a:rPr lang="en">
                <a:solidFill>
                  <a:schemeClr val="dk1"/>
                </a:solidFill>
              </a:rPr>
              <a:t> system. It states that the nation will have one supreme court. Congress has the power to create additional lower courts.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76" name="Google Shape;7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9673" y="1774600"/>
            <a:ext cx="3173103" cy="2392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C9EAF8"/>
          </a:solidFill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the highest state (Florida) court</a:t>
            </a:r>
            <a:r>
              <a:rPr lang="en"/>
              <a:t>?</a:t>
            </a:r>
            <a:endParaRPr/>
          </a:p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4178075" y="1488575"/>
            <a:ext cx="4823400" cy="35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b="1" lang="en">
                <a:solidFill>
                  <a:schemeClr val="dk1"/>
                </a:solidFill>
              </a:rPr>
              <a:t>Article V</a:t>
            </a:r>
            <a:r>
              <a:rPr lang="en">
                <a:solidFill>
                  <a:schemeClr val="dk1"/>
                </a:solidFill>
              </a:rPr>
              <a:t> of the </a:t>
            </a:r>
            <a:r>
              <a:rPr b="1" lang="en">
                <a:solidFill>
                  <a:schemeClr val="dk1"/>
                </a:solidFill>
              </a:rPr>
              <a:t>Florida Constitution</a:t>
            </a:r>
            <a:r>
              <a:rPr lang="en">
                <a:solidFill>
                  <a:schemeClr val="dk1"/>
                </a:solidFill>
              </a:rPr>
              <a:t> outlines the structure and powers of the state’s system. It states that Florida will have a supreme court, district courts of appeal, circuit courts, and county courts.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83" name="Google Shape;83;p17"/>
          <p:cNvPicPr preferRelativeResize="0"/>
          <p:nvPr/>
        </p:nvPicPr>
        <p:blipFill rotWithShape="1">
          <a:blip r:embed="rId3">
            <a:alphaModFix/>
          </a:blip>
          <a:srcRect b="10304" l="0" r="24823" t="5648"/>
          <a:stretch/>
        </p:blipFill>
        <p:spPr>
          <a:xfrm>
            <a:off x="452225" y="1765750"/>
            <a:ext cx="3423457" cy="2392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738678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C9EAF8"/>
          </a:solidFill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Article VI, Clause 2-The Supremacy Clause</a:t>
            </a:r>
            <a:endParaRPr b="1"/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497050"/>
            <a:ext cx="8438400" cy="349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 u="sng">
                <a:solidFill>
                  <a:srgbClr val="222222"/>
                </a:solidFill>
                <a:highlight>
                  <a:srgbClr val="FFFFFF"/>
                </a:highlight>
              </a:rPr>
              <a:t>This Constitution, and the Laws of the United States</a:t>
            </a: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 which shall be made in Pursuance thereof; and all Treaties made, or which shall be made, </a:t>
            </a:r>
            <a:r>
              <a:rPr lang="en" u="sng">
                <a:solidFill>
                  <a:srgbClr val="222222"/>
                </a:solidFill>
                <a:highlight>
                  <a:srgbClr val="FFFFFF"/>
                </a:highlight>
              </a:rPr>
              <a:t>under the Authority of the United States, shall be the supreme Law of the Land; and the Judges in every State shall be bound thereby, any Thing in the Constitution or Laws of any state to the Contrary notwithstanding.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Sources</a:t>
            </a:r>
            <a:endParaRPr/>
          </a:p>
        </p:txBody>
      </p:sp>
      <p:sp>
        <p:nvSpPr>
          <p:cNvPr id="100" name="Google Shape;100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The Florida Supreme Court Building in Tallahassee, the capital city of Florida, located in the "Panhandle" portion of the state above the Gulf of Mexico</a:t>
            </a:r>
            <a:r>
              <a:rPr lang="en" sz="1200">
                <a:solidFill>
                  <a:schemeClr val="dk1"/>
                </a:solidFill>
              </a:rPr>
              <a:t>” from the Library of Congress has no known copyright restrictions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2200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Supreme Court Building, Washington, D.C.</a:t>
            </a:r>
            <a:r>
              <a:rPr lang="en" sz="1200">
                <a:solidFill>
                  <a:schemeClr val="dk1"/>
                </a:solidFill>
              </a:rPr>
              <a:t>” from the Library of Congress has no known copyright restrictions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How the Courts Compare from: </a:t>
            </a:r>
            <a:r>
              <a:rPr lang="en" sz="1200" u="sng">
                <a:solidFill>
                  <a:srgbClr val="2200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https://cc-flcourts-storage.s3.amazonaws.com/flcourts-master/images/3/7/5/2/7522573-1-eng-US/FLSCvUSSC.png</a:t>
            </a:r>
            <a:endParaRPr sz="1200">
              <a:solidFill>
                <a:srgbClr val="2200CC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John Adams from:</a:t>
            </a:r>
            <a:r>
              <a:rPr lang="en" sz="1200"/>
              <a:t> </a:t>
            </a:r>
            <a:r>
              <a:rPr lang="en" sz="1200" u="sng">
                <a:solidFill>
                  <a:srgbClr val="2200CC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https://npg.si.edu/object/npg_NPG.71.4</a:t>
            </a:r>
            <a:r>
              <a:rPr lang="en" sz="1200">
                <a:solidFill>
                  <a:srgbClr val="2200CC"/>
                </a:solidFill>
              </a:rPr>
              <a:t> </a:t>
            </a:r>
            <a:endParaRPr sz="1200">
              <a:solidFill>
                <a:srgbClr val="2200CC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John Adams quote from: </a:t>
            </a:r>
            <a:r>
              <a:rPr lang="en" sz="1200" u="sng">
                <a:solidFill>
                  <a:srgbClr val="2200CC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https://www.nps.gov/bost/learn/historyculture/massacre-trial.htm#:~:text=No%20malice%20was%20found</a:t>
            </a:r>
            <a:endParaRPr sz="1200">
              <a:solidFill>
                <a:srgbClr val="2200CC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Boston Massacre image from: </a:t>
            </a:r>
            <a:r>
              <a:rPr lang="en" sz="1200" u="sng">
                <a:solidFill>
                  <a:srgbClr val="2200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https://tile.loc.gov/storage-services/service/pnp/cph/3b50000/3b51000/3b51600/3b51693r.jpg</a:t>
            </a:r>
            <a:r>
              <a:rPr lang="en" sz="1200">
                <a:solidFill>
                  <a:srgbClr val="2200CC"/>
                </a:solidFill>
              </a:rPr>
              <a:t> </a:t>
            </a:r>
            <a:endParaRPr sz="1700">
              <a:solidFill>
                <a:srgbClr val="2200CC"/>
              </a:solidFill>
            </a:endParaRPr>
          </a:p>
        </p:txBody>
      </p:sp>
      <p:pic>
        <p:nvPicPr>
          <p:cNvPr id="101" name="Google Shape;101;p2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251550" y="4738975"/>
            <a:ext cx="783475" cy="30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