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Oswa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E926DA7-0E25-482D-8FAA-1A44D067DF0E}">
  <a:tblStyle styleId="{7E926DA7-0E25-482D-8FAA-1A44D067DF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3374490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3374490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d3374490f8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d3374490f8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d3374490f8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d3374490f8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d3374490f8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d3374490f8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d3374490f8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d3374490f8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d3374490f8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d3374490f8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3374490f8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3374490f8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d3374490f8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d3374490f8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3374490f8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d3374490f8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956779b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4956779b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d3374490f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d3374490f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d3374490f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d3374490f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d3374490f8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d3374490f8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d3374490f8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d3374490f8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d3374490f8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d3374490f8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d3374490f8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d3374490f8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d3374490f8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d3374490f8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3374490f8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3374490f8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hyperlink" Target="https://pixabay.com/service/terms/" TargetMode="External"/><Relationship Id="rId22" Type="http://schemas.openxmlformats.org/officeDocument/2006/relationships/hyperlink" Target="https://www.floridamemory.com/fpc/prints/pr76404c.jpg" TargetMode="External"/><Relationship Id="rId21" Type="http://schemas.openxmlformats.org/officeDocument/2006/relationships/hyperlink" Target="https://www.nps.gov/wamo/learn/historyculture/images/WAMO_Aerial.jpg?maxwidth=650&amp;autorotate=false" TargetMode="External"/><Relationship Id="rId24" Type="http://schemas.openxmlformats.org/officeDocument/2006/relationships/hyperlink" Target="https://creativecommons.org/licenses/by/2.0/deed.en" TargetMode="External"/><Relationship Id="rId23" Type="http://schemas.openxmlformats.org/officeDocument/2006/relationships/hyperlink" Target="https://commons.wikimedia.org/wiki/File:Ron_DeSantis_2020_%28cropped%29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img.freepik.com/free-vector/social-team-helping-charity-sharing-hope_74855-6660.jpg?w=1480&amp;t=st=1684857602~exp=1684858202~hmac=5a9ecbfa304f1397b12e8dbcad9fbbf8bec23b44c4d26ffb448bd334228795b5" TargetMode="External"/><Relationship Id="rId4" Type="http://schemas.openxmlformats.org/officeDocument/2006/relationships/hyperlink" Target="https://www.freepikcompany.com/legal?_gl=1*14u71pb*fp_ga*NjI4NDc0NTUyLjE2ODIwMTA0NjU.*fp_ga_QWX66025LC*MTY4NDQxMTUzMS4zLjEuMTY4NDQxMTgzNy42MC4wLjA.*_ga*NjI4NDc0NTUyLjE2ODIwMTA0NjU.*_ga_18B6QPTJPC*MTY4NDQxMTUzMi4zLjEuMTY4NDQxMTgzOC41OS4wLjA.#nav-freepik-license" TargetMode="External"/><Relationship Id="rId9" Type="http://schemas.openxmlformats.org/officeDocument/2006/relationships/hyperlink" Target="https://www.whitehouse.gov/wp-content/uploads/2021/01/04_james_madison.jpg" TargetMode="External"/><Relationship Id="rId26" Type="http://schemas.openxmlformats.org/officeDocument/2006/relationships/hyperlink" Target="https://www.whitehouse.gov/wp-content/uploads/2021/04/P20210303AS-1901-cropped.jpg" TargetMode="External"/><Relationship Id="rId25" Type="http://schemas.openxmlformats.org/officeDocument/2006/relationships/hyperlink" Target="http://www.clipartbest.com/clipart-yToeqbebc" TargetMode="External"/><Relationship Id="rId28" Type="http://schemas.openxmlformats.org/officeDocument/2006/relationships/hyperlink" Target="https://upload.wikimedia.org/wikipedia/commons/e/ea/We_the_people_~.jpg" TargetMode="External"/><Relationship Id="rId27" Type="http://schemas.openxmlformats.org/officeDocument/2006/relationships/hyperlink" Target="https://creativecommons.org/licenses/by/3.0/us/" TargetMode="External"/><Relationship Id="rId5" Type="http://schemas.openxmlformats.org/officeDocument/2006/relationships/hyperlink" Target="https://freeicons.io/museum-icon-set-36322/column-education-greek-history-learning-pillar-school-architecture-icon-1459850" TargetMode="External"/><Relationship Id="rId6" Type="http://schemas.openxmlformats.org/officeDocument/2006/relationships/hyperlink" Target="https://creativecommons.org/licenses/by/3.0/" TargetMode="External"/><Relationship Id="rId29" Type="http://schemas.openxmlformats.org/officeDocument/2006/relationships/hyperlink" Target="https://creativecommons.org/licenses/by-sa/4.0/deed.en" TargetMode="External"/><Relationship Id="rId7" Type="http://schemas.openxmlformats.org/officeDocument/2006/relationships/hyperlink" Target="https://encrypted-tbn0.gstatic.com/images?q=tbn:ANd9GcSZanReo8U6IK3ETuq4BHLLiW1eC-qqakh68A&amp;usqp=CAU" TargetMode="External"/><Relationship Id="rId8" Type="http://schemas.openxmlformats.org/officeDocument/2006/relationships/hyperlink" Target="https://commons.wikimedia.org/wiki/File:J._M._Flagg,_I_Want_You_for_U.S._Army_poster_(1917).jpg" TargetMode="External"/><Relationship Id="rId30" Type="http://schemas.openxmlformats.org/officeDocument/2006/relationships/image" Target="../media/image3.png"/><Relationship Id="rId11" Type="http://schemas.openxmlformats.org/officeDocument/2006/relationships/hyperlink" Target="http://tile.loc.gov/storage-services/service/pnp/ppmsca/23900/23961v.jpg" TargetMode="External"/><Relationship Id="rId10" Type="http://schemas.openxmlformats.org/officeDocument/2006/relationships/hyperlink" Target="http://tile.loc.gov/storage-services/service/pnp/det/4a20000/4a26000/4a26100/4a26168v.jpg" TargetMode="External"/><Relationship Id="rId13" Type="http://schemas.openxmlformats.org/officeDocument/2006/relationships/hyperlink" Target="https://www.archives.gov/files/founding-docs/constitution_1_of_4_630.jpg" TargetMode="External"/><Relationship Id="rId12" Type="http://schemas.openxmlformats.org/officeDocument/2006/relationships/hyperlink" Target="https://www.doi.gov/sites/doi.gov/files/styles/large/public/site-page/primary-images/susan-b-anthony.jpg?itok=xuvvPJ4U" TargetMode="External"/><Relationship Id="rId15" Type="http://schemas.openxmlformats.org/officeDocument/2006/relationships/hyperlink" Target="https://www.aoc.gov/sites/default/files/styles/alternative_xl/public/images/artwork/6263666566_882d4e9eef_o.jpg.webp?itok=JNjcu4Dw" TargetMode="External"/><Relationship Id="rId14" Type="http://schemas.openxmlformats.org/officeDocument/2006/relationships/hyperlink" Target="https://www.floridamemory.com/fmp/constitutions/medium/s58_b001_01_01.jpg" TargetMode="External"/><Relationship Id="rId17" Type="http://schemas.openxmlformats.org/officeDocument/2006/relationships/hyperlink" Target="https://dos.myflorida.com/media/30727/8_moseley.jpg" TargetMode="External"/><Relationship Id="rId16" Type="http://schemas.openxmlformats.org/officeDocument/2006/relationships/hyperlink" Target="https://www.floridamemory.com/fpc/general/n027085.jpg" TargetMode="External"/><Relationship Id="rId19" Type="http://schemas.openxmlformats.org/officeDocument/2006/relationships/hyperlink" Target="https://cdn.pixabay.com/photo/2012/04/28/17/58/florida-43781_1280.png" TargetMode="External"/><Relationship Id="rId18" Type="http://schemas.openxmlformats.org/officeDocument/2006/relationships/hyperlink" Target="https://www.floridamemory.com/fpc/reference/rc00831.jp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623408" y="807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Third</a:t>
            </a:r>
            <a:r>
              <a:rPr b="1" lang="en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 Grade Matching Game</a:t>
            </a:r>
            <a:endParaRPr b="1"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6755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Cut out the boxes and match the civics terms or concepts to the correct descriptions and photos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8000" y="4693475"/>
            <a:ext cx="9906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Google Shape;124;p22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Washington Monument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Located in Washington, D.C., </a:t>
                      </a:r>
                      <a:endParaRPr sz="26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Built to honor former president George Washington</a:t>
                      </a:r>
                      <a:endParaRPr sz="26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Florida’s State Seal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Used on official state government documents and legislation; Displayed at state government buildings and on the state flag; Includes a Seminole woman, steamboat, sabal palms, and the state motto “In God We Trust”</a:t>
                      </a:r>
                      <a:endParaRPr sz="27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450" y="624850"/>
            <a:ext cx="2020725" cy="20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5775" y="2931375"/>
            <a:ext cx="1942400" cy="16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Google Shape;131;p23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Florida’s Governor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Leader of the state, head of the state executive branch, enforces rules and laws in the state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Patriotism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Showing love, </a:t>
                      </a: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loyalty</a:t>
                      </a: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, and respect for one’s country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1950" y="3139525"/>
            <a:ext cx="1553450" cy="15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125" y="692279"/>
            <a:ext cx="1411099" cy="20500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Google Shape;138;p24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U.S. President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Leader of the U.S., head of the national executive branch, enforces rules and laws of the country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“We the People”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Start of the U.S. Constitution; Means that government gains its power from the people 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225" y="692125"/>
            <a:ext cx="1462600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5675" y="2803120"/>
            <a:ext cx="2480600" cy="1641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25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Voting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An important act of citizenship where one selects their choices in national, state, and local elections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Elections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Collaborative decision making through voting where individuals are chosen to represent various official positions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6800" y="2835825"/>
            <a:ext cx="1773475" cy="17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1125" y="732825"/>
            <a:ext cx="1684825" cy="16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" name="Google Shape;152;p26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Legislative Branch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Branch of government that makes the laws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Executive Branch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Branch of government that enforces the laws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8325" y="677800"/>
            <a:ext cx="1893951" cy="189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8325" y="2739350"/>
            <a:ext cx="1893951" cy="189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oogle Shape;159;p27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Judicial Branch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Branch of government that interprets the laws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8325" y="653425"/>
            <a:ext cx="1918325" cy="19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" name="Google Shape;165;p28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Additional Ways to Play 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903100"/>
            <a:ext cx="8520600" cy="42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Start with just the images and correctly match the terms and/or descriptions</a:t>
            </a:r>
            <a:endParaRPr sz="2144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Start with just the descriptions and correctly match the terms and/or images</a:t>
            </a:r>
            <a:endParaRPr sz="2144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Start with just the terms and correctly match the descriptions and/or images</a:t>
            </a:r>
            <a:endParaRPr sz="2144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Read a description aloud and have your child hold up the correct image and/or term</a:t>
            </a:r>
            <a:endParaRPr sz="2144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Have your child find two matches they think are similar or “go together” and explain why</a:t>
            </a:r>
            <a:endParaRPr sz="2144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Sort terms into categories such as “legislative, executive, judicial”</a:t>
            </a:r>
            <a:endParaRPr sz="2144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Sort the matches into “U.S. Topics” versus “Florida Topics” and discuss if any terms overlap</a:t>
            </a:r>
            <a:endParaRPr sz="2144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6478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5"/>
              <a:buFont typeface="Oswald"/>
              <a:buChar char="●"/>
            </a:pPr>
            <a:r>
              <a:rPr lang="en" sz="2144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Ask “Which term/match do you think is the most interesting/important?” “Why?” “Least interesting/important?”</a:t>
            </a:r>
            <a:endParaRPr sz="2738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576" y="4709225"/>
            <a:ext cx="691450" cy="2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311700" y="712925"/>
            <a:ext cx="8520600" cy="42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Social team helping charity</a:t>
            </a:r>
            <a:r>
              <a:rPr lang="en" sz="1200">
                <a:solidFill>
                  <a:schemeClr val="dk1"/>
                </a:solidFill>
              </a:rPr>
              <a:t>” by pch.vector </a:t>
            </a:r>
            <a:r>
              <a:rPr lang="en" sz="1200">
                <a:solidFill>
                  <a:schemeClr val="accent2"/>
                </a:solidFill>
              </a:rPr>
              <a:t>is licensed under the </a:t>
            </a:r>
            <a:r>
              <a:rPr lang="en" sz="1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 License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column, education, greek, history, learning, pillar, school, architecture icon</a:t>
            </a:r>
            <a:r>
              <a:rPr lang="en" sz="1200">
                <a:solidFill>
                  <a:schemeClr val="dk1"/>
                </a:solidFill>
              </a:rPr>
              <a:t>” by manshagraphics is licensed under </a:t>
            </a:r>
            <a:r>
              <a:rPr lang="en" sz="12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 3.0</a:t>
            </a:r>
            <a:endParaRPr sz="1200">
              <a:solidFill>
                <a:srgbClr val="1155CC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Mount Rushmore</a:t>
            </a:r>
            <a:r>
              <a:rPr lang="en" sz="1200">
                <a:solidFill>
                  <a:schemeClr val="dk1"/>
                </a:solidFill>
              </a:rPr>
              <a:t>” from the National Department of the Interior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J. M. Flagg, I Want You for U.S. Army poster</a:t>
            </a:r>
            <a:r>
              <a:rPr lang="en" sz="1200">
                <a:solidFill>
                  <a:schemeClr val="dk1"/>
                </a:solidFill>
              </a:rPr>
              <a:t>” from the Library of Congress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James Madison</a:t>
            </a:r>
            <a:r>
              <a:rPr lang="en" sz="1200">
                <a:solidFill>
                  <a:srgbClr val="1155CC"/>
                </a:solidFill>
              </a:rPr>
              <a:t>”</a:t>
            </a:r>
            <a:r>
              <a:rPr lang="en" sz="1200">
                <a:solidFill>
                  <a:schemeClr val="dk1"/>
                </a:solidFill>
              </a:rPr>
              <a:t> from </a:t>
            </a:r>
            <a:r>
              <a:rPr i="1" lang="en" sz="1200">
                <a:solidFill>
                  <a:schemeClr val="dk1"/>
                </a:solidFill>
              </a:rPr>
              <a:t>The White House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Alexander Hamilton</a:t>
            </a:r>
            <a:r>
              <a:rPr lang="en" sz="1200">
                <a:solidFill>
                  <a:schemeClr val="dk1"/>
                </a:solidFill>
              </a:rPr>
              <a:t>” from the </a:t>
            </a:r>
            <a:r>
              <a:rPr i="1" lang="en" sz="1200">
                <a:solidFill>
                  <a:schemeClr val="dk1"/>
                </a:solidFill>
              </a:rPr>
              <a:t>Library of Congress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Booker T. Washington</a:t>
            </a:r>
            <a:r>
              <a:rPr lang="en" sz="1200">
                <a:solidFill>
                  <a:schemeClr val="dk1"/>
                </a:solidFill>
              </a:rPr>
              <a:t>” from the </a:t>
            </a:r>
            <a:r>
              <a:rPr i="1" lang="en" sz="1200">
                <a:solidFill>
                  <a:schemeClr val="dk1"/>
                </a:solidFill>
              </a:rPr>
              <a:t>Library of Congress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Susan B. Anthony</a:t>
            </a:r>
            <a:r>
              <a:rPr lang="en" sz="1200">
                <a:solidFill>
                  <a:schemeClr val="dk1"/>
                </a:solidFill>
              </a:rPr>
              <a:t>” from the </a:t>
            </a:r>
            <a:r>
              <a:rPr i="1" lang="en" sz="1200">
                <a:solidFill>
                  <a:schemeClr val="dk1"/>
                </a:solidFill>
              </a:rPr>
              <a:t>U.S. Department of the Interior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U.S. Constitution</a:t>
            </a:r>
            <a:r>
              <a:rPr lang="en" sz="1200">
                <a:solidFill>
                  <a:schemeClr val="dk1"/>
                </a:solidFill>
              </a:rPr>
              <a:t>” from </a:t>
            </a:r>
            <a:r>
              <a:rPr i="1" lang="en" sz="1200">
                <a:solidFill>
                  <a:schemeClr val="dk1"/>
                </a:solidFill>
              </a:rPr>
              <a:t>The National Archives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Florida’s Declaration of Rights</a:t>
            </a:r>
            <a:r>
              <a:rPr lang="en" sz="1200">
                <a:solidFill>
                  <a:schemeClr val="dk1"/>
                </a:solidFill>
              </a:rPr>
              <a:t>” from </a:t>
            </a:r>
            <a:r>
              <a:rPr i="1" lang="en" sz="1200">
                <a:solidFill>
                  <a:schemeClr val="dk1"/>
                </a:solidFill>
              </a:rPr>
              <a:t>Florida Memory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Signing of the U.S. Constitution</a:t>
            </a:r>
            <a:r>
              <a:rPr lang="en" sz="1200">
                <a:solidFill>
                  <a:schemeClr val="dk1"/>
                </a:solidFill>
              </a:rPr>
              <a:t>” by Howard Chandler Christy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William Pope Duval</a:t>
            </a:r>
            <a:r>
              <a:rPr lang="en" sz="1200">
                <a:solidFill>
                  <a:schemeClr val="dk1"/>
                </a:solidFill>
              </a:rPr>
              <a:t>” from </a:t>
            </a:r>
            <a:r>
              <a:rPr i="1" lang="en" sz="1200">
                <a:solidFill>
                  <a:schemeClr val="dk1"/>
                </a:solidFill>
              </a:rPr>
              <a:t>Florida Memory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William Dunn Moseley</a:t>
            </a:r>
            <a:r>
              <a:rPr lang="en" sz="1200">
                <a:solidFill>
                  <a:schemeClr val="dk1"/>
                </a:solidFill>
              </a:rPr>
              <a:t>” from </a:t>
            </a:r>
            <a:r>
              <a:rPr i="1" lang="en" sz="1200">
                <a:solidFill>
                  <a:schemeClr val="dk1"/>
                </a:solidFill>
              </a:rPr>
              <a:t>Florida Memory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Josiah T. Walls</a:t>
            </a:r>
            <a:r>
              <a:rPr lang="en" sz="1200">
                <a:solidFill>
                  <a:schemeClr val="dk1"/>
                </a:solidFill>
              </a:rPr>
              <a:t>”  from </a:t>
            </a:r>
            <a:r>
              <a:rPr i="1" lang="en" sz="1200">
                <a:solidFill>
                  <a:schemeClr val="dk1"/>
                </a:solidFill>
              </a:rPr>
              <a:t>Florida Memory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Florida map geography state united</a:t>
            </a:r>
            <a:r>
              <a:rPr lang="en" sz="1200">
                <a:solidFill>
                  <a:schemeClr val="dk1"/>
                </a:solidFill>
              </a:rPr>
              <a:t>” from Clker-Free-Vector-Images is licensed under the </a:t>
            </a:r>
            <a:r>
              <a:rPr lang="en" sz="1200" u="sng">
                <a:solidFill>
                  <a:srgbClr val="1155CC"/>
                </a:solid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Pixabay license</a:t>
            </a:r>
            <a:endParaRPr sz="1200">
              <a:solidFill>
                <a:srgbClr val="1155CC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Washington Monument</a:t>
            </a:r>
            <a:r>
              <a:rPr lang="en" sz="1200">
                <a:solidFill>
                  <a:schemeClr val="dk1"/>
                </a:solidFill>
              </a:rPr>
              <a:t>” from the </a:t>
            </a:r>
            <a:r>
              <a:rPr i="1" lang="en" sz="1200">
                <a:solidFill>
                  <a:schemeClr val="dk1"/>
                </a:solidFill>
              </a:rPr>
              <a:t>National Park Service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Florida State Seal</a:t>
            </a:r>
            <a:r>
              <a:rPr lang="en" sz="1200">
                <a:solidFill>
                  <a:schemeClr val="dk1"/>
                </a:solidFill>
              </a:rPr>
              <a:t>” from </a:t>
            </a:r>
            <a:r>
              <a:rPr i="1" lang="en" sz="1200">
                <a:solidFill>
                  <a:schemeClr val="dk1"/>
                </a:solidFill>
              </a:rPr>
              <a:t>Florida Memory</a:t>
            </a:r>
            <a:r>
              <a:rPr lang="en" sz="1200">
                <a:solidFill>
                  <a:schemeClr val="dk1"/>
                </a:solidFill>
              </a:rPr>
              <a:t> is under the Public Domain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accent2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Ron DeSantis 2020</a:t>
            </a:r>
            <a:r>
              <a:rPr lang="en" sz="1200">
                <a:solidFill>
                  <a:schemeClr val="accent2"/>
                </a:solidFill>
              </a:rPr>
              <a:t>” from the U.S. Secretary of Defense is licensed under </a:t>
            </a:r>
            <a:r>
              <a:rPr lang="en" sz="1200" u="sng">
                <a:solidFill>
                  <a:srgbClr val="1155CC"/>
                </a:solid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 2.0</a:t>
            </a:r>
            <a:endParaRPr sz="1200">
              <a:solidFill>
                <a:schemeClr val="accent2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 Love USA (Stars and Stripes)</a:t>
            </a:r>
            <a:r>
              <a:rPr lang="en" sz="1200">
                <a:solidFill>
                  <a:schemeClr val="dk1"/>
                </a:solidFill>
              </a:rPr>
              <a:t>” from ClipArt Best has no known copyright restrictions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Joe Biden</a:t>
            </a:r>
            <a:r>
              <a:rPr lang="en" sz="1200">
                <a:solidFill>
                  <a:schemeClr val="dk1"/>
                </a:solidFill>
              </a:rPr>
              <a:t>” </a:t>
            </a:r>
            <a:r>
              <a:rPr lang="en" sz="1200">
                <a:solidFill>
                  <a:schemeClr val="accent2"/>
                </a:solidFill>
              </a:rPr>
              <a:t>on whitehouse.gov is licensed under </a:t>
            </a:r>
            <a:r>
              <a:rPr lang="en" sz="1200" u="sng">
                <a:solidFill>
                  <a:srgbClr val="1155CC"/>
                </a:solidFill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 3.0 US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accent2"/>
                </a:solidFill>
              </a:rPr>
              <a:t>“</a:t>
            </a:r>
            <a:r>
              <a:rPr lang="en" sz="1200" u="sng">
                <a:solidFill>
                  <a:srgbClr val="1155CC"/>
                </a:solidFill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 the People</a:t>
            </a:r>
            <a:r>
              <a:rPr lang="en" sz="1200">
                <a:solidFill>
                  <a:schemeClr val="accent2"/>
                </a:solidFill>
              </a:rPr>
              <a:t>” by Navyatha123 is licensed under </a:t>
            </a:r>
            <a:r>
              <a:rPr lang="en" sz="1200" u="sng">
                <a:solidFill>
                  <a:srgbClr val="1155CC"/>
                </a:solidFill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BY-SA 4.0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078000" y="4693475"/>
            <a:ext cx="9906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8963" l="14016" r="15510" t="7814"/>
          <a:stretch/>
        </p:blipFill>
        <p:spPr>
          <a:xfrm>
            <a:off x="6140700" y="2908950"/>
            <a:ext cx="656076" cy="20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8963" l="14016" r="15510" t="7814"/>
          <a:stretch/>
        </p:blipFill>
        <p:spPr>
          <a:xfrm>
            <a:off x="6803325" y="2908950"/>
            <a:ext cx="656076" cy="20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8963" l="14016" r="15510" t="7814"/>
          <a:stretch/>
        </p:blipFill>
        <p:spPr>
          <a:xfrm>
            <a:off x="7459400" y="2908950"/>
            <a:ext cx="656076" cy="20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8963" l="14016" r="15510" t="7814"/>
          <a:stretch/>
        </p:blipFill>
        <p:spPr>
          <a:xfrm>
            <a:off x="8115475" y="2908950"/>
            <a:ext cx="656076" cy="2077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" name="Google Shape;65;p14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400">
                          <a:latin typeface="Oswald"/>
                          <a:ea typeface="Oswald"/>
                          <a:cs typeface="Oswald"/>
                          <a:sym typeface="Oswald"/>
                        </a:rPr>
                        <a:t>Civility, Cooperation, &amp; Volunteerism</a:t>
                      </a:r>
                      <a:endParaRPr b="1" sz="34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Food/Book drives,</a:t>
                      </a:r>
                      <a:endParaRPr sz="23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Community Clean-ups,</a:t>
                      </a:r>
                      <a:endParaRPr sz="23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Voting,</a:t>
                      </a:r>
                      <a:endParaRPr sz="23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Blood Drives,</a:t>
                      </a:r>
                      <a:endParaRPr sz="23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Volunteer Fire Dept.,</a:t>
                      </a:r>
                      <a:endParaRPr sz="23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Neighborhood Watch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Civic Virtues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Courage, fairness, compassion, self-discipline, tolerance, wisdom, contributions, humility, integrity, justice, perseverance, respect,  responsibility, tolerance, etc.</a:t>
                      </a:r>
                      <a:endParaRPr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7145" l="8905" r="6520" t="5609"/>
          <a:stretch/>
        </p:blipFill>
        <p:spPr>
          <a:xfrm>
            <a:off x="6205275" y="889300"/>
            <a:ext cx="2487499" cy="160372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 rot="5398899">
            <a:off x="7975067" y="3768098"/>
            <a:ext cx="93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Integrity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 rot="5400000">
            <a:off x="7228088" y="3768098"/>
            <a:ext cx="111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900FF"/>
                </a:solidFill>
              </a:rPr>
              <a:t>Cooperation</a:t>
            </a:r>
            <a:endParaRPr b="1" sz="1200">
              <a:solidFill>
                <a:srgbClr val="9900FF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 rot="5400000">
            <a:off x="6708538" y="3768098"/>
            <a:ext cx="83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9900"/>
                </a:solidFill>
              </a:rPr>
              <a:t>Civility</a:t>
            </a:r>
            <a:endParaRPr b="1" sz="1200">
              <a:solidFill>
                <a:srgbClr val="FF9900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 rot="5400000">
            <a:off x="5987075" y="3768098"/>
            <a:ext cx="100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</a:rPr>
              <a:t>Integrity</a:t>
            </a:r>
            <a:endParaRPr b="1" sz="1200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Google Shape;75;p15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Mount Rushmore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George Washington, Thomas Jefferson, Theodore Roosevelt, and Abraham Lincoln carved into the Black Hills of South Dakota;</a:t>
                      </a:r>
                      <a:endParaRPr sz="17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Symbolizes the founding, expansion, preservation, and unification of the United States</a:t>
                      </a:r>
                      <a:endParaRPr sz="27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Uncle Sam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Cartoon used to represent the United States, Named after Samuel Wilson for his help in the War of 1812, Became a national symbol in 1961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375" y="668125"/>
            <a:ext cx="260985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3250" y="2751925"/>
            <a:ext cx="1923649" cy="193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oogle Shape;82;p16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James Madison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4th president of the United States, author of the Federalist Papers, known as “The Father of the U.S. Constitution”</a:t>
                      </a:r>
                      <a:endParaRPr sz="27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Alexander Hamilton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First Secretary of the Treasury, author of the Federalist Papers, Founding Father</a:t>
                      </a:r>
                      <a:endParaRPr sz="26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150" y="2699825"/>
            <a:ext cx="1584750" cy="19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4000" y="635500"/>
            <a:ext cx="1633730" cy="198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17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Booker T. Washington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Civil Rights activist, Educator, Reformer, Influential spokesman for Black Americans from 1895-1915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Susan B. Anthony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Women’s rights activist, made public speeches against slavery, co-founded the American Equal Rights Association and the National Woman’s Suffrage Association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1950" y="597125"/>
            <a:ext cx="1603575" cy="20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4775" y="2727825"/>
            <a:ext cx="1537925" cy="19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8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U.S. Constitution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Oswald"/>
                          <a:ea typeface="Oswald"/>
                          <a:cs typeface="Oswald"/>
                          <a:sym typeface="Oswald"/>
                        </a:rPr>
                        <a:t>Establishes the structure, function, powers and limits of the U.S. government</a:t>
                      </a:r>
                      <a:endParaRPr sz="24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300">
                          <a:latin typeface="Oswald"/>
                          <a:ea typeface="Oswald"/>
                          <a:cs typeface="Oswald"/>
                          <a:sym typeface="Oswald"/>
                        </a:rPr>
                        <a:t>Florida Declaration of Rights</a:t>
                      </a:r>
                      <a:endParaRPr b="1" sz="33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Listed in Article I of the Florida Constitution, outlines the rights all Florida citizens have, similar to the U.S. Bill of Rights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1850" y="622600"/>
            <a:ext cx="1615225" cy="194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7974" y="2757450"/>
            <a:ext cx="1469100" cy="20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Google Shape;103;p19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500">
                          <a:latin typeface="Oswald"/>
                          <a:ea typeface="Oswald"/>
                          <a:cs typeface="Oswald"/>
                          <a:sym typeface="Oswald"/>
                        </a:rPr>
                        <a:t>Constitutional Convention</a:t>
                      </a:r>
                      <a:endParaRPr b="1" sz="35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May 1787- September 1787,</a:t>
                      </a:r>
                      <a:endParaRPr sz="16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Delegates from 12 colonies came to revise Articles of Confederation, Located in Philadelphia, PA, many debates and compromises happened, 39 delegates signed, Established the new framework for the U.S. government 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William Pope Duval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First </a:t>
                      </a:r>
                      <a:r>
                        <a:rPr lang="en" sz="1800" u="sng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civilian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</a:t>
                      </a:r>
                      <a:r>
                        <a:rPr lang="en" sz="1800" u="sng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territorial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governor (1822-1834); lawyer and judge;  helped establish more peaceful relations with local tribes of Native Americans; established Tallahassee as state capitol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438" y="2816050"/>
            <a:ext cx="1448475" cy="18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9525" y="787275"/>
            <a:ext cx="2578324" cy="17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" name="Google Shape;110;p20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William Dunn Moseley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First governor </a:t>
                      </a:r>
                      <a:r>
                        <a:rPr lang="en" sz="1900" u="sng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under statehood</a:t>
                      </a:r>
                      <a:r>
                        <a:rPr lang="en" sz="19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(1845-1849), state Capitol building completed while in office, encouraged agriculture production of citrus, avocados, tobacco, and cotton  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Josiah T. Walls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First Black congressman elected in Florida (1870); Delegate to the state constitutional convention; Served in both the Florida House of Representatives and the Florida Senate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3375" y="643325"/>
            <a:ext cx="1500700" cy="182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4624" y="2865525"/>
            <a:ext cx="1346825" cy="17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Google Shape;117;p21"/>
          <p:cNvGraphicFramePr/>
          <p:nvPr/>
        </p:nvGraphicFramePr>
        <p:xfrm>
          <a:off x="342225" y="5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{7E926DA7-0E25-482D-8FAA-1A44D067DF0E}</a:tableStyleId>
              </a:tblPr>
              <a:tblGrid>
                <a:gridCol w="2833975"/>
                <a:gridCol w="2833975"/>
                <a:gridCol w="2833975"/>
              </a:tblGrid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Florida Statehood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8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On March 3, 1845 this became the 27th state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09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Levels of Government</a:t>
                      </a:r>
                      <a:endParaRPr b="1" sz="3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7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Local</a:t>
                      </a:r>
                      <a:endParaRPr sz="27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7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State</a:t>
                      </a:r>
                      <a:endParaRPr sz="2700">
                        <a:solidFill>
                          <a:schemeClr val="dk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7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National</a:t>
                      </a:r>
                      <a:endParaRPr sz="2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9846" y="698924"/>
            <a:ext cx="2088150" cy="187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275" y="2732700"/>
            <a:ext cx="1966475" cy="19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