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Lexend"/>
      <p:regular r:id="rId13"/>
      <p:bold r:id="rId14"/>
    </p:embeddedFont>
    <p:embeddedFont>
      <p:font typeface="Century Gothic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Lexend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CenturyGothic-regular.fntdata"/><Relationship Id="rId14" Type="http://schemas.openxmlformats.org/officeDocument/2006/relationships/font" Target="fonts/Lexend-bold.fntdata"/><Relationship Id="rId17" Type="http://schemas.openxmlformats.org/officeDocument/2006/relationships/font" Target="fonts/CenturyGothic-italic.fntdata"/><Relationship Id="rId16" Type="http://schemas.openxmlformats.org/officeDocument/2006/relationships/font" Target="fonts/CenturyGothic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CenturyGothic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edf47c195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edf47c195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12121"/>
                </a:solidFill>
              </a:rPr>
              <a:t>Who can you share your thoughts with at school? (friends, classmates, teacher, coach, counselor)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edf47c195e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edf47c195e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 we get our news for the day at school? (news tv, announcements, flyers, emails)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edf47c195e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edf47c195e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When do we have to gather in school? (class meetings, school assemblies, after school clubs, dismissal)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edf47c195e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edf47c195e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might we write a letter to if we have a concern in our school community? (principal, vice-principal, guidance counselor, teacher, parents/family)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edf47c195e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edf47c195e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are ways that you see freedom of religion in our community? (all the different churches in town, different holidays, clothing items, clubs/groups, etc.)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056a135a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056a135a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7.png"/><Relationship Id="rId5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hyperlink" Target="https://creativecommons.org/licenses/by/4.0/" TargetMode="External"/><Relationship Id="rId10" Type="http://schemas.openxmlformats.org/officeDocument/2006/relationships/hyperlink" Target="https://vectorportal.com/vector/handwritten-letter/34833" TargetMode="External"/><Relationship Id="rId13" Type="http://schemas.openxmlformats.org/officeDocument/2006/relationships/hyperlink" Target="https://www.freepikcompany.com/legal?_gl=1*wqvcda*fp_ga*NjI4NDc0NTUyLjE2ODIwMTA0NjU.*fp_ga_QWX66025LC*MTY5MTc2MTg2OC41My4xLjE2OTE3NjE4NzguNTAuMC4w*test_ga*Njg3MzQ4OTMwLjE2OTE0MTcxOTE.*test_ga_18B6QPTJPC*MTY5MTc2MTg2OC4zLjEuMTY5MTc2MTg3OC41MC4wLjA.#nav-freepik-license" TargetMode="External"/><Relationship Id="rId12" Type="http://schemas.openxmlformats.org/officeDocument/2006/relationships/hyperlink" Target="https://img.freepik.com/free-vector/world-religion-day-banner-design_1308-125798.jpg?w=826&amp;t=st=1691761877~exp=1691762477~hmac=4c8a6a1790ac1b4213c086b778e22db3210990c90ae86f224a006a858bb7fa7e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archives.gov/founding-docs/downloads" TargetMode="External"/><Relationship Id="rId4" Type="http://schemas.openxmlformats.org/officeDocument/2006/relationships/hyperlink" Target="https://www.archives.gov/founding-docs/downloads" TargetMode="External"/><Relationship Id="rId9" Type="http://schemas.openxmlformats.org/officeDocument/2006/relationships/hyperlink" Target="https://creativecommons.org/licenses/by/4.0/" TargetMode="External"/><Relationship Id="rId15" Type="http://schemas.openxmlformats.org/officeDocument/2006/relationships/image" Target="../media/image7.png"/><Relationship Id="rId14" Type="http://schemas.openxmlformats.org/officeDocument/2006/relationships/hyperlink" Target="https://publicdomainvectors.org/en/free-clipart/Diverse-meeting/60804.html" TargetMode="External"/><Relationship Id="rId5" Type="http://schemas.openxmlformats.org/officeDocument/2006/relationships/hyperlink" Target="https://vectorportal.com/vector/colorful-speech-bubbles.ai/24521" TargetMode="External"/><Relationship Id="rId6" Type="http://schemas.openxmlformats.org/officeDocument/2006/relationships/hyperlink" Target="https://creativecommons.org/licenses/by/4.0/" TargetMode="External"/><Relationship Id="rId7" Type="http://schemas.openxmlformats.org/officeDocument/2006/relationships/hyperlink" Target="https://commons.wikimedia.org/wiki/File:News_square.svg" TargetMode="External"/><Relationship Id="rId8" Type="http://schemas.openxmlformats.org/officeDocument/2006/relationships/hyperlink" Target="https://vectorportal.com/vector/news-reporter/20598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428" y="1377450"/>
            <a:ext cx="2970601" cy="36030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5" name="Google Shape;55;p13"/>
          <p:cNvSpPr txBox="1"/>
          <p:nvPr/>
        </p:nvSpPr>
        <p:spPr>
          <a:xfrm>
            <a:off x="-34625" y="130225"/>
            <a:ext cx="4142700" cy="1108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Lexend"/>
                <a:ea typeface="Lexend"/>
                <a:cs typeface="Lexend"/>
                <a:sym typeface="Lexend"/>
              </a:rPr>
              <a:t>United States Constitution</a:t>
            </a:r>
            <a:endParaRPr sz="30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53800" y="4814675"/>
            <a:ext cx="714000" cy="2772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5001225" y="130225"/>
            <a:ext cx="4142700" cy="1108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Lexend"/>
                <a:ea typeface="Lexend"/>
                <a:cs typeface="Lexend"/>
                <a:sym typeface="Lexend"/>
              </a:rPr>
              <a:t>Bill of Rights and Amendments</a:t>
            </a:r>
            <a:endParaRPr sz="3000"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32362" y="1301250"/>
            <a:ext cx="3328027" cy="35388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ctrTitle"/>
          </p:nvPr>
        </p:nvSpPr>
        <p:spPr>
          <a:xfrm>
            <a:off x="311700" y="287375"/>
            <a:ext cx="8520600" cy="999300"/>
          </a:xfrm>
          <a:prstGeom prst="rect">
            <a:avLst/>
          </a:prstGeom>
          <a:solidFill>
            <a:srgbClr val="D9EAD3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Freedom of Speech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234463" y="3906050"/>
            <a:ext cx="8675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can share your ideas, opinions, and feelings.  </a:t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b="19678" l="0" r="0" t="0"/>
          <a:stretch/>
        </p:blipFill>
        <p:spPr>
          <a:xfrm>
            <a:off x="3132016" y="1592900"/>
            <a:ext cx="2879973" cy="231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ctrTitle"/>
          </p:nvPr>
        </p:nvSpPr>
        <p:spPr>
          <a:xfrm>
            <a:off x="311700" y="287375"/>
            <a:ext cx="8520600" cy="999300"/>
          </a:xfrm>
          <a:prstGeom prst="rect">
            <a:avLst/>
          </a:prstGeom>
          <a:solidFill>
            <a:srgbClr val="C9DAF8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Freedom of Press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11700" y="381400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 press (newspapers, magazines, TV) can write and publish news and ideas.</a:t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2338" y="1909575"/>
            <a:ext cx="2573925" cy="146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 b="16382" l="2237" r="2560" t="20170"/>
          <a:stretch/>
        </p:blipFill>
        <p:spPr>
          <a:xfrm>
            <a:off x="5227300" y="1866325"/>
            <a:ext cx="2324350" cy="1548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ctrTitle"/>
          </p:nvPr>
        </p:nvSpPr>
        <p:spPr>
          <a:xfrm>
            <a:off x="311700" y="287375"/>
            <a:ext cx="8520600" cy="999300"/>
          </a:xfrm>
          <a:prstGeom prst="rect">
            <a:avLst/>
          </a:prstGeom>
          <a:solidFill>
            <a:srgbClr val="FCE5C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Freedom of Assembly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9" name="Google Shape;79;p16"/>
          <p:cNvSpPr txBox="1"/>
          <p:nvPr>
            <p:ph idx="1" type="subTitle"/>
          </p:nvPr>
        </p:nvSpPr>
        <p:spPr>
          <a:xfrm>
            <a:off x="311700" y="39175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can meet with groups of people in public. </a:t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1382" y="1587500"/>
            <a:ext cx="3021230" cy="225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ctrTitle"/>
          </p:nvPr>
        </p:nvSpPr>
        <p:spPr>
          <a:xfrm>
            <a:off x="311700" y="287375"/>
            <a:ext cx="8520600" cy="1024500"/>
          </a:xfrm>
          <a:prstGeom prst="rect">
            <a:avLst/>
          </a:prstGeom>
          <a:solidFill>
            <a:srgbClr val="D9D2E9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Freedom to Petition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6" name="Google Shape;86;p17"/>
          <p:cNvSpPr txBox="1"/>
          <p:nvPr>
            <p:ph idx="1" type="subTitle"/>
          </p:nvPr>
        </p:nvSpPr>
        <p:spPr>
          <a:xfrm>
            <a:off x="208150" y="38426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can contact officials to share your opinions on how the government is working. </a:t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3">
            <a:alphaModFix/>
          </a:blip>
          <a:srcRect b="12153" l="7676" r="4085" t="15246"/>
          <a:stretch/>
        </p:blipFill>
        <p:spPr>
          <a:xfrm>
            <a:off x="3178175" y="1591839"/>
            <a:ext cx="2580550" cy="212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ctrTitle"/>
          </p:nvPr>
        </p:nvSpPr>
        <p:spPr>
          <a:xfrm>
            <a:off x="311700" y="287375"/>
            <a:ext cx="8520600" cy="999300"/>
          </a:xfrm>
          <a:prstGeom prst="rect">
            <a:avLst/>
          </a:prstGeom>
          <a:solidFill>
            <a:srgbClr val="FFF2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entury Gothic"/>
                <a:ea typeface="Century Gothic"/>
                <a:cs typeface="Century Gothic"/>
                <a:sym typeface="Century Gothic"/>
              </a:rPr>
              <a:t>Freedom of Religion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3" name="Google Shape;93;p18"/>
          <p:cNvSpPr txBox="1"/>
          <p:nvPr>
            <p:ph idx="1" type="subTitle"/>
          </p:nvPr>
        </p:nvSpPr>
        <p:spPr>
          <a:xfrm>
            <a:off x="110750" y="3886150"/>
            <a:ext cx="8978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You are free to make your own choices about religion. The government won’t choose for you.</a:t>
            </a:r>
            <a:endParaRPr>
              <a:solidFill>
                <a:schemeClr val="dk1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0313" y="1512025"/>
            <a:ext cx="2283372" cy="229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574425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Sources</a:t>
            </a:r>
            <a:endParaRPr sz="2500"/>
          </a:p>
        </p:txBody>
      </p:sp>
      <p:sp>
        <p:nvSpPr>
          <p:cNvPr id="100" name="Google Shape;100;p19"/>
          <p:cNvSpPr txBox="1"/>
          <p:nvPr/>
        </p:nvSpPr>
        <p:spPr>
          <a:xfrm>
            <a:off x="311700" y="1416225"/>
            <a:ext cx="7295400" cy="19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Constitution Page 1</a:t>
            </a:r>
            <a:r>
              <a:rPr lang="en" sz="1200">
                <a:solidFill>
                  <a:schemeClr val="accent2"/>
                </a:solidFill>
              </a:rPr>
              <a:t>” by National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Bill of Rights</a:t>
            </a:r>
            <a:r>
              <a:rPr lang="en" sz="1200">
                <a:solidFill>
                  <a:srgbClr val="30272E"/>
                </a:solidFill>
              </a:rPr>
              <a:t>” by National Archives is under the Public Domain.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Colorful speech bubbles</a:t>
            </a:r>
            <a:r>
              <a:rPr lang="en" sz="1200">
                <a:solidFill>
                  <a:srgbClr val="30272E"/>
                </a:solidFill>
              </a:rPr>
              <a:t>” by VectorPortal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News square</a:t>
            </a:r>
            <a:r>
              <a:rPr lang="en" sz="1200">
                <a:solidFill>
                  <a:srgbClr val="30272E"/>
                </a:solidFill>
              </a:rPr>
              <a:t>” from Open Clipart Library is under the Public Domain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News reporter</a:t>
            </a:r>
            <a:r>
              <a:rPr lang="en" sz="1200">
                <a:solidFill>
                  <a:srgbClr val="30272E"/>
                </a:solidFill>
              </a:rPr>
              <a:t>” by VectorPortal is licensed under 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Handwritten letter</a:t>
            </a:r>
            <a:r>
              <a:rPr lang="en" sz="1200">
                <a:solidFill>
                  <a:srgbClr val="30272E"/>
                </a:solidFill>
              </a:rPr>
              <a:t>” by VectorPortal is licensed under 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0272E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World religion day banner design</a:t>
            </a:r>
            <a:r>
              <a:rPr lang="en" sz="1200">
                <a:solidFill>
                  <a:srgbClr val="30272E"/>
                </a:solidFill>
              </a:rPr>
              <a:t>” by brgfx is licensed under the 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Diverse meeting</a:t>
            </a:r>
            <a:r>
              <a:rPr lang="en" sz="1200">
                <a:solidFill>
                  <a:srgbClr val="30272E"/>
                </a:solidFill>
              </a:rPr>
              <a:t>” is under the Public Domain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