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Century Gothic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CenturyGothic-regular.fntdata"/><Relationship Id="rId14" Type="http://schemas.openxmlformats.org/officeDocument/2006/relationships/slide" Target="slides/slide9.xml"/><Relationship Id="rId17" Type="http://schemas.openxmlformats.org/officeDocument/2006/relationships/font" Target="fonts/CenturyGothic-italic.fntdata"/><Relationship Id="rId16" Type="http://schemas.openxmlformats.org/officeDocument/2006/relationships/font" Target="fonts/CenturyGothic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CenturyGothic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d1d936339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d1d93633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2a12c40e3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2a12c40e3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d1d936339e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d1d936339e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https://unsplash.com/photos/riajHP6CCQU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d1d936339e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d1d936339e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d1d936339e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d1d936339e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d1d936339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d1d936339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d1d936339e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1d1d936339e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0562c90ff0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0562c90ff0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hyperlink" Target="https://unsplash.com/photos/fYqQBr0EzkA" TargetMode="External"/><Relationship Id="rId10" Type="http://schemas.openxmlformats.org/officeDocument/2006/relationships/hyperlink" Target="https://unsplash.com/license" TargetMode="External"/><Relationship Id="rId13" Type="http://schemas.openxmlformats.org/officeDocument/2006/relationships/hyperlink" Target="https://unsplash.com/photos/j5NU6WZN1nA" TargetMode="External"/><Relationship Id="rId12" Type="http://schemas.openxmlformats.org/officeDocument/2006/relationships/hyperlink" Target="https://unsplash.com/license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freeicons.io/vote-election-icon-set-31469/ballot-box-petition-vote-voting-icon-1155109" TargetMode="External"/><Relationship Id="rId4" Type="http://schemas.openxmlformats.org/officeDocument/2006/relationships/hyperlink" Target="https://creativecommons.org/licenses/by/3.0/" TargetMode="External"/><Relationship Id="rId9" Type="http://schemas.openxmlformats.org/officeDocument/2006/relationships/hyperlink" Target="https://unsplash.com/photos/psRG_u3DLps" TargetMode="External"/><Relationship Id="rId15" Type="http://schemas.openxmlformats.org/officeDocument/2006/relationships/hyperlink" Target="https://commons.wikimedia.org/wiki/File:Everglades_Anhinga_Trail_Pond.jpg" TargetMode="External"/><Relationship Id="rId14" Type="http://schemas.openxmlformats.org/officeDocument/2006/relationships/hyperlink" Target="https://unsplash.com/license" TargetMode="External"/><Relationship Id="rId17" Type="http://schemas.openxmlformats.org/officeDocument/2006/relationships/image" Target="../media/image1.png"/><Relationship Id="rId16" Type="http://schemas.openxmlformats.org/officeDocument/2006/relationships/hyperlink" Target="https://creativecommons.org/licenses/by-sa/3.0/deed.en" TargetMode="External"/><Relationship Id="rId5" Type="http://schemas.openxmlformats.org/officeDocument/2006/relationships/hyperlink" Target="https://unsplash.com/photos/shBI86pfie0" TargetMode="External"/><Relationship Id="rId6" Type="http://schemas.openxmlformats.org/officeDocument/2006/relationships/hyperlink" Target="https://unsplash.com/license" TargetMode="External"/><Relationship Id="rId7" Type="http://schemas.openxmlformats.org/officeDocument/2006/relationships/hyperlink" Target="https://unsplash.com/photos/zFSo6bnZJTw" TargetMode="External"/><Relationship Id="rId8" Type="http://schemas.openxmlformats.org/officeDocument/2006/relationships/hyperlink" Target="https://unsplash.com/licen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121675"/>
            <a:ext cx="9144000" cy="948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entury Gothic"/>
                <a:ea typeface="Century Gothic"/>
                <a:cs typeface="Century Gothic"/>
                <a:sym typeface="Century Gothic"/>
              </a:rPr>
              <a:t>State or National Law?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50578" l="42079" r="0" t="0"/>
          <a:stretch/>
        </p:blipFill>
        <p:spPr>
          <a:xfrm>
            <a:off x="5337040" y="1897950"/>
            <a:ext cx="2612260" cy="2380826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0" l="0" r="10857" t="47432"/>
          <a:stretch/>
        </p:blipFill>
        <p:spPr>
          <a:xfrm>
            <a:off x="606425" y="1897950"/>
            <a:ext cx="3779885" cy="2380826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237800" y="1693000"/>
            <a:ext cx="38295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20">
                <a:latin typeface="Century Gothic"/>
                <a:ea typeface="Century Gothic"/>
                <a:cs typeface="Century Gothic"/>
                <a:sym typeface="Century Gothic"/>
              </a:rPr>
              <a:t>It is illegal to disrupt a sea turtle’s nest.</a:t>
            </a:r>
            <a:endParaRPr sz="24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174375" y="450275"/>
            <a:ext cx="4155600" cy="98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r>
              <a:rPr b="1" lang="en" sz="32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32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3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4430500" y="450275"/>
            <a:ext cx="4155600" cy="7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Century Gothic"/>
                <a:ea typeface="Century Gothic"/>
                <a:cs typeface="Century Gothic"/>
                <a:sym typeface="Century Gothic"/>
              </a:rPr>
              <a:t>N </a:t>
            </a:r>
            <a:r>
              <a:rPr lang="en" sz="32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3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5" name="Google Shape;65;p14"/>
          <p:cNvSpPr txBox="1"/>
          <p:nvPr>
            <p:ph type="title"/>
          </p:nvPr>
        </p:nvSpPr>
        <p:spPr>
          <a:xfrm>
            <a:off x="4430500" y="1693000"/>
            <a:ext cx="41556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20">
                <a:latin typeface="Century Gothic"/>
                <a:ea typeface="Century Gothic"/>
                <a:cs typeface="Century Gothic"/>
                <a:sym typeface="Century Gothic"/>
              </a:rPr>
              <a:t>Citizens can not be made to pay a fee/tax in order to vote.</a:t>
            </a:r>
            <a:endParaRPr sz="24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43600" y="3165625"/>
            <a:ext cx="1529400" cy="152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2192543" y="450275"/>
            <a:ext cx="846274" cy="7712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8" name="Google Shape;68;p14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7608991" y="450275"/>
            <a:ext cx="1224540" cy="7712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9" name="Google Shape;69;p14"/>
          <p:cNvPicPr preferRelativeResize="0"/>
          <p:nvPr/>
        </p:nvPicPr>
        <p:blipFill rotWithShape="1">
          <a:blip r:embed="rId5">
            <a:alphaModFix/>
          </a:blip>
          <a:srcRect b="24128" l="18071" r="11663" t="21220"/>
          <a:stretch/>
        </p:blipFill>
        <p:spPr>
          <a:xfrm>
            <a:off x="781684" y="3100700"/>
            <a:ext cx="1966392" cy="1529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type="title"/>
          </p:nvPr>
        </p:nvSpPr>
        <p:spPr>
          <a:xfrm>
            <a:off x="884350" y="942925"/>
            <a:ext cx="5245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920">
                <a:latin typeface="Century Gothic"/>
                <a:ea typeface="Century Gothic"/>
                <a:cs typeface="Century Gothic"/>
                <a:sym typeface="Century Gothic"/>
              </a:rPr>
              <a:t>You cannot harm alligators.</a:t>
            </a:r>
            <a:endParaRPr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4957755" y="2623525"/>
            <a:ext cx="26010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N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1288175" y="2623525"/>
            <a:ext cx="2601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0249" y="345225"/>
            <a:ext cx="2600999" cy="195171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8" name="Google Shape;78;p15"/>
          <p:cNvSpPr txBox="1"/>
          <p:nvPr>
            <p:ph type="title"/>
          </p:nvPr>
        </p:nvSpPr>
        <p:spPr>
          <a:xfrm>
            <a:off x="93200" y="942925"/>
            <a:ext cx="606000" cy="75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b="1"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1801621" y="3625875"/>
            <a:ext cx="1574126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0" name="Google Shape;80;p15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5119380" y="3625875"/>
            <a:ext cx="2277735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884350" y="942913"/>
            <a:ext cx="5107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20">
                <a:latin typeface="Century Gothic"/>
                <a:ea typeface="Century Gothic"/>
                <a:cs typeface="Century Gothic"/>
                <a:sym typeface="Century Gothic"/>
              </a:rPr>
              <a:t>During the school year, students under 16 cannot do nightwork. (Work between the hours of 7 PM and 7 AM)</a:t>
            </a:r>
            <a:endParaRPr sz="24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8301" y="423563"/>
            <a:ext cx="2882577" cy="17950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7" name="Google Shape;87;p16"/>
          <p:cNvSpPr txBox="1"/>
          <p:nvPr>
            <p:ph type="title"/>
          </p:nvPr>
        </p:nvSpPr>
        <p:spPr>
          <a:xfrm>
            <a:off x="93200" y="942925"/>
            <a:ext cx="606000" cy="75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b="1"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88" name="Google Shape;88;p16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1801621" y="3625875"/>
            <a:ext cx="1574126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9" name="Google Shape;89;p16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5119380" y="3625875"/>
            <a:ext cx="2277735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0" name="Google Shape;90;p16"/>
          <p:cNvSpPr txBox="1"/>
          <p:nvPr/>
        </p:nvSpPr>
        <p:spPr>
          <a:xfrm>
            <a:off x="4957755" y="2623525"/>
            <a:ext cx="26010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N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1288175" y="2623525"/>
            <a:ext cx="2601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7"/>
          <p:cNvPicPr preferRelativeResize="0"/>
          <p:nvPr/>
        </p:nvPicPr>
        <p:blipFill rotWithShape="1">
          <a:blip r:embed="rId3">
            <a:alphaModFix/>
          </a:blip>
          <a:srcRect b="10736" l="0" r="0" t="25279"/>
          <a:stretch/>
        </p:blipFill>
        <p:spPr>
          <a:xfrm>
            <a:off x="6613534" y="299200"/>
            <a:ext cx="2228941" cy="2140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7" name="Google Shape;97;p17"/>
          <p:cNvSpPr txBox="1"/>
          <p:nvPr>
            <p:ph type="title"/>
          </p:nvPr>
        </p:nvSpPr>
        <p:spPr>
          <a:xfrm>
            <a:off x="803825" y="942925"/>
            <a:ext cx="61233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920">
                <a:latin typeface="Century Gothic"/>
                <a:ea typeface="Century Gothic"/>
                <a:cs typeface="Century Gothic"/>
                <a:sym typeface="Century Gothic"/>
              </a:rPr>
              <a:t>You cannot litter on the beach.</a:t>
            </a:r>
            <a:endParaRPr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8" name="Google Shape;98;p17"/>
          <p:cNvSpPr txBox="1"/>
          <p:nvPr>
            <p:ph type="title"/>
          </p:nvPr>
        </p:nvSpPr>
        <p:spPr>
          <a:xfrm>
            <a:off x="93200" y="942925"/>
            <a:ext cx="606000" cy="75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b="1"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9" name="Google Shape;99;p17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1801621" y="3625875"/>
            <a:ext cx="1574126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0" name="Google Shape;100;p17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5119380" y="3625875"/>
            <a:ext cx="2277735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1" name="Google Shape;101;p17"/>
          <p:cNvSpPr txBox="1"/>
          <p:nvPr/>
        </p:nvSpPr>
        <p:spPr>
          <a:xfrm>
            <a:off x="4957755" y="2623525"/>
            <a:ext cx="26010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N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2" name="Google Shape;102;p17"/>
          <p:cNvSpPr txBox="1"/>
          <p:nvPr/>
        </p:nvSpPr>
        <p:spPr>
          <a:xfrm>
            <a:off x="1288175" y="2623525"/>
            <a:ext cx="2601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7575" y="333475"/>
            <a:ext cx="2404676" cy="16496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8" name="Google Shape;108;p18"/>
          <p:cNvSpPr txBox="1"/>
          <p:nvPr>
            <p:ph type="title"/>
          </p:nvPr>
        </p:nvSpPr>
        <p:spPr>
          <a:xfrm>
            <a:off x="853175" y="780150"/>
            <a:ext cx="56544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920">
                <a:latin typeface="Century Gothic"/>
                <a:ea typeface="Century Gothic"/>
                <a:cs typeface="Century Gothic"/>
                <a:sym typeface="Century Gothic"/>
              </a:rPr>
              <a:t>The words of the Pledge of Allegiance must be the same everywhere.</a:t>
            </a:r>
            <a:endParaRPr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18"/>
          <p:cNvSpPr txBox="1"/>
          <p:nvPr>
            <p:ph type="title"/>
          </p:nvPr>
        </p:nvSpPr>
        <p:spPr>
          <a:xfrm>
            <a:off x="93200" y="942925"/>
            <a:ext cx="606000" cy="75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b="1"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10" name="Google Shape;110;p18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1801621" y="3625875"/>
            <a:ext cx="1574126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1" name="Google Shape;111;p18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5119380" y="3625875"/>
            <a:ext cx="2277735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2" name="Google Shape;112;p18"/>
          <p:cNvSpPr txBox="1"/>
          <p:nvPr/>
        </p:nvSpPr>
        <p:spPr>
          <a:xfrm>
            <a:off x="4957755" y="2623525"/>
            <a:ext cx="26010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N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3" name="Google Shape;113;p18"/>
          <p:cNvSpPr txBox="1"/>
          <p:nvPr/>
        </p:nvSpPr>
        <p:spPr>
          <a:xfrm>
            <a:off x="1288175" y="2623525"/>
            <a:ext cx="2601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9"/>
          <p:cNvPicPr preferRelativeResize="0"/>
          <p:nvPr/>
        </p:nvPicPr>
        <p:blipFill rotWithShape="1">
          <a:blip r:embed="rId3">
            <a:alphaModFix/>
          </a:blip>
          <a:srcRect b="0" l="0" r="28402" t="0"/>
          <a:stretch/>
        </p:blipFill>
        <p:spPr>
          <a:xfrm>
            <a:off x="6417900" y="283375"/>
            <a:ext cx="2228950" cy="207539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9" name="Google Shape;119;p19"/>
          <p:cNvSpPr txBox="1"/>
          <p:nvPr>
            <p:ph type="title"/>
          </p:nvPr>
        </p:nvSpPr>
        <p:spPr>
          <a:xfrm>
            <a:off x="1004650" y="755963"/>
            <a:ext cx="5107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920">
                <a:latin typeface="Century Gothic"/>
                <a:ea typeface="Century Gothic"/>
                <a:cs typeface="Century Gothic"/>
                <a:sym typeface="Century Gothic"/>
              </a:rPr>
              <a:t>You must pay with United States currency (money).</a:t>
            </a:r>
            <a:endParaRPr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0" name="Google Shape;120;p19"/>
          <p:cNvSpPr txBox="1"/>
          <p:nvPr>
            <p:ph type="title"/>
          </p:nvPr>
        </p:nvSpPr>
        <p:spPr>
          <a:xfrm>
            <a:off x="93200" y="942925"/>
            <a:ext cx="606000" cy="75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endParaRPr b="1"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21" name="Google Shape;121;p19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1801621" y="3625875"/>
            <a:ext cx="1574126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2" name="Google Shape;122;p19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5119380" y="3625875"/>
            <a:ext cx="2277735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3" name="Google Shape;123;p19"/>
          <p:cNvSpPr txBox="1"/>
          <p:nvPr/>
        </p:nvSpPr>
        <p:spPr>
          <a:xfrm>
            <a:off x="4957755" y="2623525"/>
            <a:ext cx="26010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N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1288175" y="2623525"/>
            <a:ext cx="2601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953375" y="780150"/>
            <a:ext cx="5497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920">
                <a:latin typeface="Century Gothic"/>
                <a:ea typeface="Century Gothic"/>
                <a:cs typeface="Century Gothic"/>
                <a:sym typeface="Century Gothic"/>
              </a:rPr>
              <a:t>Students must learn about the Everglades.</a:t>
            </a:r>
            <a:endParaRPr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0" name="Google Shape;130;p20"/>
          <p:cNvSpPr txBox="1"/>
          <p:nvPr>
            <p:ph type="title"/>
          </p:nvPr>
        </p:nvSpPr>
        <p:spPr>
          <a:xfrm>
            <a:off x="93200" y="942925"/>
            <a:ext cx="606000" cy="75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>
                <a:latin typeface="Century Gothic"/>
                <a:ea typeface="Century Gothic"/>
                <a:cs typeface="Century Gothic"/>
                <a:sym typeface="Century Gothic"/>
              </a:rPr>
              <a:t>6</a:t>
            </a:r>
            <a:endParaRPr b="1" sz="292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31" name="Google Shape;13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51175" y="506475"/>
            <a:ext cx="2461076" cy="14766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2" name="Google Shape;132;p20"/>
          <p:cNvPicPr preferRelativeResize="0"/>
          <p:nvPr/>
        </p:nvPicPr>
        <p:blipFill rotWithShape="1">
          <a:blip r:embed="rId4">
            <a:alphaModFix/>
          </a:blip>
          <a:srcRect b="50578" l="42079" r="0" t="0"/>
          <a:stretch/>
        </p:blipFill>
        <p:spPr>
          <a:xfrm>
            <a:off x="1801621" y="3625875"/>
            <a:ext cx="1574126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3" name="Google Shape;133;p20"/>
          <p:cNvPicPr preferRelativeResize="0"/>
          <p:nvPr/>
        </p:nvPicPr>
        <p:blipFill rotWithShape="1">
          <a:blip r:embed="rId4">
            <a:alphaModFix/>
          </a:blip>
          <a:srcRect b="0" l="0" r="10857" t="47432"/>
          <a:stretch/>
        </p:blipFill>
        <p:spPr>
          <a:xfrm>
            <a:off x="5119380" y="3625875"/>
            <a:ext cx="2277735" cy="1434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4" name="Google Shape;134;p20"/>
          <p:cNvSpPr txBox="1"/>
          <p:nvPr/>
        </p:nvSpPr>
        <p:spPr>
          <a:xfrm>
            <a:off x="4957755" y="2623525"/>
            <a:ext cx="26010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N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National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1288175" y="2623525"/>
            <a:ext cx="2601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State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/>
          <p:nvPr>
            <p:ph type="title"/>
          </p:nvPr>
        </p:nvSpPr>
        <p:spPr>
          <a:xfrm>
            <a:off x="311700" y="49390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Sources</a:t>
            </a:r>
            <a:endParaRPr sz="2500"/>
          </a:p>
        </p:txBody>
      </p:sp>
      <p:sp>
        <p:nvSpPr>
          <p:cNvPr id="141" name="Google Shape;141;p21"/>
          <p:cNvSpPr txBox="1"/>
          <p:nvPr/>
        </p:nvSpPr>
        <p:spPr>
          <a:xfrm>
            <a:off x="311700" y="1417250"/>
            <a:ext cx="8156400" cy="185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ballot , box , petition , vote , voting icon</a:t>
            </a:r>
            <a:r>
              <a:rPr lang="en" sz="1200">
                <a:solidFill>
                  <a:schemeClr val="dk1"/>
                </a:solidFill>
              </a:rPr>
              <a:t>” by manshagraphics from FreeIcons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American alligator</a:t>
            </a:r>
            <a:r>
              <a:rPr lang="en" sz="1200">
                <a:solidFill>
                  <a:schemeClr val="dk1"/>
                </a:solidFill>
              </a:rPr>
              <a:t>” by Meg Jerrard is licensed under the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Man and woman sitting on chairs</a:t>
            </a:r>
            <a:r>
              <a:rPr lang="en" sz="1200">
                <a:solidFill>
                  <a:schemeClr val="dk1"/>
                </a:solidFill>
              </a:rPr>
              <a:t>” by Kenny Eliason is licensed under the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Picking up plastic on the beach</a:t>
            </a:r>
            <a:r>
              <a:rPr lang="en" sz="1200">
                <a:solidFill>
                  <a:schemeClr val="dk1"/>
                </a:solidFill>
              </a:rPr>
              <a:t>” by OCG Saving the Ocean is licensed under the 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Close up US flag with blue sky and white clouds background during daytime</a:t>
            </a:r>
            <a:r>
              <a:rPr lang="en" sz="1200">
                <a:solidFill>
                  <a:schemeClr val="dk1"/>
                </a:solidFill>
              </a:rPr>
              <a:t>” by Cristina Glebova is licensed under the 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 Dollars</a:t>
            </a:r>
            <a:r>
              <a:rPr lang="en" sz="1200">
                <a:solidFill>
                  <a:schemeClr val="dk1"/>
                </a:solidFill>
              </a:rPr>
              <a:t>” by Alexander Schimmeck is licensed under the 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Everglades Anhinga Trail Pond</a:t>
            </a:r>
            <a:r>
              <a:rPr lang="en" sz="1200">
                <a:solidFill>
                  <a:schemeClr val="dk1"/>
                </a:solidFill>
              </a:rPr>
              <a:t>” by Daniel Kraft is licensed under </a:t>
            </a:r>
            <a:r>
              <a:rPr lang="en" sz="1200" u="sng">
                <a:solidFill>
                  <a:srgbClr val="1155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rgbClr val="1155CC"/>
              </a:solidFill>
            </a:endParaRPr>
          </a:p>
        </p:txBody>
      </p:sp>
      <p:pic>
        <p:nvPicPr>
          <p:cNvPr id="142" name="Google Shape;142;p2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