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Century Gothic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CenturyGothic-italic.fntdata"/><Relationship Id="rId10" Type="http://schemas.openxmlformats.org/officeDocument/2006/relationships/font" Target="fonts/CenturyGothic-bold.fntdata"/><Relationship Id="rId12" Type="http://schemas.openxmlformats.org/officeDocument/2006/relationships/font" Target="fonts/CenturyGothic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CenturyGothic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0272E"/>
                </a:solidFill>
              </a:rPr>
              <a:t>Types of laws that protect rights:</a:t>
            </a:r>
            <a:endParaRPr>
              <a:solidFill>
                <a:srgbClr val="30272E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100"/>
              <a:buChar char="●"/>
            </a:pPr>
            <a:r>
              <a:rPr lang="en">
                <a:solidFill>
                  <a:srgbClr val="30272E"/>
                </a:solidFill>
              </a:rPr>
              <a:t>Voting laws</a:t>
            </a:r>
            <a:endParaRPr>
              <a:solidFill>
                <a:srgbClr val="30272E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100"/>
              <a:buChar char="●"/>
            </a:pPr>
            <a:r>
              <a:rPr lang="en">
                <a:solidFill>
                  <a:srgbClr val="30272E"/>
                </a:solidFill>
              </a:rPr>
              <a:t>Fair wages/pay for employees</a:t>
            </a:r>
            <a:endParaRPr>
              <a:solidFill>
                <a:srgbClr val="30272E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100"/>
              <a:buChar char="●"/>
            </a:pPr>
            <a:r>
              <a:rPr lang="en">
                <a:solidFill>
                  <a:srgbClr val="30272E"/>
                </a:solidFill>
              </a:rPr>
              <a:t>Civil rights laws protecting against discrimination due to: age, race, gender, disability, etc.</a:t>
            </a:r>
            <a:endParaRPr>
              <a:solidFill>
                <a:srgbClr val="30272E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0272E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0272E"/>
                </a:solidFill>
              </a:rPr>
              <a:t>Types of laws that protect health and safety:</a:t>
            </a:r>
            <a:endParaRPr>
              <a:solidFill>
                <a:srgbClr val="30272E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100"/>
              <a:buChar char="●"/>
            </a:pPr>
            <a:r>
              <a:rPr lang="en">
                <a:solidFill>
                  <a:srgbClr val="30272E"/>
                </a:solidFill>
              </a:rPr>
              <a:t>Food regulations</a:t>
            </a:r>
            <a:endParaRPr>
              <a:solidFill>
                <a:srgbClr val="30272E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100"/>
              <a:buChar char="●"/>
            </a:pPr>
            <a:r>
              <a:rPr lang="en">
                <a:solidFill>
                  <a:srgbClr val="30272E"/>
                </a:solidFill>
              </a:rPr>
              <a:t>Workplace safety requirements</a:t>
            </a:r>
            <a:endParaRPr>
              <a:solidFill>
                <a:srgbClr val="30272E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100"/>
              <a:buChar char="●"/>
            </a:pPr>
            <a:r>
              <a:rPr lang="en">
                <a:solidFill>
                  <a:srgbClr val="30272E"/>
                </a:solidFill>
              </a:rPr>
              <a:t>Local traffic laws</a:t>
            </a:r>
            <a:endParaRPr>
              <a:solidFill>
                <a:srgbClr val="30272E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100"/>
              <a:buChar char="●"/>
            </a:pPr>
            <a:r>
              <a:rPr lang="en">
                <a:solidFill>
                  <a:srgbClr val="30272E"/>
                </a:solidFill>
              </a:rPr>
              <a:t>Driver’s license laws</a:t>
            </a:r>
            <a:endParaRPr>
              <a:solidFill>
                <a:srgbClr val="30272E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100"/>
              <a:buChar char="●"/>
            </a:pPr>
            <a:r>
              <a:rPr lang="en">
                <a:solidFill>
                  <a:srgbClr val="30272E"/>
                </a:solidFill>
              </a:rPr>
              <a:t>Emergency personnel/services in communities</a:t>
            </a:r>
            <a:endParaRPr>
              <a:solidFill>
                <a:srgbClr val="30272E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0272E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0272E"/>
                </a:solidFill>
              </a:rPr>
              <a:t>Types of laws that provide a service:</a:t>
            </a:r>
            <a:endParaRPr>
              <a:solidFill>
                <a:srgbClr val="30272E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100"/>
              <a:buChar char="●"/>
            </a:pPr>
            <a:r>
              <a:rPr lang="en">
                <a:solidFill>
                  <a:srgbClr val="30272E"/>
                </a:solidFill>
              </a:rPr>
              <a:t>Laws requiring school services</a:t>
            </a:r>
            <a:endParaRPr>
              <a:solidFill>
                <a:srgbClr val="30272E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0272E"/>
              </a:buClr>
              <a:buSzPts val="1100"/>
              <a:buChar char="●"/>
            </a:pPr>
            <a:r>
              <a:rPr lang="en">
                <a:solidFill>
                  <a:srgbClr val="30272E"/>
                </a:solidFill>
              </a:rPr>
              <a:t>Local government/utility regulations and requirements</a:t>
            </a:r>
            <a:endParaRPr>
              <a:solidFill>
                <a:srgbClr val="30272E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d023a3d1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d023a3d1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Sample Morning Scenario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Used water and lights at your house to get ready for school (local government/utilities), drove to school (state driver’s license/local traffic laws), stopped for fast food breakfast (laws about food regulation/ business laws), went to school (government funds schools/laws related to teacher requirements and what students learn), after school had sports practice (local parks and recreation), saw police officers and firefighters on your drive home (local government)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0563866ca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0563866ca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9" Type="http://schemas.openxmlformats.org/officeDocument/2006/relationships/image" Target="../media/image6.png"/><Relationship Id="rId5" Type="http://schemas.openxmlformats.org/officeDocument/2006/relationships/image" Target="../media/image8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hyperlink" Target="https://creativecommons.org/licenses/by/3.0/" TargetMode="External"/><Relationship Id="rId10" Type="http://schemas.openxmlformats.org/officeDocument/2006/relationships/hyperlink" Target="https://freeicons.io/colored-line-icons/lightbulb-idea-icon-24874" TargetMode="External"/><Relationship Id="rId13" Type="http://schemas.openxmlformats.org/officeDocument/2006/relationships/hyperlink" Target="https://creativecommons.org/licenses/by/3.0/" TargetMode="External"/><Relationship Id="rId12" Type="http://schemas.openxmlformats.org/officeDocument/2006/relationships/hyperlink" Target="https://freeicons.io/education/math-school-teacher-teaching-icon-38387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https://freeicons.io/2020-election-icons/vote-choice-icon-31620" TargetMode="External"/><Relationship Id="rId9" Type="http://schemas.openxmlformats.org/officeDocument/2006/relationships/hyperlink" Target="https://creativecommons.org/licenses/by/3.0/" TargetMode="External"/><Relationship Id="rId15" Type="http://schemas.openxmlformats.org/officeDocument/2006/relationships/hyperlink" Target="https://creativecommons.org/licenses/by/3.0/" TargetMode="External"/><Relationship Id="rId14" Type="http://schemas.openxmlformats.org/officeDocument/2006/relationships/hyperlink" Target="https://freeicons.io/educational-icons/scholl-bus-icon-29474" TargetMode="External"/><Relationship Id="rId17" Type="http://schemas.openxmlformats.org/officeDocument/2006/relationships/hyperlink" Target="https://creativecommons.org/licenses/by/3.0/" TargetMode="External"/><Relationship Id="rId16" Type="http://schemas.openxmlformats.org/officeDocument/2006/relationships/hyperlink" Target="https://freeicons.io/ecology-&amp;-recycling-4/faucet-water-ecology-eco-icon-100344" TargetMode="External"/><Relationship Id="rId5" Type="http://schemas.openxmlformats.org/officeDocument/2006/relationships/hyperlink" Target="https://creativecommons.org/licenses/by/3.0/" TargetMode="External"/><Relationship Id="rId6" Type="http://schemas.openxmlformats.org/officeDocument/2006/relationships/hyperlink" Target="https://freeicons.io/university-2/health-healthy-heartbeat-sciences-icon-134318" TargetMode="External"/><Relationship Id="rId7" Type="http://schemas.openxmlformats.org/officeDocument/2006/relationships/hyperlink" Target="https://creativecommons.org/licenses/by/3.0/" TargetMode="External"/><Relationship Id="rId8" Type="http://schemas.openxmlformats.org/officeDocument/2006/relationships/hyperlink" Target="https://freeicons.io/car-machine-2/safety-belt-car-part-automotive-icon-97899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6174150" y="1690375"/>
            <a:ext cx="2593200" cy="262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3275400" y="1690350"/>
            <a:ext cx="2593200" cy="262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376650" y="1690450"/>
            <a:ext cx="2593200" cy="262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559650" y="247300"/>
            <a:ext cx="8024700" cy="8205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Role of laws in the community:</a:t>
            </a:r>
            <a:endParaRPr sz="4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76650" y="1690450"/>
            <a:ext cx="2593200" cy="63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4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>
                <a:latin typeface="Century Gothic"/>
                <a:ea typeface="Century Gothic"/>
                <a:cs typeface="Century Gothic"/>
                <a:sym typeface="Century Gothic"/>
              </a:rPr>
              <a:t>Protect citizens’ rights</a:t>
            </a:r>
            <a:endParaRPr sz="46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275400" y="1690450"/>
            <a:ext cx="2593200" cy="63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Protect citizens’ health and safety</a:t>
            </a:r>
            <a:endParaRPr sz="25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6174150" y="1690450"/>
            <a:ext cx="2593200" cy="63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Provide a service to the community</a:t>
            </a:r>
            <a:endParaRPr sz="25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6688" y="2627250"/>
            <a:ext cx="1373125" cy="137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2700000">
            <a:off x="4393375" y="3079100"/>
            <a:ext cx="1050676" cy="1050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53425" y="2484800"/>
            <a:ext cx="964774" cy="964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36600" y="3381700"/>
            <a:ext cx="829050" cy="82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301575" y="2507701"/>
            <a:ext cx="829050" cy="82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650800" y="2527413"/>
            <a:ext cx="789626" cy="789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/>
          <p:nvPr/>
        </p:nvSpPr>
        <p:spPr>
          <a:xfrm>
            <a:off x="6174150" y="1690375"/>
            <a:ext cx="2593200" cy="262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/>
          <p:nvPr/>
        </p:nvSpPr>
        <p:spPr>
          <a:xfrm>
            <a:off x="3275400" y="1690350"/>
            <a:ext cx="2593200" cy="262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4"/>
          <p:cNvSpPr/>
          <p:nvPr/>
        </p:nvSpPr>
        <p:spPr>
          <a:xfrm>
            <a:off x="376650" y="1690450"/>
            <a:ext cx="2593200" cy="262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/>
          <p:cNvSpPr txBox="1"/>
          <p:nvPr/>
        </p:nvSpPr>
        <p:spPr>
          <a:xfrm>
            <a:off x="559650" y="247300"/>
            <a:ext cx="8024700" cy="820500"/>
          </a:xfrm>
          <a:prstGeom prst="rect">
            <a:avLst/>
          </a:prstGeom>
          <a:solidFill>
            <a:srgbClr val="F3F3F3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 fontScale="925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Services provided by the government</a:t>
            </a:r>
            <a:endParaRPr sz="4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376650" y="1690450"/>
            <a:ext cx="2593200" cy="63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55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>
                <a:latin typeface="Century Gothic"/>
                <a:ea typeface="Century Gothic"/>
                <a:cs typeface="Century Gothic"/>
                <a:sym typeface="Century Gothic"/>
              </a:rPr>
              <a:t>Transportation</a:t>
            </a:r>
            <a:endParaRPr sz="46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3275400" y="1690450"/>
            <a:ext cx="2593200" cy="63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Century Gothic"/>
                <a:ea typeface="Century Gothic"/>
                <a:cs typeface="Century Gothic"/>
                <a:sym typeface="Century Gothic"/>
              </a:rPr>
              <a:t>Utilities</a:t>
            </a:r>
            <a:endParaRPr sz="25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6174150" y="1690450"/>
            <a:ext cx="2593200" cy="63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Century Gothic"/>
                <a:ea typeface="Century Gothic"/>
                <a:cs typeface="Century Gothic"/>
                <a:sym typeface="Century Gothic"/>
              </a:rPr>
              <a:t>School</a:t>
            </a:r>
            <a:endParaRPr sz="250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79" name="Google Shape;7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2" y="2882273"/>
            <a:ext cx="1130975" cy="113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21150" y="2571751"/>
            <a:ext cx="1499200" cy="149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84138" y="2632238"/>
            <a:ext cx="1378225" cy="137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67900" y="2882275"/>
            <a:ext cx="1130975" cy="113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>
            <p:ph type="title"/>
          </p:nvPr>
        </p:nvSpPr>
        <p:spPr>
          <a:xfrm>
            <a:off x="311700" y="47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Sources</a:t>
            </a:r>
            <a:endParaRPr sz="2500"/>
          </a:p>
        </p:txBody>
      </p:sp>
      <p:sp>
        <p:nvSpPr>
          <p:cNvPr id="89" name="Google Shape;89;p15"/>
          <p:cNvSpPr txBox="1"/>
          <p:nvPr/>
        </p:nvSpPr>
        <p:spPr>
          <a:xfrm>
            <a:off x="414225" y="1449850"/>
            <a:ext cx="7617300" cy="16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Vote choice icon</a:t>
            </a:r>
            <a:r>
              <a:rPr lang="en" sz="1200">
                <a:solidFill>
                  <a:schemeClr val="dk1"/>
                </a:solidFill>
              </a:rPr>
              <a:t>” by Fasil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Health, healthy, heartbeat, sciences icon</a:t>
            </a:r>
            <a:r>
              <a:rPr lang="en" sz="1200">
                <a:solidFill>
                  <a:schemeClr val="dk1"/>
                </a:solidFill>
              </a:rPr>
              <a:t>” by Hilmy Abiyyu Asad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Safety belt car part automotive icon</a:t>
            </a:r>
            <a:r>
              <a:rPr lang="en" sz="1200">
                <a:solidFill>
                  <a:schemeClr val="dk1"/>
                </a:solidFill>
              </a:rPr>
              <a:t>” by ColourCreatype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Lightbulb, idea icon</a:t>
            </a:r>
            <a:r>
              <a:rPr lang="en" sz="1200">
                <a:solidFill>
                  <a:schemeClr val="dk1"/>
                </a:solidFill>
              </a:rPr>
              <a:t>” by Fasil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Math, school, teacher, teaching icon</a:t>
            </a:r>
            <a:r>
              <a:rPr lang="en" sz="1200">
                <a:solidFill>
                  <a:schemeClr val="dk1"/>
                </a:solidFill>
              </a:rPr>
              <a:t>” by MD Badsha Meah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School, bus icon</a:t>
            </a:r>
            <a:r>
              <a:rPr lang="en" sz="1200">
                <a:solidFill>
                  <a:schemeClr val="dk1"/>
                </a:solidFill>
              </a:rPr>
              <a:t>” by Fasil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Faucet, water, ecology, eco icon</a:t>
            </a:r>
            <a:r>
              <a:rPr lang="en" sz="1200">
                <a:solidFill>
                  <a:schemeClr val="dk1"/>
                </a:solidFill>
              </a:rPr>
              <a:t>” by ColourCreatype </a:t>
            </a:r>
            <a:r>
              <a:rPr lang="en" sz="1200">
                <a:solidFill>
                  <a:srgbClr val="30272E"/>
                </a:solidFill>
              </a:rPr>
              <a:t>is licensed under </a:t>
            </a:r>
            <a:r>
              <a:rPr lang="en" sz="1200" u="sng">
                <a:solidFill>
                  <a:srgbClr val="1155CC"/>
                </a:solidFill>
                <a:hlinkClick r:id="rId1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