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
  </p:notesMasterIdLst>
  <p:sldIdLst>
    <p:sldId id="256" r:id="rId2"/>
  </p:sldIdLst>
  <p:sldSz cx="10058400" cy="7772400"/>
  <p:notesSz cx="6858000" cy="9144000"/>
  <p:embeddedFontLst>
    <p:embeddedFont>
      <p:font typeface="Century Gothic" panose="020B0502020202020204" pitchFamily="34" charset="0"/>
      <p:regular r:id="rId4"/>
      <p:bold r:id="rId5"/>
      <p:italic r:id="rId6"/>
      <p:boldItalic r:id="rId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29"/>
  </p:normalViewPr>
  <p:slideViewPr>
    <p:cSldViewPr snapToGrid="0">
      <p:cViewPr varScale="1">
        <p:scale>
          <a:sx n="91" d="100"/>
          <a:sy n="91" d="100"/>
        </p:scale>
        <p:origin x="1984" y="184"/>
      </p:cViewPr>
      <p:guideLst>
        <p:guide orient="horz" pos="2448"/>
        <p:guide pos="31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notesMaster" Target="notesMasters/notesMaster1.xml"/><Relationship Id="rId7" Type="http://schemas.openxmlformats.org/officeDocument/2006/relationships/font" Target="fonts/font4.fntdata"/><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tableStyles" Target="tableStyles.xml"/><Relationship Id="rId5" Type="http://schemas.openxmlformats.org/officeDocument/2006/relationships/font" Target="fonts/font2.fntdata"/><Relationship Id="rId10" Type="http://schemas.openxmlformats.org/officeDocument/2006/relationships/theme" Target="theme/theme1.xml"/><Relationship Id="rId4" Type="http://schemas.openxmlformats.org/officeDocument/2006/relationships/font" Target="fonts/font1.fntdata"/><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210584" y="685800"/>
            <a:ext cx="4437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211263" y="685800"/>
            <a:ext cx="443706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42879" y="1125136"/>
            <a:ext cx="9372900" cy="31017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42870" y="4282678"/>
            <a:ext cx="9372900" cy="11979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9319704" y="7046639"/>
            <a:ext cx="603600" cy="594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42870" y="1671478"/>
            <a:ext cx="9372900" cy="29670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42870" y="4763362"/>
            <a:ext cx="9372900" cy="1965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9319704" y="7046639"/>
            <a:ext cx="603600" cy="594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9319704" y="7046639"/>
            <a:ext cx="603600" cy="594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42870" y="3250173"/>
            <a:ext cx="9372900" cy="12720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9319704" y="7046639"/>
            <a:ext cx="603600" cy="594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42870" y="672482"/>
            <a:ext cx="9372900" cy="865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42870" y="1741518"/>
            <a:ext cx="9372900" cy="51627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9319704" y="7046639"/>
            <a:ext cx="603600" cy="594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42870" y="672482"/>
            <a:ext cx="9372900" cy="865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42870" y="1741518"/>
            <a:ext cx="4399800" cy="51627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5315640" y="1741518"/>
            <a:ext cx="4399800" cy="51627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9319704" y="7046639"/>
            <a:ext cx="603600" cy="594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42870" y="672482"/>
            <a:ext cx="9372900" cy="865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9319704" y="7046639"/>
            <a:ext cx="603600" cy="594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42870" y="839573"/>
            <a:ext cx="3088800" cy="11418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42870" y="2099840"/>
            <a:ext cx="3088800" cy="48045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9319704" y="7046639"/>
            <a:ext cx="603600" cy="594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539275" y="680227"/>
            <a:ext cx="7004400" cy="6181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9319704" y="7046639"/>
            <a:ext cx="603600" cy="594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92050" y="1863464"/>
            <a:ext cx="4449600" cy="22398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92050" y="4235758"/>
            <a:ext cx="4449600" cy="18663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5433450" y="1094158"/>
            <a:ext cx="4221000" cy="55839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9319704" y="7046639"/>
            <a:ext cx="603600" cy="594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42870" y="6392869"/>
            <a:ext cx="6598800" cy="9144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9319704" y="7046639"/>
            <a:ext cx="603600" cy="594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42870" y="672482"/>
            <a:ext cx="9372900" cy="8655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42870" y="1741518"/>
            <a:ext cx="9372900" cy="51627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9319704" y="7046639"/>
            <a:ext cx="603600" cy="5949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580549" y="151416"/>
            <a:ext cx="9262001" cy="40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800" dirty="0"/>
              <a:t>Name: _______________________			</a:t>
            </a:r>
            <a:r>
              <a:rPr lang="en" sz="1800" b="1" dirty="0"/>
              <a:t>Role of Laws Matching</a:t>
            </a:r>
            <a:endParaRPr sz="1800" b="1" dirty="0"/>
          </a:p>
        </p:txBody>
      </p:sp>
      <p:pic>
        <p:nvPicPr>
          <p:cNvPr id="55" name="Google Shape;55;p13"/>
          <p:cNvPicPr preferRelativeResize="0"/>
          <p:nvPr/>
        </p:nvPicPr>
        <p:blipFill>
          <a:blip r:embed="rId3">
            <a:alphaModFix/>
          </a:blip>
          <a:stretch>
            <a:fillRect/>
          </a:stretch>
        </p:blipFill>
        <p:spPr>
          <a:xfrm>
            <a:off x="9168728" y="7352989"/>
            <a:ext cx="811558" cy="315079"/>
          </a:xfrm>
          <a:prstGeom prst="rect">
            <a:avLst/>
          </a:prstGeom>
          <a:noFill/>
          <a:ln>
            <a:noFill/>
          </a:ln>
        </p:spPr>
      </p:pic>
      <p:sp>
        <p:nvSpPr>
          <p:cNvPr id="56" name="Google Shape;56;p13"/>
          <p:cNvSpPr txBox="1">
            <a:spLocks noGrp="1"/>
          </p:cNvSpPr>
          <p:nvPr>
            <p:ph type="ctrTitle"/>
          </p:nvPr>
        </p:nvSpPr>
        <p:spPr>
          <a:xfrm>
            <a:off x="177424" y="821641"/>
            <a:ext cx="9703500" cy="548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800" u="sng"/>
              <a:t>Directions</a:t>
            </a:r>
            <a:r>
              <a:rPr lang="en" sz="1800"/>
              <a:t>: Read each of the laws in the boxes. Then, pick what the law does for citizens from the dotted boxes below. Cut out the role and glue it into the box next to the matching law.</a:t>
            </a:r>
            <a:endParaRPr sz="1800" b="1"/>
          </a:p>
        </p:txBody>
      </p:sp>
      <p:sp>
        <p:nvSpPr>
          <p:cNvPr id="57" name="Google Shape;57;p13"/>
          <p:cNvSpPr/>
          <p:nvPr/>
        </p:nvSpPr>
        <p:spPr>
          <a:xfrm>
            <a:off x="2671175" y="1833775"/>
            <a:ext cx="1764900" cy="14703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1600">
                <a:solidFill>
                  <a:schemeClr val="dk1"/>
                </a:solidFill>
                <a:latin typeface="Century Gothic"/>
                <a:ea typeface="Century Gothic"/>
                <a:cs typeface="Century Gothic"/>
                <a:sym typeface="Century Gothic"/>
              </a:rPr>
              <a:t>Keeps citizens safe</a:t>
            </a:r>
            <a:endParaRPr sz="1600">
              <a:solidFill>
                <a:schemeClr val="dk1"/>
              </a:solidFill>
              <a:latin typeface="Century Gothic"/>
              <a:ea typeface="Century Gothic"/>
              <a:cs typeface="Century Gothic"/>
              <a:sym typeface="Century Gothic"/>
            </a:endParaRPr>
          </a:p>
          <a:p>
            <a:pPr marL="0" lvl="0" indent="0" algn="l" rtl="0">
              <a:spcBef>
                <a:spcPts val="0"/>
              </a:spcBef>
              <a:spcAft>
                <a:spcPts val="0"/>
              </a:spcAft>
              <a:buNone/>
            </a:pPr>
            <a:endParaRPr/>
          </a:p>
        </p:txBody>
      </p:sp>
      <p:sp>
        <p:nvSpPr>
          <p:cNvPr id="58" name="Google Shape;58;p13"/>
          <p:cNvSpPr/>
          <p:nvPr/>
        </p:nvSpPr>
        <p:spPr>
          <a:xfrm>
            <a:off x="580550" y="1833775"/>
            <a:ext cx="1764900" cy="14703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600">
                <a:latin typeface="Century Gothic"/>
                <a:ea typeface="Century Gothic"/>
                <a:cs typeface="Century Gothic"/>
                <a:sym typeface="Century Gothic"/>
              </a:rPr>
              <a:t>Speed limits and traffic laws</a:t>
            </a:r>
            <a:endParaRPr sz="1600">
              <a:latin typeface="Century Gothic"/>
              <a:ea typeface="Century Gothic"/>
              <a:cs typeface="Century Gothic"/>
              <a:sym typeface="Century Gothic"/>
            </a:endParaRPr>
          </a:p>
        </p:txBody>
      </p:sp>
      <p:sp>
        <p:nvSpPr>
          <p:cNvPr id="59" name="Google Shape;59;p13"/>
          <p:cNvSpPr/>
          <p:nvPr/>
        </p:nvSpPr>
        <p:spPr>
          <a:xfrm>
            <a:off x="2671175" y="4090019"/>
            <a:ext cx="1764900" cy="14703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1600">
                <a:solidFill>
                  <a:schemeClr val="dk1"/>
                </a:solidFill>
                <a:latin typeface="Century Gothic"/>
                <a:ea typeface="Century Gothic"/>
                <a:cs typeface="Century Gothic"/>
                <a:sym typeface="Century Gothic"/>
              </a:rPr>
              <a:t>Provides a service to the community</a:t>
            </a:r>
            <a:endParaRPr sz="1600">
              <a:solidFill>
                <a:schemeClr val="dk1"/>
              </a:solidFill>
              <a:latin typeface="Century Gothic"/>
              <a:ea typeface="Century Gothic"/>
              <a:cs typeface="Century Gothic"/>
              <a:sym typeface="Century Gothic"/>
            </a:endParaRPr>
          </a:p>
          <a:p>
            <a:pPr marL="0" lvl="0" indent="0" algn="l" rtl="0">
              <a:spcBef>
                <a:spcPts val="0"/>
              </a:spcBef>
              <a:spcAft>
                <a:spcPts val="0"/>
              </a:spcAft>
              <a:buNone/>
            </a:pPr>
            <a:endParaRPr/>
          </a:p>
        </p:txBody>
      </p:sp>
      <p:sp>
        <p:nvSpPr>
          <p:cNvPr id="60" name="Google Shape;60;p13"/>
          <p:cNvSpPr/>
          <p:nvPr/>
        </p:nvSpPr>
        <p:spPr>
          <a:xfrm>
            <a:off x="580550" y="4090019"/>
            <a:ext cx="1764900" cy="14703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600">
                <a:latin typeface="Century Gothic"/>
                <a:ea typeface="Century Gothic"/>
                <a:cs typeface="Century Gothic"/>
                <a:sym typeface="Century Gothic"/>
              </a:rPr>
              <a:t>Laws about access to public buses</a:t>
            </a:r>
            <a:endParaRPr sz="1600">
              <a:latin typeface="Century Gothic"/>
              <a:ea typeface="Century Gothic"/>
              <a:cs typeface="Century Gothic"/>
              <a:sym typeface="Century Gothic"/>
            </a:endParaRPr>
          </a:p>
        </p:txBody>
      </p:sp>
      <p:sp>
        <p:nvSpPr>
          <p:cNvPr id="61" name="Google Shape;61;p13"/>
          <p:cNvSpPr/>
          <p:nvPr/>
        </p:nvSpPr>
        <p:spPr>
          <a:xfrm>
            <a:off x="7745900" y="1833775"/>
            <a:ext cx="1764900" cy="14703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1600">
                <a:solidFill>
                  <a:schemeClr val="dk1"/>
                </a:solidFill>
                <a:latin typeface="Century Gothic"/>
                <a:ea typeface="Century Gothic"/>
                <a:cs typeface="Century Gothic"/>
                <a:sym typeface="Century Gothic"/>
              </a:rPr>
              <a:t>Protects citizens’ rights</a:t>
            </a:r>
            <a:endParaRPr sz="1600">
              <a:solidFill>
                <a:schemeClr val="dk1"/>
              </a:solidFill>
              <a:latin typeface="Century Gothic"/>
              <a:ea typeface="Century Gothic"/>
              <a:cs typeface="Century Gothic"/>
              <a:sym typeface="Century Gothic"/>
            </a:endParaRPr>
          </a:p>
          <a:p>
            <a:pPr marL="0" lvl="0" indent="0" algn="l" rtl="0">
              <a:spcBef>
                <a:spcPts val="0"/>
              </a:spcBef>
              <a:spcAft>
                <a:spcPts val="0"/>
              </a:spcAft>
              <a:buNone/>
            </a:pPr>
            <a:endParaRPr/>
          </a:p>
        </p:txBody>
      </p:sp>
      <p:sp>
        <p:nvSpPr>
          <p:cNvPr id="62" name="Google Shape;62;p13"/>
          <p:cNvSpPr/>
          <p:nvPr/>
        </p:nvSpPr>
        <p:spPr>
          <a:xfrm>
            <a:off x="5655275" y="1833775"/>
            <a:ext cx="1764900" cy="14703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600">
                <a:solidFill>
                  <a:schemeClr val="dk1"/>
                </a:solidFill>
                <a:latin typeface="Century Gothic"/>
                <a:ea typeface="Century Gothic"/>
                <a:cs typeface="Century Gothic"/>
                <a:sym typeface="Century Gothic"/>
              </a:rPr>
              <a:t>Voting laws</a:t>
            </a:r>
            <a:endParaRPr sz="1600">
              <a:latin typeface="Century Gothic"/>
              <a:ea typeface="Century Gothic"/>
              <a:cs typeface="Century Gothic"/>
              <a:sym typeface="Century Gothic"/>
            </a:endParaRPr>
          </a:p>
        </p:txBody>
      </p:sp>
      <p:sp>
        <p:nvSpPr>
          <p:cNvPr id="63" name="Google Shape;63;p13"/>
          <p:cNvSpPr/>
          <p:nvPr/>
        </p:nvSpPr>
        <p:spPr>
          <a:xfrm>
            <a:off x="7745900" y="4090037"/>
            <a:ext cx="1764900" cy="14703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1600">
                <a:solidFill>
                  <a:schemeClr val="dk1"/>
                </a:solidFill>
                <a:latin typeface="Century Gothic"/>
                <a:ea typeface="Century Gothic"/>
                <a:cs typeface="Century Gothic"/>
                <a:sym typeface="Century Gothic"/>
              </a:rPr>
              <a:t>Protects citizens’ health</a:t>
            </a:r>
            <a:endParaRPr sz="1600">
              <a:solidFill>
                <a:schemeClr val="dk1"/>
              </a:solidFill>
              <a:latin typeface="Century Gothic"/>
              <a:ea typeface="Century Gothic"/>
              <a:cs typeface="Century Gothic"/>
              <a:sym typeface="Century Gothic"/>
            </a:endParaRPr>
          </a:p>
          <a:p>
            <a:pPr marL="0" lvl="0" indent="0" algn="l" rtl="0">
              <a:spcBef>
                <a:spcPts val="0"/>
              </a:spcBef>
              <a:spcAft>
                <a:spcPts val="0"/>
              </a:spcAft>
              <a:buNone/>
            </a:pPr>
            <a:endParaRPr/>
          </a:p>
        </p:txBody>
      </p:sp>
      <p:sp>
        <p:nvSpPr>
          <p:cNvPr id="64" name="Google Shape;64;p13"/>
          <p:cNvSpPr/>
          <p:nvPr/>
        </p:nvSpPr>
        <p:spPr>
          <a:xfrm>
            <a:off x="5655275" y="4090037"/>
            <a:ext cx="1764900" cy="14703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600">
                <a:latin typeface="Century Gothic"/>
                <a:ea typeface="Century Gothic"/>
                <a:cs typeface="Century Gothic"/>
                <a:sym typeface="Century Gothic"/>
              </a:rPr>
              <a:t>Laws about food safety</a:t>
            </a:r>
            <a:endParaRPr sz="1600">
              <a:latin typeface="Century Gothic"/>
              <a:ea typeface="Century Gothic"/>
              <a:cs typeface="Century Gothic"/>
              <a:sym typeface="Century Gothic"/>
            </a:endParaRPr>
          </a:p>
        </p:txBody>
      </p:sp>
      <p:sp>
        <p:nvSpPr>
          <p:cNvPr id="65" name="Google Shape;65;p13"/>
          <p:cNvSpPr txBox="1"/>
          <p:nvPr/>
        </p:nvSpPr>
        <p:spPr>
          <a:xfrm>
            <a:off x="139050" y="2322625"/>
            <a:ext cx="4068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b="1">
                <a:latin typeface="Century Gothic"/>
                <a:ea typeface="Century Gothic"/>
                <a:cs typeface="Century Gothic"/>
                <a:sym typeface="Century Gothic"/>
              </a:rPr>
              <a:t>1.</a:t>
            </a:r>
            <a:endParaRPr sz="2000" b="1">
              <a:latin typeface="Century Gothic"/>
              <a:ea typeface="Century Gothic"/>
              <a:cs typeface="Century Gothic"/>
              <a:sym typeface="Century Gothic"/>
            </a:endParaRPr>
          </a:p>
        </p:txBody>
      </p:sp>
      <p:sp>
        <p:nvSpPr>
          <p:cNvPr id="66" name="Google Shape;66;p13"/>
          <p:cNvSpPr txBox="1"/>
          <p:nvPr/>
        </p:nvSpPr>
        <p:spPr>
          <a:xfrm>
            <a:off x="139050" y="4581425"/>
            <a:ext cx="4068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b="1">
                <a:latin typeface="Century Gothic"/>
                <a:ea typeface="Century Gothic"/>
                <a:cs typeface="Century Gothic"/>
                <a:sym typeface="Century Gothic"/>
              </a:rPr>
              <a:t>2.</a:t>
            </a:r>
            <a:endParaRPr sz="2000" b="1">
              <a:latin typeface="Century Gothic"/>
              <a:ea typeface="Century Gothic"/>
              <a:cs typeface="Century Gothic"/>
              <a:sym typeface="Century Gothic"/>
            </a:endParaRPr>
          </a:p>
        </p:txBody>
      </p:sp>
      <p:sp>
        <p:nvSpPr>
          <p:cNvPr id="67" name="Google Shape;67;p13"/>
          <p:cNvSpPr txBox="1"/>
          <p:nvPr/>
        </p:nvSpPr>
        <p:spPr>
          <a:xfrm>
            <a:off x="5169400" y="2273000"/>
            <a:ext cx="4068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b="1">
                <a:latin typeface="Century Gothic"/>
                <a:ea typeface="Century Gothic"/>
                <a:cs typeface="Century Gothic"/>
                <a:sym typeface="Century Gothic"/>
              </a:rPr>
              <a:t>3.</a:t>
            </a:r>
            <a:endParaRPr sz="2000" b="1">
              <a:latin typeface="Century Gothic"/>
              <a:ea typeface="Century Gothic"/>
              <a:cs typeface="Century Gothic"/>
              <a:sym typeface="Century Gothic"/>
            </a:endParaRPr>
          </a:p>
        </p:txBody>
      </p:sp>
      <p:sp>
        <p:nvSpPr>
          <p:cNvPr id="68" name="Google Shape;68;p13"/>
          <p:cNvSpPr txBox="1"/>
          <p:nvPr/>
        </p:nvSpPr>
        <p:spPr>
          <a:xfrm>
            <a:off x="5169400" y="4531800"/>
            <a:ext cx="4068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b="1">
                <a:latin typeface="Century Gothic"/>
                <a:ea typeface="Century Gothic"/>
                <a:cs typeface="Century Gothic"/>
                <a:sym typeface="Century Gothic"/>
              </a:rPr>
              <a:t>4.</a:t>
            </a:r>
            <a:endParaRPr sz="2000" b="1">
              <a:latin typeface="Century Gothic"/>
              <a:ea typeface="Century Gothic"/>
              <a:cs typeface="Century Gothic"/>
              <a:sym typeface="Century Gothic"/>
            </a:endParaRPr>
          </a:p>
        </p:txBody>
      </p:sp>
      <p:sp>
        <p:nvSpPr>
          <p:cNvPr id="69" name="Google Shape;69;p13"/>
          <p:cNvSpPr txBox="1"/>
          <p:nvPr/>
        </p:nvSpPr>
        <p:spPr>
          <a:xfrm>
            <a:off x="1333201" y="94716"/>
            <a:ext cx="30000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b="1" dirty="0">
                <a:solidFill>
                  <a:srgbClr val="FF0000"/>
                </a:solidFill>
              </a:rPr>
              <a:t>ANSWER KEY</a:t>
            </a:r>
            <a:endParaRPr dirty="0">
              <a:solidFill>
                <a:srgbClr val="FF0000"/>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96</Words>
  <Application>Microsoft Macintosh PowerPoint</Application>
  <PresentationFormat>Custom</PresentationFormat>
  <Paragraphs>15</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Century Gothic</vt:lpstr>
      <vt:lpstr>Arial</vt:lpstr>
      <vt:lpstr>Simple Light</vt:lpstr>
      <vt:lpstr>Name: _______________________   Role of Laws Matching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_______________________   Role of Laws Matching</dc:title>
  <cp:lastModifiedBy>Alison Cavicchi</cp:lastModifiedBy>
  <cp:revision>1</cp:revision>
  <dcterms:modified xsi:type="dcterms:W3CDTF">2023-08-11T15:31:14Z</dcterms:modified>
</cp:coreProperties>
</file>