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5143500" cx="9144000"/>
  <p:notesSz cx="6858000" cy="9144000"/>
  <p:embeddedFontLst>
    <p:embeddedFont>
      <p:font typeface="Proxima Nova"/>
      <p:regular r:id="rId10"/>
      <p:bold r:id="rId11"/>
      <p:italic r:id="rId12"/>
      <p:boldItalic r:id="rId1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ProximaNova-bold.fntdata"/><Relationship Id="rId10" Type="http://schemas.openxmlformats.org/officeDocument/2006/relationships/font" Target="fonts/ProximaNova-regular.fntdata"/><Relationship Id="rId13" Type="http://schemas.openxmlformats.org/officeDocument/2006/relationships/font" Target="fonts/ProximaNova-boldItalic.fntdata"/><Relationship Id="rId12" Type="http://schemas.openxmlformats.org/officeDocument/2006/relationships/font" Target="fonts/ProximaNova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16faf7e06f3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16faf7e06f3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14e248226a6_0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14e248226a6_0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14e248226a6_0_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14e248226a6_0_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Google Shape;10;p2"/>
          <p:cNvCxnSpPr/>
          <p:nvPr/>
        </p:nvCxnSpPr>
        <p:spPr>
          <a:xfrm>
            <a:off x="0" y="2998150"/>
            <a:ext cx="9144000" cy="0"/>
          </a:xfrm>
          <a:prstGeom prst="straightConnector1">
            <a:avLst/>
          </a:prstGeom>
          <a:noFill/>
          <a:ln cap="flat" cmpd="sng" w="19050">
            <a:solidFill>
              <a:schemeClr val="lt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" name="Google Shape;11;p2"/>
          <p:cNvSpPr txBox="1"/>
          <p:nvPr>
            <p:ph type="ctrTitle"/>
          </p:nvPr>
        </p:nvSpPr>
        <p:spPr>
          <a:xfrm>
            <a:off x="510450" y="1257300"/>
            <a:ext cx="8123100" cy="1588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2" name="Google Shape;12;p2"/>
          <p:cNvSpPr txBox="1"/>
          <p:nvPr>
            <p:ph idx="1" type="subTitle"/>
          </p:nvPr>
        </p:nvSpPr>
        <p:spPr>
          <a:xfrm>
            <a:off x="510450" y="3182313"/>
            <a:ext cx="8123100" cy="63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1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0" name="Google Shape;50;p11"/>
          <p:cNvSpPr txBox="1"/>
          <p:nvPr>
            <p:ph hasCustomPrompt="1" type="title"/>
          </p:nvPr>
        </p:nvSpPr>
        <p:spPr>
          <a:xfrm>
            <a:off x="311700" y="991475"/>
            <a:ext cx="8520600" cy="1917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9pPr>
          </a:lstStyle>
          <a:p>
            <a:r>
              <a:t>xx%</a:t>
            </a:r>
          </a:p>
        </p:txBody>
      </p:sp>
      <p:sp>
        <p:nvSpPr>
          <p:cNvPr id="51" name="Google Shape;51;p11"/>
          <p:cNvSpPr txBox="1"/>
          <p:nvPr>
            <p:ph idx="1" type="body"/>
          </p:nvPr>
        </p:nvSpPr>
        <p:spPr>
          <a:xfrm>
            <a:off x="311700" y="3071300"/>
            <a:ext cx="8520600" cy="901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52" name="Google Shape;52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5" name="Google Shape;15;p3"/>
          <p:cNvCxnSpPr/>
          <p:nvPr/>
        </p:nvCxnSpPr>
        <p:spPr>
          <a:xfrm>
            <a:off x="0" y="2998150"/>
            <a:ext cx="9144000" cy="0"/>
          </a:xfrm>
          <a:prstGeom prst="straightConnector1">
            <a:avLst/>
          </a:prstGeom>
          <a:noFill/>
          <a:ln cap="flat" cmpd="sng" w="19050">
            <a:solidFill>
              <a:schemeClr val="lt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6" name="Google Shape;16;p3"/>
          <p:cNvSpPr txBox="1"/>
          <p:nvPr>
            <p:ph type="title"/>
          </p:nvPr>
        </p:nvSpPr>
        <p:spPr>
          <a:xfrm>
            <a:off x="510450" y="2057400"/>
            <a:ext cx="8123100" cy="778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7" name="Google Shape;17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" name="Google Shape;20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5" name="Google Shape;25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6" name="Google Shape;26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7" name="Google Shape;27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30" name="Google Shape;30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3" name="Google Shape;33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lt2"/>
        </a:solidFill>
      </p:bgPr>
    </p:bg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8"/>
          <p:cNvSpPr txBox="1"/>
          <p:nvPr>
            <p:ph type="title"/>
          </p:nvPr>
        </p:nvSpPr>
        <p:spPr>
          <a:xfrm>
            <a:off x="490250" y="526350"/>
            <a:ext cx="57975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7" name="Google Shape;37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9"/>
          <p:cNvSpPr/>
          <p:nvPr/>
        </p:nvSpPr>
        <p:spPr>
          <a:xfrm>
            <a:off x="4572000" y="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40" name="Google Shape;40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1" name="Google Shape;41;p9"/>
          <p:cNvSpPr txBox="1"/>
          <p:nvPr>
            <p:ph type="title"/>
          </p:nvPr>
        </p:nvSpPr>
        <p:spPr>
          <a:xfrm>
            <a:off x="265500" y="1205825"/>
            <a:ext cx="4045200" cy="1509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42" name="Google Shape;42;p9"/>
          <p:cNvSpPr txBox="1"/>
          <p:nvPr>
            <p:ph idx="1" type="subTitle"/>
          </p:nvPr>
        </p:nvSpPr>
        <p:spPr>
          <a:xfrm>
            <a:off x="265500" y="27690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3" name="Google Shape;43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4" name="Google Shape;44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0"/>
          <p:cNvSpPr txBox="1"/>
          <p:nvPr>
            <p:ph idx="1" type="body"/>
          </p:nvPr>
        </p:nvSpPr>
        <p:spPr>
          <a:xfrm>
            <a:off x="311700" y="4236825"/>
            <a:ext cx="5998800" cy="59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</a:lstStyle>
          <a:p/>
        </p:txBody>
      </p:sp>
      <p:sp>
        <p:nvSpPr>
          <p:cNvPr id="47" name="Google Shape;47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pearmint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Proxima Nova"/>
              <a:buNone/>
              <a:defRPr sz="28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Proxima Nova"/>
              <a:buNone/>
              <a:defRPr sz="28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Proxima Nova"/>
              <a:buNone/>
              <a:defRPr sz="28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Proxima Nova"/>
              <a:buNone/>
              <a:defRPr sz="28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Proxima Nova"/>
              <a:buNone/>
              <a:defRPr sz="28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Proxima Nova"/>
              <a:buNone/>
              <a:defRPr sz="28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Proxima Nova"/>
              <a:buNone/>
              <a:defRPr sz="28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Proxima Nova"/>
              <a:buNone/>
              <a:defRPr sz="28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Proxima Nova"/>
              <a:buNone/>
              <a:defRPr sz="28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800"/>
              <a:buFont typeface="Proxima Nova"/>
              <a:buChar char="●"/>
              <a:defRPr sz="1800">
                <a:solidFill>
                  <a:schemeClr val="accent3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Proxima Nova"/>
              <a:buChar char="○"/>
              <a:defRPr>
                <a:solidFill>
                  <a:schemeClr val="accent3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Proxima Nova"/>
              <a:buChar char="■"/>
              <a:defRPr>
                <a:solidFill>
                  <a:schemeClr val="accent3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Proxima Nova"/>
              <a:buChar char="●"/>
              <a:defRPr>
                <a:solidFill>
                  <a:schemeClr val="accent3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Proxima Nova"/>
              <a:buChar char="○"/>
              <a:defRPr>
                <a:solidFill>
                  <a:schemeClr val="accent3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Proxima Nova"/>
              <a:buChar char="■"/>
              <a:defRPr>
                <a:solidFill>
                  <a:schemeClr val="accent3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Proxima Nova"/>
              <a:buChar char="●"/>
              <a:defRPr>
                <a:solidFill>
                  <a:schemeClr val="accent3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Proxima Nova"/>
              <a:buChar char="○"/>
              <a:defRPr>
                <a:solidFill>
                  <a:schemeClr val="accent3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Proxima Nova"/>
              <a:buChar char="■"/>
              <a:defRPr>
                <a:solidFill>
                  <a:schemeClr val="accent3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lvl="1" algn="r">
              <a:buNone/>
              <a:defRPr sz="10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lvl="2" algn="r">
              <a:buNone/>
              <a:defRPr sz="10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lvl="3" algn="r">
              <a:buNone/>
              <a:defRPr sz="10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lvl="4" algn="r">
              <a:buNone/>
              <a:defRPr sz="10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lvl="5" algn="r">
              <a:buNone/>
              <a:defRPr sz="10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lvl="6" algn="r">
              <a:buNone/>
              <a:defRPr sz="10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lvl="7" algn="r">
              <a:buNone/>
              <a:defRPr sz="10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lvl="8" algn="r">
              <a:buNone/>
              <a:defRPr sz="1000">
                <a:solidFill>
                  <a:schemeClr val="dk1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2"/>
        </a:solidFill>
      </p:bgPr>
    </p:bg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3"/>
          <p:cNvSpPr txBox="1"/>
          <p:nvPr>
            <p:ph type="ctrTitle"/>
          </p:nvPr>
        </p:nvSpPr>
        <p:spPr>
          <a:xfrm>
            <a:off x="510450" y="1257300"/>
            <a:ext cx="8123100" cy="1588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Life As A British Colonist</a:t>
            </a:r>
            <a:endParaRPr>
              <a:solidFill>
                <a:schemeClr val="dk1"/>
              </a:solidFill>
            </a:endParaRPr>
          </a:p>
        </p:txBody>
      </p:sp>
      <p:pic>
        <p:nvPicPr>
          <p:cNvPr id="60" name="Google Shape;60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161250" y="4738650"/>
            <a:ext cx="923925" cy="3619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EFEFEF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Life in the Colonies</a:t>
            </a:r>
            <a:endParaRPr b="1"/>
          </a:p>
        </p:txBody>
      </p:sp>
      <p:sp>
        <p:nvSpPr>
          <p:cNvPr id="66" name="Google Shape;66;p14"/>
          <p:cNvSpPr txBox="1"/>
          <p:nvPr>
            <p:ph idx="1" type="body"/>
          </p:nvPr>
        </p:nvSpPr>
        <p:spPr>
          <a:xfrm>
            <a:off x="311700" y="1017725"/>
            <a:ext cx="8520600" cy="355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Most Colonists lived along the Atlantic Seaboard, close to the shoreline for reasons of trade and communications.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The colonies, or at least British control, ended at the Appalachian mountains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If you were male, good chance (est. 60%) you owned land; in a city- Philadelphia was the biggest- you were likely a </a:t>
            </a: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merchant or artisan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The Colonies were growing fast (30%-40% each decade, at least 5 times the modern rate) with newcomers 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Life was good as a British colonist; most colonists lived in decent homes, wore decent clothes, that compared favorably to people back in Europe.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67" name="Google Shape;67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352275" y="4728300"/>
            <a:ext cx="688891" cy="2698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EFEFEF"/>
        </a:solidFill>
      </p:bgPr>
    </p:bg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British Rights and Liberties</a:t>
            </a:r>
            <a:endParaRPr b="1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  <p:sp>
        <p:nvSpPr>
          <p:cNvPr id="73" name="Google Shape;73;p15"/>
          <p:cNvSpPr txBox="1"/>
          <p:nvPr>
            <p:ph idx="1" type="body"/>
          </p:nvPr>
        </p:nvSpPr>
        <p:spPr>
          <a:xfrm>
            <a:off x="311700" y="1017725"/>
            <a:ext cx="8520600" cy="355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To a British person of the time, it seemed that Britain was an empire held together not by force of arms but by trade and a shared loved of liberty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Liberty was viewed as the most important possession of a free people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England, and later Britain, had a long history of limiting government authority, and protecting rights and liberties: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1" marL="9144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○"/>
            </a:pPr>
            <a:r>
              <a:rPr i="1" lang="en" sz="18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Magna Carta </a:t>
            </a:r>
            <a:r>
              <a:rPr lang="en" sz="18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(1215) </a:t>
            </a:r>
            <a:r>
              <a:rPr lang="en" sz="18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established</a:t>
            </a:r>
            <a:r>
              <a:rPr lang="en" sz="18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the King’s Power is not absolute</a:t>
            </a:r>
            <a:endParaRPr sz="18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6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1" marL="9144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○"/>
            </a:pPr>
            <a:r>
              <a:rPr lang="en" sz="18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The English Civil War (1642-1651) and Glorious Revolution (1688-1689) established the supremacy of Parliament, the people’s </a:t>
            </a:r>
            <a:r>
              <a:rPr lang="en" sz="18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representatives</a:t>
            </a:r>
            <a:r>
              <a:rPr lang="en" sz="18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endParaRPr sz="18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1" marL="9144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○"/>
            </a:pPr>
            <a:r>
              <a:rPr lang="en" sz="18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The English Bill of Rights (1689) protected free speech and the right to petition the government, and established the idea the King must seek </a:t>
            </a:r>
            <a:r>
              <a:rPr i="1" lang="en" sz="18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consent of the governed</a:t>
            </a:r>
            <a:endParaRPr i="1" sz="18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74" name="Google Shape;74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359350" y="4692925"/>
            <a:ext cx="688891" cy="2698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EFEFEF"/>
        </a:solidFill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Being a British Colonist</a:t>
            </a:r>
            <a:endParaRPr b="1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  <p:sp>
        <p:nvSpPr>
          <p:cNvPr id="80" name="Google Shape;80;p16"/>
          <p:cNvSpPr txBox="1"/>
          <p:nvPr>
            <p:ph idx="1" type="body"/>
          </p:nvPr>
        </p:nvSpPr>
        <p:spPr>
          <a:xfrm>
            <a:off x="311700" y="1017725"/>
            <a:ext cx="8520600" cy="355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As a colonist you thought of yourself as equal to other British subjects; but</a:t>
            </a: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you felt far away from the sophistication back in England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1" marL="9144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○"/>
            </a:pPr>
            <a:r>
              <a:rPr lang="en" sz="18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You felt that you lived on the periphery of empire- on the edge of what the British called a ‘howling wilderness’</a:t>
            </a:r>
            <a:endParaRPr sz="18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While all British people cared about rights and liberties, the colonies were full of people who had fled Britain to protect those rights, or their descendants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This would be irrelevant for a long time, because the British largely let the colonies to regulate themselves; this absence of policy becomes the policy itself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Times New Roman"/>
              <a:buChar char="●"/>
            </a:pPr>
            <a:r>
              <a:rPr lang="en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When Parliament begins passing laws for the colonies without their input, the question becomes: did we forfeit some of our rights in migrating to the New World?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81" name="Google Shape;81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408875" y="4763675"/>
            <a:ext cx="688891" cy="2698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pearmint">
  <a:themeElements>
    <a:clrScheme name="Spearmint">
      <a:dk1>
        <a:srgbClr val="202729"/>
      </a:dk1>
      <a:lt1>
        <a:srgbClr val="FFFFFF"/>
      </a:lt1>
      <a:dk2>
        <a:srgbClr val="4BA173"/>
      </a:dk2>
      <a:lt2>
        <a:srgbClr val="63D297"/>
      </a:lt2>
      <a:accent1>
        <a:srgbClr val="353744"/>
      </a:accent1>
      <a:accent2>
        <a:srgbClr val="424242"/>
      </a:accent2>
      <a:accent3>
        <a:srgbClr val="616161"/>
      </a:accent3>
      <a:accent4>
        <a:srgbClr val="999999"/>
      </a:accent4>
      <a:accent5>
        <a:srgbClr val="FF5252"/>
      </a:accent5>
      <a:accent6>
        <a:srgbClr val="FFF176"/>
      </a:accent6>
      <a:hlink>
        <a:srgbClr val="FF5252"/>
      </a:hlink>
      <a:folHlink>
        <a:srgbClr val="FF525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