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7311f6212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7311f6212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a5d0e042d4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a5d0e042d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7311f6212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7311f6212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7311f6212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7311f6212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7311f6212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7311f6212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a5d0e042d4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a5d0e042d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a5d0e042d4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a5d0e042d4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2ebb2c43f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2ebb2c43f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freepikcompany.com/legal?_gl=1*11gdocg*fp_ga*NjI4NDc0NTUyLjE2ODIwMTA0NjU.*fp_ga_QWX66025LC*MTY4ODMyMzgxMC4zMS4xLjE2ODgzMjM4MjMuNDcuMC4w*_ga*NjI4NDc0NTUyLjE2ODIwMTA0NjU.*_ga_18B6QPTJPC*MTY4ODMyMzgxMC4zMS4xLjE2ODgzMjM4MjMuNDcuMC4w#nav-freepik-license" TargetMode="External"/><Relationship Id="rId10" Type="http://schemas.openxmlformats.org/officeDocument/2006/relationships/hyperlink" Target="https://img.freepik.com/free-vector/caution_24908-54127.jpg?w=826&amp;t=st=1688324321~exp=1688324921~hmac=07b67678af84af32f3fe64ae7d4178fecd79758177fb40699cf98dbd059cc85d" TargetMode="External"/><Relationship Id="rId13" Type="http://schemas.openxmlformats.org/officeDocument/2006/relationships/hyperlink" Target="https://www.freepikcompany.com/legal?_gl=1*11gdocg*fp_ga*NjI4NDc0NTUyLjE2ODIwMTA0NjU.*fp_ga_QWX66025LC*MTY4ODMyMzgxMC4zMS4xLjE2ODgzMjM4MjMuNDcuMC4w*_ga*NjI4NDc0NTUyLjE2ODIwMTA0NjU.*_ga_18B6QPTJPC*MTY4ODMyMzgxMC4zMS4xLjE2ODgzMjM4MjMuNDcuMC4w#nav-freepik-license" TargetMode="External"/><Relationship Id="rId12" Type="http://schemas.openxmlformats.org/officeDocument/2006/relationships/hyperlink" Target="https://img.freepik.com/free-vector/war-hand-drawn-soldier-background_23-2149441559.jpg?w=1480&amp;t=st=1688324490~exp=1688325090~hmac=e4d1aa04c105d532a5182ec57272d9323b6bd74af56f4c41651d427b115add2c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img.freepik.com/free-vector/diplomacy-diplomat-isometric-colored-concept-representative-france-negotiates-with-representative-germany-vector-illustration_1284-78092.jpg?w=1060&amp;t=st=1688323823~exp=1688324423~hmac=16c45f626bbca891d42df00d9df62d3c250d303e64394fb50574ebae5d1b1b2b" TargetMode="External"/><Relationship Id="rId4" Type="http://schemas.openxmlformats.org/officeDocument/2006/relationships/hyperlink" Target="https://www.freepikcompany.com/legal?_gl=1*11gdocg*fp_ga*NjI4NDc0NTUyLjE2ODIwMTA0NjU.*fp_ga_QWX66025LC*MTY4ODMyMzgxMC4zMS4xLjE2ODgzMjM4MjMuNDcuMC4w*_ga*NjI4NDc0NTUyLjE2ODIwMTA0NjU.*_ga_18B6QPTJPC*MTY4ODMyMzgxMC4zMS4xLjE2ODgzMjM4MjMuNDcuMC4w#nav-freepik-license" TargetMode="External"/><Relationship Id="rId9" Type="http://schemas.openxmlformats.org/officeDocument/2006/relationships/hyperlink" Target="https://upload.wikimedia.org/wikipedia/commons/thumb/4/4b/UN_emblem_279C.svg/1200px-UN_emblem_279C.svg.png?20210913152742" TargetMode="External"/><Relationship Id="rId15" Type="http://schemas.openxmlformats.org/officeDocument/2006/relationships/hyperlink" Target="https://www.freepikcompany.com/legal?_gl=1*11gdocg*fp_ga*NjI4NDc0NTUyLjE2ODIwMTA0NjU.*fp_ga_QWX66025LC*MTY4ODMyMzgxMC4zMS4xLjE2ODgzMjM4MjMuNDcuMC4w*_ga*NjI4NDc0NTUyLjE2ODIwMTA0NjU.*_ga_18B6QPTJPC*MTY4ODMyMzgxMC4zMS4xLjE2ODgzMjM4MjMuNDcuMC4w#nav-freepik-license" TargetMode="External"/><Relationship Id="rId14" Type="http://schemas.openxmlformats.org/officeDocument/2006/relationships/hyperlink" Target="https://img.freepik.com/free-vector/flat-design-veterans-day-concept_23-2148676056.jpg?w=1060&amp;t=st=1688324758~exp=1688325358~hmac=092aa075a924752988f938979132e44dcfbc5e365629a324a344708d7dce42bf" TargetMode="External"/><Relationship Id="rId16" Type="http://schemas.openxmlformats.org/officeDocument/2006/relationships/image" Target="../media/image1.png"/><Relationship Id="rId5" Type="http://schemas.openxmlformats.org/officeDocument/2006/relationships/hyperlink" Target="https://img.freepik.com/free-vector/stamps-with-different-messages_1034-300.jpg?w=1060&amp;t=st=1688323993~exp=1688324593~hmac=fec3747247b9d7690cf3fbc86af63058085bc0cc927967fd530085c189599d45" TargetMode="External"/><Relationship Id="rId6" Type="http://schemas.openxmlformats.org/officeDocument/2006/relationships/hyperlink" Target="https://www.freepikcompany.com/legal?_gl=1*11gdocg*fp_ga*NjI4NDc0NTUyLjE2ODIwMTA0NjU.*fp_ga_QWX66025LC*MTY4ODMyMzgxMC4zMS4xLjE2ODgzMjM4MjMuNDcuMC4w*_ga*NjI4NDc0NTUyLjE2ODIwMTA0NjU.*_ga_18B6QPTJPC*MTY4ODMyMzgxMC4zMS4xLjE2ODgzMjM4MjMuNDcuMC4w#nav-freepik-license" TargetMode="External"/><Relationship Id="rId7" Type="http://schemas.openxmlformats.org/officeDocument/2006/relationships/hyperlink" Target="https://img.freepik.com/free-vector/left-handers-day_23-2148590015.jpg?w=1060&amp;t=st=1688324100~exp=1688324700~hmac=55f1086c8c2fb0c3cc4a4c7750fedd83a1fd7ad1100dfdeb6b3e45fc0a0ce177" TargetMode="External"/><Relationship Id="rId8" Type="http://schemas.openxmlformats.org/officeDocument/2006/relationships/hyperlink" Target="https://www.freepikcompany.com/legal?_gl=1*11gdocg*fp_ga*NjI4NDc0NTUyLjE2ODIwMTA0NjU.*fp_ga_QWX66025LC*MTY4ODMyMzgxMC4zMS4xLjE2ODgzMjM4MjMuNDcuMC4w*_ga*NjI4NDc0NTUyLjE2ODIwMTA0NjU.*_ga_18B6QPTJPC*MTY4ODMyMzgxMC4zMS4xLjE2ODgzMjM4MjMuNDcuMC4w#nav-freepik-licen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FC5E8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620">
                <a:latin typeface="Times New Roman"/>
                <a:ea typeface="Times New Roman"/>
                <a:cs typeface="Times New Roman"/>
                <a:sym typeface="Times New Roman"/>
              </a:rPr>
              <a:t>Diplomacy</a:t>
            </a:r>
            <a:endParaRPr b="1" sz="36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5239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</a:t>
            </a:r>
            <a:r>
              <a:rPr lang="en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Efforts to maintain and/or improve relations between different countries. The chief diplomat of the U.S. is the president, with the Secretary of State, who </a:t>
            </a:r>
            <a:r>
              <a:rPr lang="en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oversees the U.S. State Department,</a:t>
            </a:r>
            <a:r>
              <a:rPr lang="en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tasked with primary </a:t>
            </a:r>
            <a:r>
              <a:rPr lang="en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responsibility</a:t>
            </a:r>
            <a:r>
              <a:rPr lang="en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actually </a:t>
            </a:r>
            <a:r>
              <a:rPr lang="en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carrying</a:t>
            </a:r>
            <a:r>
              <a:rPr lang="en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out diplomacy efforts.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</a:t>
            </a:r>
            <a:r>
              <a:rPr lang="en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negotiating trade deals, discussing mutual problems, implementing new policies, tackling disputes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6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9350" y="1553250"/>
            <a:ext cx="2698749" cy="2698749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3130" y="4787525"/>
            <a:ext cx="640800" cy="24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FC5E8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620">
                <a:latin typeface="Times New Roman"/>
                <a:ea typeface="Times New Roman"/>
                <a:cs typeface="Times New Roman"/>
                <a:sym typeface="Times New Roman"/>
              </a:rPr>
              <a:t>Espionage</a:t>
            </a:r>
            <a:endParaRPr b="1" sz="36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4086825" y="1124200"/>
            <a:ext cx="4786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</a:t>
            </a: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The practice of spying on or stealing information from another country </a:t>
            </a: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 gain political and/or military advantage.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</a:t>
            </a: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hacking, cyber attacks, wiretapping or eavesdropping, undercover agents</a:t>
            </a:r>
            <a:endParaRPr sz="3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550" y="2022050"/>
            <a:ext cx="3126325" cy="1447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3130" y="4787525"/>
            <a:ext cx="640800" cy="24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FC5E8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Humanitarian Aid </a:t>
            </a:r>
            <a:endParaRPr b="1"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5541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</a:t>
            </a: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Help focused on improving the health and/or wellbeing of other people. Humanitarian efforts can include providing food, medical care and supplies, education and other necessities to either a group of people or entire nation in need. 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</a:t>
            </a: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providing food, shelter, safe drinking water, improved sanitation and/or hygiene, emergency healthcare services, child protection programs, education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2" name="Google Shape;72;p15"/>
          <p:cNvPicPr preferRelativeResize="0"/>
          <p:nvPr/>
        </p:nvPicPr>
        <p:blipFill rotWithShape="1">
          <a:blip r:embed="rId3">
            <a:alphaModFix/>
          </a:blip>
          <a:srcRect b="23477" l="12552" r="10203" t="9462"/>
          <a:stretch/>
        </p:blipFill>
        <p:spPr>
          <a:xfrm>
            <a:off x="6242875" y="1770000"/>
            <a:ext cx="2512849" cy="218135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3130" y="4787525"/>
            <a:ext cx="640800" cy="24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FC5E8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420">
                <a:latin typeface="Times New Roman"/>
                <a:ea typeface="Times New Roman"/>
                <a:cs typeface="Times New Roman"/>
                <a:sym typeface="Times New Roman"/>
              </a:rPr>
              <a:t>Military Action</a:t>
            </a:r>
            <a:endParaRPr b="1" sz="34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688900" y="1091925"/>
            <a:ext cx="5079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2452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</a:t>
            </a:r>
            <a:r>
              <a:rPr lang="en" sz="245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Utilizing </a:t>
            </a:r>
            <a:r>
              <a:rPr lang="en" sz="245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military forces</a:t>
            </a:r>
            <a:r>
              <a:rPr lang="en" sz="245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to wage war, defend our nation or others, and/or maintain a </a:t>
            </a:r>
            <a:r>
              <a:rPr lang="en" sz="245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peacekeeping </a:t>
            </a:r>
            <a:r>
              <a:rPr lang="en" sz="245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presence in another country or region.</a:t>
            </a:r>
            <a:endParaRPr sz="2452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t/>
            </a:r>
            <a:endParaRPr sz="2452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" sz="2452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</a:t>
            </a:r>
            <a:r>
              <a:rPr lang="en" sz="245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invading another country, defending </a:t>
            </a:r>
            <a:r>
              <a:rPr lang="en" sz="245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another</a:t>
            </a:r>
            <a:r>
              <a:rPr lang="en" sz="2452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country</a:t>
            </a: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using the military to keep peace between two different sides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708750"/>
            <a:ext cx="3145725" cy="205607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3130" y="4787525"/>
            <a:ext cx="640800" cy="24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FC5E8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990"/>
              <a:buNone/>
            </a:pP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Peacekeeping Operations </a:t>
            </a:r>
            <a:endParaRPr b="1"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1227975"/>
            <a:ext cx="5324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605"/>
              <a:buNone/>
            </a:pPr>
            <a:r>
              <a:rPr lang="en" sz="2319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</a:t>
            </a:r>
            <a:r>
              <a:rPr lang="en" sz="2319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Enforcing a truce or armistice between nations or groups within a nation by utilizing military force, typically an international coalition.</a:t>
            </a:r>
            <a:endParaRPr sz="2319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2319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rPr lang="en" sz="2319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</a:t>
            </a:r>
            <a:r>
              <a:rPr lang="en" sz="2319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2358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conflict prevention and mediation, peacemaking, peace enforcement, peacebuilding</a:t>
            </a:r>
            <a:endParaRPr sz="2358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605"/>
              <a:buNone/>
            </a:pPr>
            <a:r>
              <a:t/>
            </a:r>
            <a:endParaRPr sz="209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605"/>
              <a:buNone/>
            </a:pPr>
            <a:r>
              <a:t/>
            </a:r>
            <a:endParaRPr sz="228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4275" y="1641500"/>
            <a:ext cx="2589350" cy="258935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5924100" y="4230850"/>
            <a:ext cx="3000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</a:t>
            </a:r>
            <a:endParaRPr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3130" y="4787525"/>
            <a:ext cx="640800" cy="24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FC5E8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990"/>
              <a:buNone/>
            </a:pP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Sanctions</a:t>
            </a:r>
            <a:endParaRPr b="1"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982925" y="1143050"/>
            <a:ext cx="4890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770"/>
              <a:buNone/>
            </a:pPr>
            <a:r>
              <a:rPr lang="en" sz="2735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</a:t>
            </a:r>
            <a:r>
              <a:rPr lang="en" sz="2735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A penalty for disobeying an international rule, law, or norm.</a:t>
            </a:r>
            <a:endParaRPr sz="2735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2735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rPr lang="en" sz="2735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</a:t>
            </a:r>
            <a:r>
              <a:rPr lang="en" sz="2735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freezing assets, travel and visa restrictions, an embargo on the import and/or export of goods</a:t>
            </a:r>
            <a:endParaRPr sz="2735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770"/>
              <a:buNone/>
            </a:pPr>
            <a:r>
              <a:t/>
            </a:r>
            <a:endParaRPr sz="256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770"/>
              <a:buNone/>
            </a:pPr>
            <a:r>
              <a:t/>
            </a:r>
            <a:endParaRPr sz="312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150" y="1621713"/>
            <a:ext cx="3469650" cy="2459075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8" name="Google Shape;9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3130" y="4787525"/>
            <a:ext cx="640800" cy="24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FC5E8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990"/>
              <a:buNone/>
            </a:pPr>
            <a:r>
              <a:rPr b="1" lang="en" sz="3600">
                <a:latin typeface="Times New Roman"/>
                <a:ea typeface="Times New Roman"/>
                <a:cs typeface="Times New Roman"/>
                <a:sym typeface="Times New Roman"/>
              </a:rPr>
              <a:t>War</a:t>
            </a:r>
            <a:endParaRPr b="1" sz="3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4" name="Google Shape;104;p19"/>
          <p:cNvSpPr txBox="1"/>
          <p:nvPr>
            <p:ph idx="1" type="body"/>
          </p:nvPr>
        </p:nvSpPr>
        <p:spPr>
          <a:xfrm>
            <a:off x="209350" y="1133600"/>
            <a:ext cx="5030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" sz="2306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Definition</a:t>
            </a:r>
            <a:r>
              <a:rPr lang="en" sz="2306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An armed conflict between nations or between parties within a nation, including regular or irregular military forces</a:t>
            </a:r>
            <a:endParaRPr sz="2306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n" sz="2306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Examples</a:t>
            </a:r>
            <a:r>
              <a:rPr lang="en" sz="2306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war of independence, war of liberation, civil war, invasion, religious war</a:t>
            </a:r>
            <a:endParaRPr sz="2306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rPr lang="en" sz="2306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*The US has not </a:t>
            </a:r>
            <a:r>
              <a:rPr i="1" lang="en" sz="2306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declared</a:t>
            </a:r>
            <a:r>
              <a:rPr lang="en" sz="2306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war since WWII</a:t>
            </a:r>
            <a:endParaRPr sz="2306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SzPts val="688"/>
              <a:buNone/>
            </a:pPr>
            <a:r>
              <a:t/>
            </a:r>
            <a:endParaRPr sz="2025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688"/>
              <a:buNone/>
            </a:pPr>
            <a:r>
              <a:t/>
            </a:r>
            <a:endParaRPr sz="2025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60550" y="1786661"/>
            <a:ext cx="3167552" cy="211027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6" name="Google Shape;10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63130" y="4787525"/>
            <a:ext cx="640800" cy="24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diplomacy and diplomat isometric and colored concept the representative of france</a:t>
            </a:r>
            <a:r>
              <a:rPr lang="en" sz="1200">
                <a:solidFill>
                  <a:schemeClr val="dk1"/>
                </a:solidFill>
              </a:rPr>
              <a:t>” by macrovector is licensed under the 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rgbClr val="1155CC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Vector stamps with different messages</a:t>
            </a:r>
            <a:r>
              <a:rPr lang="en" sz="1200">
                <a:solidFill>
                  <a:schemeClr val="dk1"/>
                </a:solidFill>
              </a:rPr>
              <a:t>” by rocketpixel </a:t>
            </a:r>
            <a:r>
              <a:rPr lang="en" sz="1200">
                <a:solidFill>
                  <a:schemeClr val="dk1"/>
                </a:solidFill>
              </a:rPr>
              <a:t>is licensed under the 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World humanitarian day</a:t>
            </a:r>
            <a:r>
              <a:rPr lang="en" sz="1200">
                <a:solidFill>
                  <a:schemeClr val="dk1"/>
                </a:solidFill>
              </a:rPr>
              <a:t>” by freepik </a:t>
            </a:r>
            <a:r>
              <a:rPr lang="en" sz="1200">
                <a:solidFill>
                  <a:schemeClr val="dk1"/>
                </a:solidFill>
              </a:rPr>
              <a:t>is licensed under the </a:t>
            </a:r>
            <a:r>
              <a:rPr lang="en" sz="1200" u="sng">
                <a:solidFill>
                  <a:srgbClr val="1155CC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UN Emblem 279c</a:t>
            </a:r>
            <a:r>
              <a:rPr lang="en" sz="1200">
                <a:solidFill>
                  <a:schemeClr val="dk1"/>
                </a:solidFill>
              </a:rPr>
              <a:t>” from the United Nations is under the public domain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Vector caution</a:t>
            </a:r>
            <a:r>
              <a:rPr lang="en" sz="1200">
                <a:solidFill>
                  <a:schemeClr val="dk1"/>
                </a:solidFill>
              </a:rPr>
              <a:t>” by gstudioimagen </a:t>
            </a:r>
            <a:r>
              <a:rPr lang="en" sz="1200">
                <a:solidFill>
                  <a:schemeClr val="dk1"/>
                </a:solidFill>
              </a:rPr>
              <a:t>is licensed under the </a:t>
            </a:r>
            <a:r>
              <a:rPr lang="en" sz="1200" u="sng">
                <a:solidFill>
                  <a:srgbClr val="1155CC"/>
                </a:solid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war hand drawn soldier background</a:t>
            </a:r>
            <a:r>
              <a:rPr lang="en" sz="1200">
                <a:solidFill>
                  <a:schemeClr val="dk1"/>
                </a:solidFill>
              </a:rPr>
              <a:t>” by freepik is licensed under the </a:t>
            </a:r>
            <a:r>
              <a:rPr lang="en" sz="1200" u="sng">
                <a:solidFill>
                  <a:srgbClr val="1155CC"/>
                </a:solidFill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1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 design veterans day concept</a:t>
            </a:r>
            <a:r>
              <a:rPr lang="en" sz="1200">
                <a:solidFill>
                  <a:schemeClr val="dk1"/>
                </a:solidFill>
              </a:rPr>
              <a:t>” by freepik is licensed under the </a:t>
            </a:r>
            <a:r>
              <a:rPr lang="en" sz="1200" u="sng">
                <a:solidFill>
                  <a:srgbClr val="1155CC"/>
                </a:solidFill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chemeClr val="dk1"/>
              </a:solidFill>
            </a:endParaRPr>
          </a:p>
        </p:txBody>
      </p:sp>
      <p:pic>
        <p:nvPicPr>
          <p:cNvPr id="113" name="Google Shape;113;p20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8363130" y="4787525"/>
            <a:ext cx="640800" cy="24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