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176aef3f1b0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176aef3f1b0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22ebb2b2bb2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22ebb2b2bb2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177a88f7656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177a88f7656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176aef3f1b0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176aef3f1b0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ebb2b2bb2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ebb2b2bb2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1cba4bc4f2e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1cba4bc4f2e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1.png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9D2E9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400">
                <a:latin typeface="Times New Roman"/>
                <a:ea typeface="Times New Roman"/>
                <a:cs typeface="Times New Roman"/>
                <a:sym typeface="Times New Roman"/>
              </a:rPr>
              <a:t>c</a:t>
            </a:r>
            <a:r>
              <a:rPr b="1" lang="en" sz="4400">
                <a:latin typeface="Times New Roman"/>
                <a:ea typeface="Times New Roman"/>
                <a:cs typeface="Times New Roman"/>
                <a:sym typeface="Times New Roman"/>
              </a:rPr>
              <a:t>onflict</a:t>
            </a:r>
            <a:endParaRPr b="1" sz="4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55" name="Google Shape;55;p1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44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44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 sharp disagreement (between ideas, interests, or purposes) </a:t>
            </a:r>
            <a:endParaRPr sz="44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56" name="Google Shape;56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233775" y="4740925"/>
            <a:ext cx="800425" cy="3133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9D2E9"/>
        </a:solidFill>
      </p:bgPr>
    </p:bg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/>
          <p:nvPr>
            <p:ph type="title"/>
          </p:nvPr>
        </p:nvSpPr>
        <p:spPr>
          <a:xfrm>
            <a:off x="311700" y="18044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4420">
                <a:latin typeface="Times New Roman"/>
                <a:ea typeface="Times New Roman"/>
                <a:cs typeface="Times New Roman"/>
                <a:sym typeface="Times New Roman"/>
              </a:rPr>
              <a:t>What do you think </a:t>
            </a:r>
            <a:r>
              <a:rPr b="1" lang="en" sz="4420">
                <a:latin typeface="Times New Roman"/>
                <a:ea typeface="Times New Roman"/>
                <a:cs typeface="Times New Roman"/>
                <a:sym typeface="Times New Roman"/>
              </a:rPr>
              <a:t>international</a:t>
            </a:r>
            <a:r>
              <a:rPr lang="en" sz="4420"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b="1" lang="en" sz="4420">
                <a:latin typeface="Times New Roman"/>
                <a:ea typeface="Times New Roman"/>
                <a:cs typeface="Times New Roman"/>
                <a:sym typeface="Times New Roman"/>
              </a:rPr>
              <a:t>conflict</a:t>
            </a:r>
            <a:r>
              <a:rPr lang="en" sz="4420">
                <a:latin typeface="Times New Roman"/>
                <a:ea typeface="Times New Roman"/>
                <a:cs typeface="Times New Roman"/>
                <a:sym typeface="Times New Roman"/>
              </a:rPr>
              <a:t> means?</a:t>
            </a:r>
            <a:endParaRPr sz="442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233775" y="4740925"/>
            <a:ext cx="800425" cy="3133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9D2E9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800">
                <a:latin typeface="Times New Roman"/>
                <a:ea typeface="Times New Roman"/>
                <a:cs typeface="Times New Roman"/>
                <a:sym typeface="Times New Roman"/>
              </a:rPr>
              <a:t>international conflict</a:t>
            </a:r>
            <a:endParaRPr b="1" sz="48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8" name="Google Shape;68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44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44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 conflict between two different nations or groups</a:t>
            </a:r>
            <a:endParaRPr sz="44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69" name="Google Shape;69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233775" y="4740925"/>
            <a:ext cx="800425" cy="3133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9D2E9"/>
        </a:solidFill>
      </p:bgPr>
    </p:bg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b="1" lang="en" sz="4420">
                <a:latin typeface="Times New Roman"/>
                <a:ea typeface="Times New Roman"/>
                <a:cs typeface="Times New Roman"/>
                <a:sym typeface="Times New Roman"/>
              </a:rPr>
              <a:t>c</a:t>
            </a:r>
            <a:r>
              <a:rPr b="1" lang="en" sz="4420">
                <a:latin typeface="Times New Roman"/>
                <a:ea typeface="Times New Roman"/>
                <a:cs typeface="Times New Roman"/>
                <a:sym typeface="Times New Roman"/>
              </a:rPr>
              <a:t>ooperation</a:t>
            </a:r>
            <a:endParaRPr b="1" sz="442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5" name="Google Shape;75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44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44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act of working together </a:t>
            </a:r>
            <a:endParaRPr sz="44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76" name="Google Shape;76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233775" y="4740925"/>
            <a:ext cx="800425" cy="3133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9D2E9"/>
        </a:solidFill>
      </p:bgPr>
    </p:bg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/>
          <p:nvPr>
            <p:ph type="title"/>
          </p:nvPr>
        </p:nvSpPr>
        <p:spPr>
          <a:xfrm>
            <a:off x="311700" y="18044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4420">
                <a:latin typeface="Times New Roman"/>
                <a:ea typeface="Times New Roman"/>
                <a:cs typeface="Times New Roman"/>
                <a:sym typeface="Times New Roman"/>
              </a:rPr>
              <a:t>What do you think </a:t>
            </a:r>
            <a:r>
              <a:rPr b="1" lang="en" sz="4420">
                <a:latin typeface="Times New Roman"/>
                <a:ea typeface="Times New Roman"/>
                <a:cs typeface="Times New Roman"/>
                <a:sym typeface="Times New Roman"/>
              </a:rPr>
              <a:t>international</a:t>
            </a:r>
            <a:r>
              <a:rPr lang="en" sz="4420"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b="1" lang="en" sz="4420">
                <a:latin typeface="Times New Roman"/>
                <a:ea typeface="Times New Roman"/>
                <a:cs typeface="Times New Roman"/>
                <a:sym typeface="Times New Roman"/>
              </a:rPr>
              <a:t>cooperation</a:t>
            </a:r>
            <a:r>
              <a:rPr lang="en" sz="4420">
                <a:latin typeface="Times New Roman"/>
                <a:ea typeface="Times New Roman"/>
                <a:cs typeface="Times New Roman"/>
                <a:sym typeface="Times New Roman"/>
              </a:rPr>
              <a:t> means?</a:t>
            </a:r>
            <a:endParaRPr sz="442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82" name="Google Shape;82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233775" y="4740925"/>
            <a:ext cx="800425" cy="3133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9D2E9"/>
        </a:solidFill>
      </p:bgPr>
    </p:bg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4800">
                <a:latin typeface="Times New Roman"/>
                <a:ea typeface="Times New Roman"/>
                <a:cs typeface="Times New Roman"/>
                <a:sym typeface="Times New Roman"/>
              </a:rPr>
              <a:t>i</a:t>
            </a:r>
            <a:r>
              <a:rPr b="1" lang="en" sz="4800">
                <a:latin typeface="Times New Roman"/>
                <a:ea typeface="Times New Roman"/>
                <a:cs typeface="Times New Roman"/>
                <a:sym typeface="Times New Roman"/>
              </a:rPr>
              <a:t>nternational cooperation </a:t>
            </a:r>
            <a:endParaRPr b="1" sz="48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8" name="Google Shape;88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8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International cooperation happens when countries have something to gain by working together to solve problems. Countries may cooperate in order to avoid going to war or to manage a resource. </a:t>
            </a:r>
            <a:endParaRPr sz="38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89" name="Google Shape;89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233775" y="4740925"/>
            <a:ext cx="800425" cy="3133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