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3.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15.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5.xml"/>
  <Override ContentType="application/vnd.openxmlformats-officedocument.presentationml.notesSlide+xml" PartName="/ppt/notesSlides/notesSlide12.xml"/>
  <Override ContentType="application/vnd.openxmlformats-officedocument.presentationml.notesSlide+xml" PartName="/ppt/notesSlides/notesSlide16.xml"/>
  <Override ContentType="application/vnd.openxmlformats-officedocument.presentationml.notesSlide+xml" PartName="/ppt/notesSlides/notesSlide8.xml"/>
  <Override ContentType="application/vnd.openxmlformats-officedocument.presentationml.notesSlide+xml" PartName="/ppt/notesSlides/notesSlide14.xml"/>
  <Override ContentType="application/vnd.openxmlformats-officedocument.presentationml.notesSlide+xml" PartName="/ppt/notesSlides/notesSlide2.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3.xml"/>
  <Override ContentType="application/vnd.openxmlformats-officedocument.presentationml.slide+xml" PartName="/ppt/slides/slide9.xml"/>
  <Override ContentType="application/vnd.openxmlformats-officedocument.presentationml.slide+xml" PartName="/ppt/slides/slide13.xml"/>
  <Override ContentType="application/vnd.openxmlformats-officedocument.presentationml.slide+xml" PartName="/ppt/slides/slide5.xml"/>
  <Override ContentType="application/vnd.openxmlformats-officedocument.presentationml.slide+xml" PartName="/ppt/slides/slide7.xml"/>
  <Override ContentType="application/vnd.openxmlformats-officedocument.presentationml.slide+xml" PartName="/ppt/slides/slide15.xml"/>
  <Override ContentType="application/vnd.openxmlformats-officedocument.presentationml.slide+xml" PartName="/ppt/slides/slide12.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6.xml"/>
  <Override ContentType="application/vnd.openxmlformats-officedocument.presentationml.slide+xml" PartName="/ppt/slides/slide16.xml"/>
  <Override ContentType="application/vnd.openxmlformats-officedocument.presentationml.slide+xml" PartName="/ppt/slides/slide8.xml"/>
  <Override ContentType="application/vnd.openxmlformats-officedocument.presentationml.slide+xml" PartName="/ppt/slides/slide14.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 id="267" r:id="rId17"/>
    <p:sldId id="268" r:id="rId18"/>
    <p:sldId id="269" r:id="rId19"/>
    <p:sldId id="270" r:id="rId20"/>
    <p:sldId id="271" r:id="rId21"/>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20" Type="http://schemas.openxmlformats.org/officeDocument/2006/relationships/slide" Target="slides/slide15.xml"/><Relationship Id="rId11" Type="http://schemas.openxmlformats.org/officeDocument/2006/relationships/slide" Target="slides/slide6.xml"/><Relationship Id="rId10" Type="http://schemas.openxmlformats.org/officeDocument/2006/relationships/slide" Target="slides/slide5.xml"/><Relationship Id="rId21" Type="http://schemas.openxmlformats.org/officeDocument/2006/relationships/slide" Target="slides/slide16.xml"/><Relationship Id="rId13" Type="http://schemas.openxmlformats.org/officeDocument/2006/relationships/slide" Target="slides/slide8.xml"/><Relationship Id="rId12" Type="http://schemas.openxmlformats.org/officeDocument/2006/relationships/slide" Target="slides/slide7.xml"/><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slide" Target="slides/slide10.xml"/><Relationship Id="rId14" Type="http://schemas.openxmlformats.org/officeDocument/2006/relationships/slide" Target="slides/slide9.xml"/><Relationship Id="rId17" Type="http://schemas.openxmlformats.org/officeDocument/2006/relationships/slide" Target="slides/slide12.xml"/><Relationship Id="rId16" Type="http://schemas.openxmlformats.org/officeDocument/2006/relationships/slide" Target="slides/slide11.xml"/><Relationship Id="rId5" Type="http://schemas.openxmlformats.org/officeDocument/2006/relationships/notesMaster" Target="notesMasters/notesMaster1.xml"/><Relationship Id="rId19" Type="http://schemas.openxmlformats.org/officeDocument/2006/relationships/slide" Target="slides/slide14.xml"/><Relationship Id="rId6" Type="http://schemas.openxmlformats.org/officeDocument/2006/relationships/slide" Target="slides/slide1.xml"/><Relationship Id="rId18" Type="http://schemas.openxmlformats.org/officeDocument/2006/relationships/slide" Target="slides/slide13.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p: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p: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4" name="Shape 104"/>
        <p:cNvGrpSpPr/>
        <p:nvPr/>
      </p:nvGrpSpPr>
      <p:grpSpPr>
        <a:xfrm>
          <a:off x="0" y="0"/>
          <a:ext cx="0" cy="0"/>
          <a:chOff x="0" y="0"/>
          <a:chExt cx="0" cy="0"/>
        </a:xfrm>
      </p:grpSpPr>
      <p:sp>
        <p:nvSpPr>
          <p:cNvPr id="105" name="Google Shape;105;g2132c20b4d3_0_3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6" name="Google Shape;106;g2132c20b4d3_0_3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0" name="Shape 110"/>
        <p:cNvGrpSpPr/>
        <p:nvPr/>
      </p:nvGrpSpPr>
      <p:grpSpPr>
        <a:xfrm>
          <a:off x="0" y="0"/>
          <a:ext cx="0" cy="0"/>
          <a:chOff x="0" y="0"/>
          <a:chExt cx="0" cy="0"/>
        </a:xfrm>
      </p:grpSpPr>
      <p:sp>
        <p:nvSpPr>
          <p:cNvPr id="111" name="Google Shape;111;g2132c20b4d3_0_4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2" name="Google Shape;112;g2132c20b4d3_0_4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16" name="Shape 116"/>
        <p:cNvGrpSpPr/>
        <p:nvPr/>
      </p:nvGrpSpPr>
      <p:grpSpPr>
        <a:xfrm>
          <a:off x="0" y="0"/>
          <a:ext cx="0" cy="0"/>
          <a:chOff x="0" y="0"/>
          <a:chExt cx="0" cy="0"/>
        </a:xfrm>
      </p:grpSpPr>
      <p:sp>
        <p:nvSpPr>
          <p:cNvPr id="117" name="Google Shape;117;g2132c20b4d3_0_4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18" name="Google Shape;118;g2132c20b4d3_0_4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2" name="Shape 122"/>
        <p:cNvGrpSpPr/>
        <p:nvPr/>
      </p:nvGrpSpPr>
      <p:grpSpPr>
        <a:xfrm>
          <a:off x="0" y="0"/>
          <a:ext cx="0" cy="0"/>
          <a:chOff x="0" y="0"/>
          <a:chExt cx="0" cy="0"/>
        </a:xfrm>
      </p:grpSpPr>
      <p:sp>
        <p:nvSpPr>
          <p:cNvPr id="123" name="Google Shape;123;g2132c20b4d3_0_5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24" name="Google Shape;124;g2132c20b4d3_0_5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28" name="Shape 128"/>
        <p:cNvGrpSpPr/>
        <p:nvPr/>
      </p:nvGrpSpPr>
      <p:grpSpPr>
        <a:xfrm>
          <a:off x="0" y="0"/>
          <a:ext cx="0" cy="0"/>
          <a:chOff x="0" y="0"/>
          <a:chExt cx="0" cy="0"/>
        </a:xfrm>
      </p:grpSpPr>
      <p:sp>
        <p:nvSpPr>
          <p:cNvPr id="129" name="Google Shape;129;g2132c20b4d3_0_5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0" name="Google Shape;130;g2132c20b4d3_0_5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34" name="Shape 134"/>
        <p:cNvGrpSpPr/>
        <p:nvPr/>
      </p:nvGrpSpPr>
      <p:grpSpPr>
        <a:xfrm>
          <a:off x="0" y="0"/>
          <a:ext cx="0" cy="0"/>
          <a:chOff x="0" y="0"/>
          <a:chExt cx="0" cy="0"/>
        </a:xfrm>
      </p:grpSpPr>
      <p:sp>
        <p:nvSpPr>
          <p:cNvPr id="135" name="Google Shape;135;g2132c20b4d3_0_6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36" name="Google Shape;136;g2132c20b4d3_0_6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40" name="Shape 140"/>
        <p:cNvGrpSpPr/>
        <p:nvPr/>
      </p:nvGrpSpPr>
      <p:grpSpPr>
        <a:xfrm>
          <a:off x="0" y="0"/>
          <a:ext cx="0" cy="0"/>
          <a:chOff x="0" y="0"/>
          <a:chExt cx="0" cy="0"/>
        </a:xfrm>
      </p:grpSpPr>
      <p:sp>
        <p:nvSpPr>
          <p:cNvPr id="141" name="Google Shape;141;g2132c20b4d3_0_6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42" name="Google Shape;142;g2132c20b4d3_0_6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6" name="Shape 56"/>
        <p:cNvGrpSpPr/>
        <p:nvPr/>
      </p:nvGrpSpPr>
      <p:grpSpPr>
        <a:xfrm>
          <a:off x="0" y="0"/>
          <a:ext cx="0" cy="0"/>
          <a:chOff x="0" y="0"/>
          <a:chExt cx="0" cy="0"/>
        </a:xfrm>
      </p:grpSpPr>
      <p:sp>
        <p:nvSpPr>
          <p:cNvPr id="57" name="Google Shape;57;g1dd5e934b52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8" name="Google Shape;58;g1dd5e934b52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2" name="Shape 62"/>
        <p:cNvGrpSpPr/>
        <p:nvPr/>
      </p:nvGrpSpPr>
      <p:grpSpPr>
        <a:xfrm>
          <a:off x="0" y="0"/>
          <a:ext cx="0" cy="0"/>
          <a:chOff x="0" y="0"/>
          <a:chExt cx="0" cy="0"/>
        </a:xfrm>
      </p:grpSpPr>
      <p:sp>
        <p:nvSpPr>
          <p:cNvPr id="63" name="Google Shape;63;g2132c20b4d3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4" name="Google Shape;64;g2132c20b4d3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8" name="Shape 68"/>
        <p:cNvGrpSpPr/>
        <p:nvPr/>
      </p:nvGrpSpPr>
      <p:grpSpPr>
        <a:xfrm>
          <a:off x="0" y="0"/>
          <a:ext cx="0" cy="0"/>
          <a:chOff x="0" y="0"/>
          <a:chExt cx="0" cy="0"/>
        </a:xfrm>
      </p:grpSpPr>
      <p:sp>
        <p:nvSpPr>
          <p:cNvPr id="69" name="Google Shape;69;g2132c20b4d3_0_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0" name="Google Shape;70;g2132c20b4d3_0_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4" name="Shape 74"/>
        <p:cNvGrpSpPr/>
        <p:nvPr/>
      </p:nvGrpSpPr>
      <p:grpSpPr>
        <a:xfrm>
          <a:off x="0" y="0"/>
          <a:ext cx="0" cy="0"/>
          <a:chOff x="0" y="0"/>
          <a:chExt cx="0" cy="0"/>
        </a:xfrm>
      </p:grpSpPr>
      <p:sp>
        <p:nvSpPr>
          <p:cNvPr id="75" name="Google Shape;75;g2132c20b4d3_0_1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6" name="Google Shape;76;g2132c20b4d3_0_1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0" name="Shape 80"/>
        <p:cNvGrpSpPr/>
        <p:nvPr/>
      </p:nvGrpSpPr>
      <p:grpSpPr>
        <a:xfrm>
          <a:off x="0" y="0"/>
          <a:ext cx="0" cy="0"/>
          <a:chOff x="0" y="0"/>
          <a:chExt cx="0" cy="0"/>
        </a:xfrm>
      </p:grpSpPr>
      <p:sp>
        <p:nvSpPr>
          <p:cNvPr id="81" name="Google Shape;81;g2132c20b4d3_0_1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2" name="Google Shape;82;g2132c20b4d3_0_1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6" name="Shape 86"/>
        <p:cNvGrpSpPr/>
        <p:nvPr/>
      </p:nvGrpSpPr>
      <p:grpSpPr>
        <a:xfrm>
          <a:off x="0" y="0"/>
          <a:ext cx="0" cy="0"/>
          <a:chOff x="0" y="0"/>
          <a:chExt cx="0" cy="0"/>
        </a:xfrm>
      </p:grpSpPr>
      <p:sp>
        <p:nvSpPr>
          <p:cNvPr id="87" name="Google Shape;87;g2132c20b4d3_0_2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8" name="Google Shape;88;g2132c20b4d3_0_2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2" name="Shape 92"/>
        <p:cNvGrpSpPr/>
        <p:nvPr/>
      </p:nvGrpSpPr>
      <p:grpSpPr>
        <a:xfrm>
          <a:off x="0" y="0"/>
          <a:ext cx="0" cy="0"/>
          <a:chOff x="0" y="0"/>
          <a:chExt cx="0" cy="0"/>
        </a:xfrm>
      </p:grpSpPr>
      <p:sp>
        <p:nvSpPr>
          <p:cNvPr id="93" name="Google Shape;93;g2132c20b4d3_0_2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94" name="Google Shape;94;g2132c20b4d3_0_25: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8" name="Shape 98"/>
        <p:cNvGrpSpPr/>
        <p:nvPr/>
      </p:nvGrpSpPr>
      <p:grpSpPr>
        <a:xfrm>
          <a:off x="0" y="0"/>
          <a:ext cx="0" cy="0"/>
          <a:chOff x="0" y="0"/>
          <a:chExt cx="0" cy="0"/>
        </a:xfrm>
      </p:grpSpPr>
      <p:sp>
        <p:nvSpPr>
          <p:cNvPr id="99" name="Google Shape;99;g2132c20b4d3_0_3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100" name="Google Shape;100;g2132c20b4d3_0_3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 Id="rId3" Type="http://schemas.openxmlformats.org/officeDocument/2006/relationships/hyperlink" Target="http://www.icivics.org/teachers/lesson-plans/foreign-policy-war-peace-and-everything-between" TargetMode="Externa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3.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4.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5.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1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3.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53" name="Shape 53"/>
        <p:cNvGrpSpPr/>
        <p:nvPr/>
      </p:nvGrpSpPr>
      <p:grpSpPr>
        <a:xfrm>
          <a:off x="0" y="0"/>
          <a:ext cx="0" cy="0"/>
          <a:chOff x="0" y="0"/>
          <a:chExt cx="0" cy="0"/>
        </a:xfrm>
      </p:grpSpPr>
      <p:sp>
        <p:nvSpPr>
          <p:cNvPr id="54" name="Google Shape;54;p13"/>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p>
            <a:pPr indent="0" lvl="0" marL="457200" rtl="0" algn="ctr">
              <a:lnSpc>
                <a:spcPct val="115000"/>
              </a:lnSpc>
              <a:spcBef>
                <a:spcPts val="0"/>
              </a:spcBef>
              <a:spcAft>
                <a:spcPts val="0"/>
              </a:spcAft>
              <a:buClr>
                <a:schemeClr val="dk1"/>
              </a:buClr>
              <a:buSzPts val="1100"/>
              <a:buFont typeface="Arial"/>
              <a:buNone/>
            </a:pPr>
            <a:r>
              <a:rPr b="1" lang="en" sz="4800">
                <a:latin typeface="Times New Roman"/>
                <a:ea typeface="Times New Roman"/>
                <a:cs typeface="Times New Roman"/>
                <a:sym typeface="Times New Roman"/>
              </a:rPr>
              <a:t>Foreign Policy Scenarios</a:t>
            </a:r>
            <a:endParaRPr b="1" sz="4800">
              <a:latin typeface="Times New Roman"/>
              <a:ea typeface="Times New Roman"/>
              <a:cs typeface="Times New Roman"/>
              <a:sym typeface="Times New Roman"/>
            </a:endParaRPr>
          </a:p>
          <a:p>
            <a:pPr indent="0" lvl="0" marL="0" rtl="0" algn="ctr">
              <a:spcBef>
                <a:spcPts val="1000"/>
              </a:spcBef>
              <a:spcAft>
                <a:spcPts val="0"/>
              </a:spcAft>
              <a:buNone/>
            </a:pPr>
            <a:r>
              <a:t/>
            </a:r>
            <a:endParaRPr/>
          </a:p>
        </p:txBody>
      </p:sp>
      <p:sp>
        <p:nvSpPr>
          <p:cNvPr id="55" name="Google Shape;55;p13"/>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p>
            <a:pPr indent="0" lvl="0" marL="0" rtl="0" algn="ctr">
              <a:spcBef>
                <a:spcPts val="0"/>
              </a:spcBef>
              <a:spcAft>
                <a:spcPts val="0"/>
              </a:spcAft>
              <a:buClr>
                <a:schemeClr val="dk1"/>
              </a:buClr>
              <a:buSzPts val="1100"/>
              <a:buFont typeface="Arial"/>
              <a:buNone/>
            </a:pPr>
            <a:r>
              <a:rPr lang="en" sz="1200">
                <a:solidFill>
                  <a:schemeClr val="dk1"/>
                </a:solidFill>
                <a:latin typeface="Times New Roman"/>
                <a:ea typeface="Times New Roman"/>
                <a:cs typeface="Times New Roman"/>
                <a:sym typeface="Times New Roman"/>
              </a:rPr>
              <a:t>Adapted from: iCivics Lesson Plan – Foreign Policy: War &amp; Peace and Everything In Between</a:t>
            </a:r>
            <a:r>
              <a:rPr i="1" lang="en" sz="1200">
                <a:solidFill>
                  <a:schemeClr val="dk1"/>
                </a:solidFill>
                <a:latin typeface="Times New Roman"/>
                <a:ea typeface="Times New Roman"/>
                <a:cs typeface="Times New Roman"/>
                <a:sym typeface="Times New Roman"/>
              </a:rPr>
              <a:t> </a:t>
            </a:r>
            <a:r>
              <a:rPr lang="en" sz="1200" u="sng">
                <a:solidFill>
                  <a:srgbClr val="0000FF"/>
                </a:solidFill>
                <a:latin typeface="Times New Roman"/>
                <a:ea typeface="Times New Roman"/>
                <a:cs typeface="Times New Roman"/>
                <a:sym typeface="Times New Roman"/>
                <a:hlinkClick r:id="rId3">
                  <a:extLst>
                    <a:ext uri="{A12FA001-AC4F-418D-AE19-62706E023703}">
                      <ahyp:hlinkClr val="tx"/>
                    </a:ext>
                  </a:extLst>
                </a:hlinkClick>
              </a:rPr>
              <a:t>http://www.icivics.org/teachers/lesson-plans/foreign-policy-war-peace-and-everything-between</a:t>
            </a:r>
            <a:endParaRPr sz="1200">
              <a:solidFill>
                <a:schemeClr val="dk1"/>
              </a:solidFill>
              <a:latin typeface="Times New Roman"/>
              <a:ea typeface="Times New Roman"/>
              <a:cs typeface="Times New Roman"/>
              <a:sym typeface="Times New Roman"/>
            </a:endParaRPr>
          </a:p>
          <a:p>
            <a:pPr indent="0" lvl="0" marL="0" rtl="0" algn="ctr">
              <a:spcBef>
                <a:spcPts val="0"/>
              </a:spcBef>
              <a:spcAft>
                <a:spcPts val="0"/>
              </a:spcAft>
              <a:buNone/>
            </a:pPr>
            <a:r>
              <a:t/>
            </a:r>
            <a:endParaRPr sz="1200">
              <a:latin typeface="Times New Roman"/>
              <a:ea typeface="Times New Roman"/>
              <a:cs typeface="Times New Roman"/>
              <a:sym typeface="Times New Roman"/>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107" name="Shape 107"/>
        <p:cNvGrpSpPr/>
        <p:nvPr/>
      </p:nvGrpSpPr>
      <p:grpSpPr>
        <a:xfrm>
          <a:off x="0" y="0"/>
          <a:ext cx="0" cy="0"/>
          <a:chOff x="0" y="0"/>
          <a:chExt cx="0" cy="0"/>
        </a:xfrm>
      </p:grpSpPr>
      <p:sp>
        <p:nvSpPr>
          <p:cNvPr id="108" name="Google Shape;108;p22"/>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#9</a:t>
            </a:r>
            <a:endParaRPr sz="4000">
              <a:latin typeface="Times New Roman"/>
              <a:ea typeface="Times New Roman"/>
              <a:cs typeface="Times New Roman"/>
              <a:sym typeface="Times New Roman"/>
            </a:endParaRPr>
          </a:p>
        </p:txBody>
      </p:sp>
      <p:sp>
        <p:nvSpPr>
          <p:cNvPr id="109" name="Google Shape;109;p22"/>
          <p:cNvSpPr txBox="1"/>
          <p:nvPr>
            <p:ph idx="1" type="body"/>
          </p:nvPr>
        </p:nvSpPr>
        <p:spPr>
          <a:xfrm>
            <a:off x="311700" y="1330850"/>
            <a:ext cx="8520600" cy="3237900"/>
          </a:xfrm>
          <a:prstGeom prst="rect">
            <a:avLst/>
          </a:prstGeom>
        </p:spPr>
        <p:txBody>
          <a:bodyPr anchorCtr="0" anchor="t" bIns="91425" lIns="91425" spcFirstLastPara="1" rIns="91425" wrap="square" tIns="91425">
            <a:noAutofit/>
          </a:bodyPr>
          <a:lstStyle/>
          <a:p>
            <a:pPr indent="0" lvl="0" marL="0" rtl="0" algn="l">
              <a:lnSpc>
                <a:spcPct val="100000"/>
              </a:lnSpc>
              <a:spcBef>
                <a:spcPts val="0"/>
              </a:spcBef>
              <a:spcAft>
                <a:spcPts val="0"/>
              </a:spcAft>
              <a:buNone/>
            </a:pPr>
            <a:r>
              <a:rPr i="1" lang="en" sz="3000">
                <a:solidFill>
                  <a:schemeClr val="dk1"/>
                </a:solidFill>
                <a:latin typeface="Times New Roman"/>
                <a:ea typeface="Times New Roman"/>
                <a:cs typeface="Times New Roman"/>
                <a:sym typeface="Times New Roman"/>
              </a:rPr>
              <a:t>On December 7, 1941, Japan attacked a U.S. navy base on Pearl Harbor, Hawaii, a U.S. territory at the time. This act would bring the U.S. into World War II. The next day, Congress passed a war declaration giving President Roosevelt the power to lead the entire U.S. military against Japan.</a:t>
            </a:r>
            <a:endParaRPr i="1" sz="3000">
              <a:solidFill>
                <a:schemeClr val="dk1"/>
              </a:solidFill>
              <a:latin typeface="Times New Roman"/>
              <a:ea typeface="Times New Roman"/>
              <a:cs typeface="Times New Roman"/>
              <a:sym typeface="Times New Roman"/>
            </a:endParaRPr>
          </a:p>
          <a:p>
            <a:pPr indent="0" lvl="0" marL="0" rtl="0" algn="l">
              <a:lnSpc>
                <a:spcPct val="100000"/>
              </a:lnSpc>
              <a:spcBef>
                <a:spcPts val="0"/>
              </a:spcBef>
              <a:spcAft>
                <a:spcPts val="0"/>
              </a:spcAft>
              <a:buNone/>
            </a:pPr>
            <a:r>
              <a:t/>
            </a:r>
            <a:endParaRPr i="1" sz="3000">
              <a:solidFill>
                <a:schemeClr val="dk1"/>
              </a:solidFill>
              <a:latin typeface="Times New Roman"/>
              <a:ea typeface="Times New Roman"/>
              <a:cs typeface="Times New Roman"/>
              <a:sym typeface="Times New Roman"/>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113" name="Shape 113"/>
        <p:cNvGrpSpPr/>
        <p:nvPr/>
      </p:nvGrpSpPr>
      <p:grpSpPr>
        <a:xfrm>
          <a:off x="0" y="0"/>
          <a:ext cx="0" cy="0"/>
          <a:chOff x="0" y="0"/>
          <a:chExt cx="0" cy="0"/>
        </a:xfrm>
      </p:grpSpPr>
      <p:sp>
        <p:nvSpPr>
          <p:cNvPr id="114" name="Google Shape;114;p23"/>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#10</a:t>
            </a:r>
            <a:endParaRPr sz="4000">
              <a:latin typeface="Times New Roman"/>
              <a:ea typeface="Times New Roman"/>
              <a:cs typeface="Times New Roman"/>
              <a:sym typeface="Times New Roman"/>
            </a:endParaRPr>
          </a:p>
        </p:txBody>
      </p:sp>
      <p:sp>
        <p:nvSpPr>
          <p:cNvPr id="115" name="Google Shape;115;p23"/>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None/>
            </a:pPr>
            <a:r>
              <a:rPr i="1" lang="en" sz="3000">
                <a:solidFill>
                  <a:schemeClr val="dk1"/>
                </a:solidFill>
                <a:latin typeface="Times New Roman"/>
                <a:ea typeface="Times New Roman"/>
                <a:cs typeface="Times New Roman"/>
                <a:sym typeface="Times New Roman"/>
              </a:rPr>
              <a:t>In June 1950, communist North Korea invaded South Korea. The U.S. was supporting South Korea at the time. As a result of the invasion, President Truman sent U.S. troops as part of a United Nations mission to fight on behalf of South Korea.</a:t>
            </a:r>
            <a:endParaRPr sz="3000">
              <a:latin typeface="Times New Roman"/>
              <a:ea typeface="Times New Roman"/>
              <a:cs typeface="Times New Roman"/>
              <a:sym typeface="Times New Roman"/>
            </a:endParaRPr>
          </a:p>
        </p:txBody>
      </p:sp>
    </p:spTree>
  </p:cSld>
  <p:clrMapOvr>
    <a:masterClrMapping/>
  </p:clrMapOvr>
</p:sld>
</file>

<file path=ppt/slides/slide1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119" name="Shape 119"/>
        <p:cNvGrpSpPr/>
        <p:nvPr/>
      </p:nvGrpSpPr>
      <p:grpSpPr>
        <a:xfrm>
          <a:off x="0" y="0"/>
          <a:ext cx="0" cy="0"/>
          <a:chOff x="0" y="0"/>
          <a:chExt cx="0" cy="0"/>
        </a:xfrm>
      </p:grpSpPr>
      <p:sp>
        <p:nvSpPr>
          <p:cNvPr id="120" name="Google Shape;120;p2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#11</a:t>
            </a:r>
            <a:endParaRPr sz="4000">
              <a:latin typeface="Times New Roman"/>
              <a:ea typeface="Times New Roman"/>
              <a:cs typeface="Times New Roman"/>
              <a:sym typeface="Times New Roman"/>
            </a:endParaRPr>
          </a:p>
        </p:txBody>
      </p:sp>
      <p:sp>
        <p:nvSpPr>
          <p:cNvPr id="121" name="Google Shape;121;p24"/>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None/>
            </a:pPr>
            <a:r>
              <a:rPr i="1" lang="en" sz="3000">
                <a:solidFill>
                  <a:schemeClr val="dk1"/>
                </a:solidFill>
                <a:latin typeface="Times New Roman"/>
                <a:ea typeface="Times New Roman"/>
                <a:cs typeface="Times New Roman"/>
                <a:sym typeface="Times New Roman"/>
              </a:rPr>
              <a:t>In 1919, President Wilson wanted the U.S. to agree to the Treaty of Versailles, the overall peace treaty ending the war in Europe, and to join the League of Nations. The U.S. Senate rejected these actions, so the U.S. did not ratify the treaty or join the League of Nations. </a:t>
            </a:r>
            <a:endParaRPr sz="3000">
              <a:latin typeface="Times New Roman"/>
              <a:ea typeface="Times New Roman"/>
              <a:cs typeface="Times New Roman"/>
              <a:sym typeface="Times New Roman"/>
            </a:endParaRPr>
          </a:p>
        </p:txBody>
      </p:sp>
    </p:spTree>
  </p:cSld>
  <p:clrMapOvr>
    <a:masterClrMapping/>
  </p:clrMapOvr>
</p:sld>
</file>

<file path=ppt/slides/slide1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125" name="Shape 125"/>
        <p:cNvGrpSpPr/>
        <p:nvPr/>
      </p:nvGrpSpPr>
      <p:grpSpPr>
        <a:xfrm>
          <a:off x="0" y="0"/>
          <a:ext cx="0" cy="0"/>
          <a:chOff x="0" y="0"/>
          <a:chExt cx="0" cy="0"/>
        </a:xfrm>
      </p:grpSpPr>
      <p:sp>
        <p:nvSpPr>
          <p:cNvPr id="126" name="Google Shape;126;p2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#12</a:t>
            </a:r>
            <a:endParaRPr sz="4000">
              <a:latin typeface="Times New Roman"/>
              <a:ea typeface="Times New Roman"/>
              <a:cs typeface="Times New Roman"/>
              <a:sym typeface="Times New Roman"/>
            </a:endParaRPr>
          </a:p>
        </p:txBody>
      </p:sp>
      <p:sp>
        <p:nvSpPr>
          <p:cNvPr id="127" name="Google Shape;127;p25"/>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None/>
            </a:pPr>
            <a:r>
              <a:rPr i="1" lang="en" sz="3000">
                <a:solidFill>
                  <a:schemeClr val="dk1"/>
                </a:solidFill>
                <a:latin typeface="Times New Roman"/>
                <a:ea typeface="Times New Roman"/>
                <a:cs typeface="Times New Roman"/>
                <a:sym typeface="Times New Roman"/>
              </a:rPr>
              <a:t>After World War II ended in 1945, the U.S. gave more than $13 billion to help rebuild countries and support their democratic governments. </a:t>
            </a:r>
            <a:endParaRPr i="1" sz="3000">
              <a:solidFill>
                <a:schemeClr val="dk1"/>
              </a:solidFill>
              <a:latin typeface="Times New Roman"/>
              <a:ea typeface="Times New Roman"/>
              <a:cs typeface="Times New Roman"/>
              <a:sym typeface="Times New Roman"/>
            </a:endParaRPr>
          </a:p>
          <a:p>
            <a:pPr indent="0" lvl="0" marL="0" rtl="0" algn="l">
              <a:lnSpc>
                <a:spcPct val="100000"/>
              </a:lnSpc>
              <a:spcBef>
                <a:spcPts val="0"/>
              </a:spcBef>
              <a:spcAft>
                <a:spcPts val="0"/>
              </a:spcAft>
              <a:buNone/>
            </a:pPr>
            <a:r>
              <a:t/>
            </a:r>
            <a:endParaRPr i="1" sz="3000">
              <a:solidFill>
                <a:schemeClr val="dk1"/>
              </a:solidFill>
              <a:latin typeface="Times New Roman"/>
              <a:ea typeface="Times New Roman"/>
              <a:cs typeface="Times New Roman"/>
              <a:sym typeface="Times New Roman"/>
            </a:endParaRPr>
          </a:p>
          <a:p>
            <a:pPr indent="0" lvl="0" marL="0" rtl="0" algn="l">
              <a:lnSpc>
                <a:spcPct val="100000"/>
              </a:lnSpc>
              <a:spcBef>
                <a:spcPts val="0"/>
              </a:spcBef>
              <a:spcAft>
                <a:spcPts val="0"/>
              </a:spcAft>
              <a:buNone/>
            </a:pPr>
            <a:r>
              <a:t/>
            </a:r>
            <a:endParaRPr i="1" sz="3000">
              <a:solidFill>
                <a:schemeClr val="dk1"/>
              </a:solidFill>
              <a:latin typeface="Times New Roman"/>
              <a:ea typeface="Times New Roman"/>
              <a:cs typeface="Times New Roman"/>
              <a:sym typeface="Times New Roman"/>
            </a:endParaRPr>
          </a:p>
        </p:txBody>
      </p:sp>
    </p:spTree>
  </p:cSld>
  <p:clrMapOvr>
    <a:masterClrMapping/>
  </p:clrMapOvr>
</p:sld>
</file>

<file path=ppt/slides/slide1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131" name="Shape 131"/>
        <p:cNvGrpSpPr/>
        <p:nvPr/>
      </p:nvGrpSpPr>
      <p:grpSpPr>
        <a:xfrm>
          <a:off x="0" y="0"/>
          <a:ext cx="0" cy="0"/>
          <a:chOff x="0" y="0"/>
          <a:chExt cx="0" cy="0"/>
        </a:xfrm>
      </p:grpSpPr>
      <p:sp>
        <p:nvSpPr>
          <p:cNvPr id="132" name="Google Shape;132;p2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#13</a:t>
            </a:r>
            <a:endParaRPr sz="4000">
              <a:latin typeface="Times New Roman"/>
              <a:ea typeface="Times New Roman"/>
              <a:cs typeface="Times New Roman"/>
              <a:sym typeface="Times New Roman"/>
            </a:endParaRPr>
          </a:p>
        </p:txBody>
      </p:sp>
      <p:sp>
        <p:nvSpPr>
          <p:cNvPr id="133" name="Google Shape;133;p26"/>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None/>
            </a:pPr>
            <a:r>
              <a:rPr i="1" lang="en" sz="3000">
                <a:solidFill>
                  <a:schemeClr val="dk1"/>
                </a:solidFill>
                <a:latin typeface="Times New Roman"/>
                <a:ea typeface="Times New Roman"/>
                <a:cs typeface="Times New Roman"/>
                <a:sym typeface="Times New Roman"/>
              </a:rPr>
              <a:t>In 1993, the U.S., Canada, and Mexico agreed to the North American Free Trade Agreement (NAFTA), whose goal is to make it easier to trade among the three countries. </a:t>
            </a:r>
            <a:endParaRPr i="1" sz="3000">
              <a:solidFill>
                <a:schemeClr val="dk1"/>
              </a:solidFill>
              <a:latin typeface="Times New Roman"/>
              <a:ea typeface="Times New Roman"/>
              <a:cs typeface="Times New Roman"/>
              <a:sym typeface="Times New Roman"/>
            </a:endParaRPr>
          </a:p>
        </p:txBody>
      </p:sp>
    </p:spTree>
  </p:cSld>
  <p:clrMapOvr>
    <a:masterClrMapping/>
  </p:clrMapOvr>
</p:sld>
</file>

<file path=ppt/slides/slide1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137" name="Shape 137"/>
        <p:cNvGrpSpPr/>
        <p:nvPr/>
      </p:nvGrpSpPr>
      <p:grpSpPr>
        <a:xfrm>
          <a:off x="0" y="0"/>
          <a:ext cx="0" cy="0"/>
          <a:chOff x="0" y="0"/>
          <a:chExt cx="0" cy="0"/>
        </a:xfrm>
      </p:grpSpPr>
      <p:sp>
        <p:nvSpPr>
          <p:cNvPr id="138" name="Google Shape;138;p27"/>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#14</a:t>
            </a:r>
            <a:endParaRPr sz="4000">
              <a:latin typeface="Times New Roman"/>
              <a:ea typeface="Times New Roman"/>
              <a:cs typeface="Times New Roman"/>
              <a:sym typeface="Times New Roman"/>
            </a:endParaRPr>
          </a:p>
        </p:txBody>
      </p:sp>
      <p:sp>
        <p:nvSpPr>
          <p:cNvPr id="139" name="Google Shape;139;p27"/>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None/>
            </a:pPr>
            <a:r>
              <a:rPr i="1" lang="en" sz="3000">
                <a:solidFill>
                  <a:schemeClr val="dk1"/>
                </a:solidFill>
                <a:latin typeface="Times New Roman"/>
                <a:ea typeface="Times New Roman"/>
                <a:cs typeface="Times New Roman"/>
                <a:sym typeface="Times New Roman"/>
              </a:rPr>
              <a:t>On September 11, 2001, Al-Qaeda terrorists attacked the United States. President George W. Bush asked Congress for a resolution asking to use military force against those responsible; this led to U.S. troops fighting in Afghanistan, where Al-Qaeda leaders were based.</a:t>
            </a:r>
            <a:endParaRPr i="1" sz="3000">
              <a:solidFill>
                <a:schemeClr val="dk1"/>
              </a:solidFill>
              <a:latin typeface="Times New Roman"/>
              <a:ea typeface="Times New Roman"/>
              <a:cs typeface="Times New Roman"/>
              <a:sym typeface="Times New Roman"/>
            </a:endParaRPr>
          </a:p>
        </p:txBody>
      </p:sp>
    </p:spTree>
  </p:cSld>
  <p:clrMapOvr>
    <a:masterClrMapping/>
  </p:clrMapOvr>
</p:sld>
</file>

<file path=ppt/slides/slide1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143" name="Shape 143"/>
        <p:cNvGrpSpPr/>
        <p:nvPr/>
      </p:nvGrpSpPr>
      <p:grpSpPr>
        <a:xfrm>
          <a:off x="0" y="0"/>
          <a:ext cx="0" cy="0"/>
          <a:chOff x="0" y="0"/>
          <a:chExt cx="0" cy="0"/>
        </a:xfrm>
      </p:grpSpPr>
      <p:sp>
        <p:nvSpPr>
          <p:cNvPr id="144" name="Google Shape;144;p28"/>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#15</a:t>
            </a:r>
            <a:endParaRPr sz="4000">
              <a:latin typeface="Times New Roman"/>
              <a:ea typeface="Times New Roman"/>
              <a:cs typeface="Times New Roman"/>
              <a:sym typeface="Times New Roman"/>
            </a:endParaRPr>
          </a:p>
        </p:txBody>
      </p:sp>
      <p:sp>
        <p:nvSpPr>
          <p:cNvPr id="145" name="Google Shape;145;p28"/>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None/>
            </a:pPr>
            <a:r>
              <a:rPr i="1" lang="en" sz="3000">
                <a:solidFill>
                  <a:schemeClr val="dk1"/>
                </a:solidFill>
                <a:latin typeface="Times New Roman"/>
                <a:ea typeface="Times New Roman"/>
                <a:cs typeface="Times New Roman"/>
                <a:sym typeface="Times New Roman"/>
              </a:rPr>
              <a:t>In 1945 the U.S. was the first country to approve of the document that created the United Nations, an international organization created after World War II that tries to keep world peace. </a:t>
            </a:r>
            <a:endParaRPr i="1" sz="3000">
              <a:solidFill>
                <a:schemeClr val="dk1"/>
              </a:solidFill>
              <a:latin typeface="Times New Roman"/>
              <a:ea typeface="Times New Roman"/>
              <a:cs typeface="Times New Roman"/>
              <a:sym typeface="Times New Roman"/>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59" name="Shape 59"/>
        <p:cNvGrpSpPr/>
        <p:nvPr/>
      </p:nvGrpSpPr>
      <p:grpSpPr>
        <a:xfrm>
          <a:off x="0" y="0"/>
          <a:ext cx="0" cy="0"/>
          <a:chOff x="0" y="0"/>
          <a:chExt cx="0" cy="0"/>
        </a:xfrm>
      </p:grpSpPr>
      <p:sp>
        <p:nvSpPr>
          <p:cNvPr id="60" name="Google Shape;60;p14"/>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#1</a:t>
            </a:r>
            <a:endParaRPr sz="4000">
              <a:latin typeface="Times New Roman"/>
              <a:ea typeface="Times New Roman"/>
              <a:cs typeface="Times New Roman"/>
              <a:sym typeface="Times New Roman"/>
            </a:endParaRPr>
          </a:p>
        </p:txBody>
      </p:sp>
      <p:sp>
        <p:nvSpPr>
          <p:cNvPr id="61" name="Google Shape;61;p14"/>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Clr>
                <a:schemeClr val="dk1"/>
              </a:buClr>
              <a:buSzPts val="1100"/>
              <a:buFont typeface="Arial"/>
              <a:buNone/>
            </a:pPr>
            <a:r>
              <a:rPr i="1" lang="en" sz="3000">
                <a:solidFill>
                  <a:schemeClr val="dk1"/>
                </a:solidFill>
                <a:latin typeface="Times New Roman"/>
                <a:ea typeface="Times New Roman"/>
                <a:cs typeface="Times New Roman"/>
                <a:sym typeface="Times New Roman"/>
              </a:rPr>
              <a:t>Upon President Wilson’s request on April 6, 1917, Congress declared war on Germany and gave the President the power to lead the army and navy to fight Germany in World War I. </a:t>
            </a:r>
            <a:endParaRPr i="1" sz="3000">
              <a:solidFill>
                <a:schemeClr val="dk1"/>
              </a:solidFill>
              <a:latin typeface="Times New Roman"/>
              <a:ea typeface="Times New Roman"/>
              <a:cs typeface="Times New Roman"/>
              <a:sym typeface="Times New Roman"/>
            </a:endParaRPr>
          </a:p>
          <a:p>
            <a:pPr indent="0" lvl="0" marL="0" rtl="0" algn="l">
              <a:spcBef>
                <a:spcPts val="0"/>
              </a:spcBef>
              <a:spcAft>
                <a:spcPts val="1200"/>
              </a:spcAft>
              <a:buNone/>
            </a:pPr>
            <a:r>
              <a:t/>
            </a:r>
            <a:endParaRPr sz="3000">
              <a:latin typeface="Times New Roman"/>
              <a:ea typeface="Times New Roman"/>
              <a:cs typeface="Times New Roman"/>
              <a:sym typeface="Times New Roman"/>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65" name="Shape 65"/>
        <p:cNvGrpSpPr/>
        <p:nvPr/>
      </p:nvGrpSpPr>
      <p:grpSpPr>
        <a:xfrm>
          <a:off x="0" y="0"/>
          <a:ext cx="0" cy="0"/>
          <a:chOff x="0" y="0"/>
          <a:chExt cx="0" cy="0"/>
        </a:xfrm>
      </p:grpSpPr>
      <p:sp>
        <p:nvSpPr>
          <p:cNvPr id="66" name="Google Shape;66;p15"/>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#2</a:t>
            </a:r>
            <a:endParaRPr sz="4000">
              <a:latin typeface="Times New Roman"/>
              <a:ea typeface="Times New Roman"/>
              <a:cs typeface="Times New Roman"/>
              <a:sym typeface="Times New Roman"/>
            </a:endParaRPr>
          </a:p>
        </p:txBody>
      </p:sp>
      <p:sp>
        <p:nvSpPr>
          <p:cNvPr id="67" name="Google Shape;67;p15"/>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Clr>
                <a:schemeClr val="dk1"/>
              </a:buClr>
              <a:buSzPts val="1100"/>
              <a:buFont typeface="Arial"/>
              <a:buNone/>
            </a:pPr>
            <a:r>
              <a:rPr i="1" lang="en" sz="3000">
                <a:solidFill>
                  <a:schemeClr val="dk1"/>
                </a:solidFill>
                <a:latin typeface="Times New Roman"/>
                <a:ea typeface="Times New Roman"/>
                <a:cs typeface="Times New Roman"/>
                <a:sym typeface="Times New Roman"/>
              </a:rPr>
              <a:t>In 2003, President George W. Bush decided to focus support on a worldwide initiative to help countries prevent and treat HIV/AIDS.</a:t>
            </a:r>
            <a:endParaRPr i="1" sz="3000">
              <a:solidFill>
                <a:schemeClr val="dk1"/>
              </a:solidFill>
              <a:latin typeface="Times New Roman"/>
              <a:ea typeface="Times New Roman"/>
              <a:cs typeface="Times New Roman"/>
              <a:sym typeface="Times New Roman"/>
            </a:endParaRPr>
          </a:p>
          <a:p>
            <a:pPr indent="0" lvl="0" marL="0" rtl="0" algn="l">
              <a:lnSpc>
                <a:spcPct val="100000"/>
              </a:lnSpc>
              <a:spcBef>
                <a:spcPts val="0"/>
              </a:spcBef>
              <a:spcAft>
                <a:spcPts val="0"/>
              </a:spcAft>
              <a:buClr>
                <a:schemeClr val="dk1"/>
              </a:buClr>
              <a:buSzPts val="1100"/>
              <a:buFont typeface="Arial"/>
              <a:buNone/>
            </a:pPr>
            <a:r>
              <a:t/>
            </a:r>
            <a:endParaRPr i="1" sz="1200">
              <a:solidFill>
                <a:schemeClr val="dk1"/>
              </a:solidFill>
              <a:latin typeface="Times New Roman"/>
              <a:ea typeface="Times New Roman"/>
              <a:cs typeface="Times New Roman"/>
              <a:sym typeface="Times New Roman"/>
            </a:endParaRPr>
          </a:p>
          <a:p>
            <a:pPr indent="0" lvl="0" marL="0" rtl="0" algn="l">
              <a:spcBef>
                <a:spcPts val="0"/>
              </a:spcBef>
              <a:spcAft>
                <a:spcPts val="1200"/>
              </a:spcAft>
              <a:buNone/>
            </a:pPr>
            <a:r>
              <a:t/>
            </a:r>
            <a:endParaRPr i="1" sz="3000">
              <a:solidFill>
                <a:schemeClr val="dk1"/>
              </a:solidFill>
              <a:latin typeface="Times New Roman"/>
              <a:ea typeface="Times New Roman"/>
              <a:cs typeface="Times New Roman"/>
              <a:sym typeface="Times New Roman"/>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71" name="Shape 71"/>
        <p:cNvGrpSpPr/>
        <p:nvPr/>
      </p:nvGrpSpPr>
      <p:grpSpPr>
        <a:xfrm>
          <a:off x="0" y="0"/>
          <a:ext cx="0" cy="0"/>
          <a:chOff x="0" y="0"/>
          <a:chExt cx="0" cy="0"/>
        </a:xfrm>
      </p:grpSpPr>
      <p:sp>
        <p:nvSpPr>
          <p:cNvPr id="72" name="Google Shape;72;p16"/>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#3</a:t>
            </a:r>
            <a:endParaRPr sz="4000">
              <a:latin typeface="Times New Roman"/>
              <a:ea typeface="Times New Roman"/>
              <a:cs typeface="Times New Roman"/>
              <a:sym typeface="Times New Roman"/>
            </a:endParaRPr>
          </a:p>
        </p:txBody>
      </p:sp>
      <p:sp>
        <p:nvSpPr>
          <p:cNvPr id="73" name="Google Shape;73;p16"/>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Clr>
                <a:schemeClr val="dk1"/>
              </a:buClr>
              <a:buSzPts val="1100"/>
              <a:buFont typeface="Arial"/>
              <a:buNone/>
            </a:pPr>
            <a:r>
              <a:rPr i="1" lang="en" sz="3000">
                <a:solidFill>
                  <a:schemeClr val="dk1"/>
                </a:solidFill>
                <a:latin typeface="Times New Roman"/>
                <a:ea typeface="Times New Roman"/>
                <a:cs typeface="Times New Roman"/>
                <a:sym typeface="Times New Roman"/>
              </a:rPr>
              <a:t>In 1949, after World War II, the United States and other democratic countries formed NATO, the North Atlantic Treaty Organization. It said that if any country was attacked by an outside nation, they would help defend each other. </a:t>
            </a:r>
            <a:endParaRPr i="1" sz="3000">
              <a:solidFill>
                <a:schemeClr val="dk1"/>
              </a:solidFill>
              <a:latin typeface="Times New Roman"/>
              <a:ea typeface="Times New Roman"/>
              <a:cs typeface="Times New Roman"/>
              <a:sym typeface="Times New Roman"/>
            </a:endParaRPr>
          </a:p>
          <a:p>
            <a:pPr indent="0" lvl="0" marL="0" rtl="0" algn="l">
              <a:spcBef>
                <a:spcPts val="0"/>
              </a:spcBef>
              <a:spcAft>
                <a:spcPts val="1200"/>
              </a:spcAft>
              <a:buNone/>
            </a:pPr>
            <a:r>
              <a:t/>
            </a:r>
            <a:endParaRPr i="1" sz="3000">
              <a:solidFill>
                <a:schemeClr val="dk1"/>
              </a:solidFill>
              <a:latin typeface="Times New Roman"/>
              <a:ea typeface="Times New Roman"/>
              <a:cs typeface="Times New Roman"/>
              <a:sym typeface="Times New Roman"/>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77" name="Shape 77"/>
        <p:cNvGrpSpPr/>
        <p:nvPr/>
      </p:nvGrpSpPr>
      <p:grpSpPr>
        <a:xfrm>
          <a:off x="0" y="0"/>
          <a:ext cx="0" cy="0"/>
          <a:chOff x="0" y="0"/>
          <a:chExt cx="0" cy="0"/>
        </a:xfrm>
      </p:grpSpPr>
      <p:sp>
        <p:nvSpPr>
          <p:cNvPr id="78" name="Google Shape;78;p17"/>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#4</a:t>
            </a:r>
            <a:endParaRPr sz="4000">
              <a:latin typeface="Times New Roman"/>
              <a:ea typeface="Times New Roman"/>
              <a:cs typeface="Times New Roman"/>
              <a:sym typeface="Times New Roman"/>
            </a:endParaRPr>
          </a:p>
        </p:txBody>
      </p:sp>
      <p:sp>
        <p:nvSpPr>
          <p:cNvPr id="79" name="Google Shape;79;p17"/>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Clr>
                <a:schemeClr val="dk1"/>
              </a:buClr>
              <a:buSzPts val="1100"/>
              <a:buFont typeface="Arial"/>
              <a:buNone/>
            </a:pPr>
            <a:r>
              <a:rPr i="1" lang="en" sz="3000">
                <a:solidFill>
                  <a:schemeClr val="dk1"/>
                </a:solidFill>
                <a:latin typeface="Times New Roman"/>
                <a:ea typeface="Times New Roman"/>
                <a:cs typeface="Times New Roman"/>
                <a:sym typeface="Times New Roman"/>
              </a:rPr>
              <a:t>The U.S. government provides advice and help for countries wanting to start new democracies by showing them how to run fair elections. </a:t>
            </a:r>
            <a:endParaRPr sz="3000">
              <a:latin typeface="Times New Roman"/>
              <a:ea typeface="Times New Roman"/>
              <a:cs typeface="Times New Roman"/>
              <a:sym typeface="Times New Roman"/>
            </a:endParaRPr>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83" name="Shape 83"/>
        <p:cNvGrpSpPr/>
        <p:nvPr/>
      </p:nvGrpSpPr>
      <p:grpSpPr>
        <a:xfrm>
          <a:off x="0" y="0"/>
          <a:ext cx="0" cy="0"/>
          <a:chOff x="0" y="0"/>
          <a:chExt cx="0" cy="0"/>
        </a:xfrm>
      </p:grpSpPr>
      <p:sp>
        <p:nvSpPr>
          <p:cNvPr id="84" name="Google Shape;84;p18"/>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#5</a:t>
            </a:r>
            <a:endParaRPr sz="4000">
              <a:latin typeface="Times New Roman"/>
              <a:ea typeface="Times New Roman"/>
              <a:cs typeface="Times New Roman"/>
              <a:sym typeface="Times New Roman"/>
            </a:endParaRPr>
          </a:p>
        </p:txBody>
      </p:sp>
      <p:sp>
        <p:nvSpPr>
          <p:cNvPr id="85" name="Google Shape;85;p18"/>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Clr>
                <a:schemeClr val="dk1"/>
              </a:buClr>
              <a:buSzPts val="1100"/>
              <a:buFont typeface="Arial"/>
              <a:buNone/>
            </a:pPr>
            <a:r>
              <a:rPr i="1" lang="en" sz="3000">
                <a:solidFill>
                  <a:schemeClr val="dk1"/>
                </a:solidFill>
                <a:latin typeface="Times New Roman"/>
                <a:ea typeface="Times New Roman"/>
                <a:cs typeface="Times New Roman"/>
                <a:sym typeface="Times New Roman"/>
              </a:rPr>
              <a:t>In 1968, the major countries of the world agreed to the “Nuclear Non-Proliferation Treaty,” which is aimed at limiting the spread of nuclear weapons. As of 2010, over 180 countries have joined. </a:t>
            </a:r>
            <a:endParaRPr sz="3000">
              <a:latin typeface="Times New Roman"/>
              <a:ea typeface="Times New Roman"/>
              <a:cs typeface="Times New Roman"/>
              <a:sym typeface="Times New Roman"/>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89" name="Shape 89"/>
        <p:cNvGrpSpPr/>
        <p:nvPr/>
      </p:nvGrpSpPr>
      <p:grpSpPr>
        <a:xfrm>
          <a:off x="0" y="0"/>
          <a:ext cx="0" cy="0"/>
          <a:chOff x="0" y="0"/>
          <a:chExt cx="0" cy="0"/>
        </a:xfrm>
      </p:grpSpPr>
      <p:sp>
        <p:nvSpPr>
          <p:cNvPr id="90" name="Google Shape;90;p19"/>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#6</a:t>
            </a:r>
            <a:endParaRPr sz="4000">
              <a:latin typeface="Times New Roman"/>
              <a:ea typeface="Times New Roman"/>
              <a:cs typeface="Times New Roman"/>
              <a:sym typeface="Times New Roman"/>
            </a:endParaRPr>
          </a:p>
        </p:txBody>
      </p:sp>
      <p:sp>
        <p:nvSpPr>
          <p:cNvPr id="91" name="Google Shape;91;p19"/>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Clr>
                <a:schemeClr val="dk1"/>
              </a:buClr>
              <a:buSzPts val="1100"/>
              <a:buFont typeface="Arial"/>
              <a:buNone/>
            </a:pPr>
            <a:r>
              <a:rPr i="1" lang="en" sz="3000">
                <a:solidFill>
                  <a:schemeClr val="dk1"/>
                </a:solidFill>
                <a:latin typeface="Times New Roman"/>
                <a:ea typeface="Times New Roman"/>
                <a:cs typeface="Times New Roman"/>
                <a:sym typeface="Times New Roman"/>
              </a:rPr>
              <a:t>In 1990, Iraqi leader Saddam Hussein led Iraqi troops to invade and take over neighboring Kuwait. In January 1991, Congress authorized President George H. W. Bush to lead U.S. troops into Kuwait and force the Iraqi troops to leave. </a:t>
            </a:r>
            <a:endParaRPr i="1" sz="3000">
              <a:solidFill>
                <a:schemeClr val="dk1"/>
              </a:solidFill>
              <a:latin typeface="Times New Roman"/>
              <a:ea typeface="Times New Roman"/>
              <a:cs typeface="Times New Roman"/>
              <a:sym typeface="Times New Roman"/>
            </a:endParaRPr>
          </a:p>
          <a:p>
            <a:pPr indent="0" lvl="0" marL="0" rtl="0" algn="l">
              <a:spcBef>
                <a:spcPts val="0"/>
              </a:spcBef>
              <a:spcAft>
                <a:spcPts val="1200"/>
              </a:spcAft>
              <a:buNone/>
            </a:pPr>
            <a:r>
              <a:t/>
            </a:r>
            <a:endParaRPr i="1" sz="3000">
              <a:solidFill>
                <a:schemeClr val="dk1"/>
              </a:solidFill>
              <a:latin typeface="Times New Roman"/>
              <a:ea typeface="Times New Roman"/>
              <a:cs typeface="Times New Roman"/>
              <a:sym typeface="Times New Roman"/>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95" name="Shape 95"/>
        <p:cNvGrpSpPr/>
        <p:nvPr/>
      </p:nvGrpSpPr>
      <p:grpSpPr>
        <a:xfrm>
          <a:off x="0" y="0"/>
          <a:ext cx="0" cy="0"/>
          <a:chOff x="0" y="0"/>
          <a:chExt cx="0" cy="0"/>
        </a:xfrm>
      </p:grpSpPr>
      <p:sp>
        <p:nvSpPr>
          <p:cNvPr id="96" name="Google Shape;96;p20"/>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#7</a:t>
            </a:r>
            <a:endParaRPr sz="4000">
              <a:latin typeface="Times New Roman"/>
              <a:ea typeface="Times New Roman"/>
              <a:cs typeface="Times New Roman"/>
              <a:sym typeface="Times New Roman"/>
            </a:endParaRPr>
          </a:p>
        </p:txBody>
      </p:sp>
      <p:sp>
        <p:nvSpPr>
          <p:cNvPr id="97" name="Google Shape;97;p20"/>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Clr>
                <a:schemeClr val="dk1"/>
              </a:buClr>
              <a:buSzPts val="1100"/>
              <a:buFont typeface="Arial"/>
              <a:buNone/>
            </a:pPr>
            <a:r>
              <a:rPr i="1" lang="en" sz="3000">
                <a:solidFill>
                  <a:schemeClr val="dk1"/>
                </a:solidFill>
                <a:latin typeface="Times New Roman"/>
                <a:ea typeface="Times New Roman"/>
                <a:cs typeface="Times New Roman"/>
                <a:sym typeface="Times New Roman"/>
              </a:rPr>
              <a:t>In response to the January 2010 earthquake that devastated Haiti, the United States has given the country significant aid in the form of food, water, and medical care. </a:t>
            </a:r>
            <a:endParaRPr sz="3000">
              <a:latin typeface="Times New Roman"/>
              <a:ea typeface="Times New Roman"/>
              <a:cs typeface="Times New Roman"/>
              <a:sym typeface="Times New Roman"/>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bg>
      <p:bgPr>
        <a:solidFill>
          <a:srgbClr val="CFE2F3"/>
        </a:solidFill>
      </p:bgPr>
    </p:bg>
    <p:spTree>
      <p:nvGrpSpPr>
        <p:cNvPr id="101" name="Shape 101"/>
        <p:cNvGrpSpPr/>
        <p:nvPr/>
      </p:nvGrpSpPr>
      <p:grpSpPr>
        <a:xfrm>
          <a:off x="0" y="0"/>
          <a:ext cx="0" cy="0"/>
          <a:chOff x="0" y="0"/>
          <a:chExt cx="0" cy="0"/>
        </a:xfrm>
      </p:grpSpPr>
      <p:sp>
        <p:nvSpPr>
          <p:cNvPr id="102" name="Google Shape;102;p21"/>
          <p:cNvSpPr txBox="1"/>
          <p:nvPr>
            <p:ph type="title"/>
          </p:nvPr>
        </p:nvSpPr>
        <p:spPr>
          <a:xfrm>
            <a:off x="311700" y="445025"/>
            <a:ext cx="8520600" cy="572700"/>
          </a:xfrm>
          <a:prstGeom prst="rect">
            <a:avLst/>
          </a:prstGeom>
        </p:spPr>
        <p:txBody>
          <a:bodyPr anchorCtr="0" anchor="t" bIns="91425" lIns="91425" spcFirstLastPara="1" rIns="91425" wrap="square" tIns="91425">
            <a:noAutofit/>
          </a:bodyPr>
          <a:lstStyle/>
          <a:p>
            <a:pPr indent="0" lvl="0" marL="0" rtl="0" algn="ctr">
              <a:spcBef>
                <a:spcPts val="0"/>
              </a:spcBef>
              <a:spcAft>
                <a:spcPts val="0"/>
              </a:spcAft>
              <a:buNone/>
            </a:pPr>
            <a:r>
              <a:rPr lang="en" sz="4000">
                <a:latin typeface="Times New Roman"/>
                <a:ea typeface="Times New Roman"/>
                <a:cs typeface="Times New Roman"/>
                <a:sym typeface="Times New Roman"/>
              </a:rPr>
              <a:t>Scenario #8</a:t>
            </a:r>
            <a:endParaRPr sz="4000">
              <a:latin typeface="Times New Roman"/>
              <a:ea typeface="Times New Roman"/>
              <a:cs typeface="Times New Roman"/>
              <a:sym typeface="Times New Roman"/>
            </a:endParaRPr>
          </a:p>
        </p:txBody>
      </p:sp>
      <p:sp>
        <p:nvSpPr>
          <p:cNvPr id="103" name="Google Shape;103;p21"/>
          <p:cNvSpPr txBox="1"/>
          <p:nvPr>
            <p:ph idx="1" type="body"/>
          </p:nvPr>
        </p:nvSpPr>
        <p:spPr>
          <a:xfrm>
            <a:off x="311700" y="1330850"/>
            <a:ext cx="8520600" cy="3237900"/>
          </a:xfrm>
          <a:prstGeom prst="rect">
            <a:avLst/>
          </a:prstGeom>
        </p:spPr>
        <p:txBody>
          <a:bodyPr anchorCtr="0" anchor="t" bIns="91425" lIns="91425" spcFirstLastPara="1" rIns="91425" wrap="square" tIns="91425">
            <a:normAutofit/>
          </a:bodyPr>
          <a:lstStyle/>
          <a:p>
            <a:pPr indent="0" lvl="0" marL="0" rtl="0" algn="l">
              <a:lnSpc>
                <a:spcPct val="100000"/>
              </a:lnSpc>
              <a:spcBef>
                <a:spcPts val="0"/>
              </a:spcBef>
              <a:spcAft>
                <a:spcPts val="0"/>
              </a:spcAft>
              <a:buClr>
                <a:schemeClr val="dk1"/>
              </a:buClr>
              <a:buSzPts val="1100"/>
              <a:buFont typeface="Arial"/>
              <a:buNone/>
            </a:pPr>
            <a:r>
              <a:rPr i="1" lang="en" sz="3000">
                <a:solidFill>
                  <a:schemeClr val="dk1"/>
                </a:solidFill>
                <a:latin typeface="Times New Roman"/>
                <a:ea typeface="Times New Roman"/>
                <a:cs typeface="Times New Roman"/>
                <a:sym typeface="Times New Roman"/>
              </a:rPr>
              <a:t>The U.S. has a program aimed at helping people in developing countries have access to safe drinking water. </a:t>
            </a:r>
            <a:endParaRPr sz="3000">
              <a:latin typeface="Times New Roman"/>
              <a:ea typeface="Times New Roman"/>
              <a:cs typeface="Times New Roman"/>
              <a:sym typeface="Times New Roman"/>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