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notesSlide+xml" PartName="/ppt/notesSlides/notesSlide2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slide+xml" PartName="/ppt/slides/slide2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  <p:sldId id="257" r:id="rId7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schemas.openxmlformats.org/officeDocument/2006/relationships/slide" Target="slides/slide2.xml"/></Relationships>
</file>

<file path=ppt/media/image1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:notes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p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6" name="Shape 5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" name="Google Shape;57;g24f7a185c00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8" name="Google Shape;58;g24f7a185c00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/Relationships>
</file>

<file path=ppt/slides/_rels/slide2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2.xml"/><Relationship Id="rId3" Type="http://schemas.openxmlformats.org/officeDocument/2006/relationships/image" Target="../media/image1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D5A6BD"/>
        </a:solidFill>
      </p:bgPr>
    </p:bg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4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National Interest</a:t>
            </a:r>
            <a:r>
              <a:rPr lang="en" sz="24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r>
              <a:rPr i="1" lang="en" sz="24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</a:t>
            </a:r>
            <a:r>
              <a:rPr i="1" lang="en" sz="24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he nation’s economic, military, political, and/or cultural goals and ambitions.</a:t>
            </a:r>
            <a:endParaRPr i="1" sz="2400"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55" name="Google Shape;55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143875" y="4752975"/>
            <a:ext cx="1000125" cy="39052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bg>
      <p:bgPr>
        <a:solidFill>
          <a:srgbClr val="D5A6BD"/>
        </a:solidFill>
      </p:bgPr>
    </p:bg>
    <p:spTree>
      <p:nvGrpSpPr>
        <p:cNvPr id="59" name="Shape 5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" name="Google Shape;60;p1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/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sz="1200">
              <a:solidFill>
                <a:srgbClr val="000000"/>
              </a:solidFill>
              <a:highlight>
                <a:srgbClr val="FFFFFF"/>
              </a:highlight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rPr b="1" lang="en" sz="25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Foreign</a:t>
            </a:r>
            <a:r>
              <a:rPr lang="en" sz="25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r>
              <a:rPr i="1" lang="en" sz="25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t</a:t>
            </a:r>
            <a:r>
              <a:rPr i="1" lang="en" sz="25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aking place outside one’s own country or in another country.</a:t>
            </a:r>
            <a:endParaRPr i="1" sz="25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 i="1" sz="25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  <a:p>
            <a:pPr indent="0" lvl="0" marL="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1" lang="en" sz="25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Domestic</a:t>
            </a:r>
            <a:r>
              <a:rPr lang="en" sz="25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: </a:t>
            </a:r>
            <a:r>
              <a:rPr i="1" lang="en" sz="2500">
                <a:solidFill>
                  <a:schemeClr val="dk1"/>
                </a:solidFill>
                <a:latin typeface="Times New Roman"/>
                <a:ea typeface="Times New Roman"/>
                <a:cs typeface="Times New Roman"/>
                <a:sym typeface="Times New Roman"/>
              </a:rPr>
              <a:t>originating within a country, especially one’s own country.</a:t>
            </a:r>
            <a:endParaRPr i="1" sz="2500">
              <a:solidFill>
                <a:schemeClr val="dk1"/>
              </a:solidFill>
              <a:latin typeface="Times New Roman"/>
              <a:ea typeface="Times New Roman"/>
              <a:cs typeface="Times New Roman"/>
              <a:sym typeface="Times New Roman"/>
            </a:endParaRPr>
          </a:p>
        </p:txBody>
      </p:sp>
      <p:pic>
        <p:nvPicPr>
          <p:cNvPr id="61" name="Google Shape;61;p14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8143875" y="4752975"/>
            <a:ext cx="1000125" cy="390525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