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132c20b4d3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132c20b4d3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2132c20b4d3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132c20b4d3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132c20b4d3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132c20b4d3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2132c20b4d3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2132c20b4d3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2132c20b4d3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2132c20b4d3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132c20b4d3_0_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132c20b4d3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132c20b4d3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132c20b4d3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dd5e934b5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dd5e934b5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132c20b4d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132c20b4d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132c20b4d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132c20b4d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132c20b4d3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132c20b4d3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132c20b4d3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132c20b4d3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2132c20b4d3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2132c20b4d3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2132c20b4d3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2132c20b4d3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132c20b4d3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132c20b4d3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www.icivics.org/teachers/lesson-plans/foreign-policy-war-peace-and-everything-between"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457200" rtl="0" algn="ctr">
              <a:lnSpc>
                <a:spcPct val="115000"/>
              </a:lnSpc>
              <a:spcBef>
                <a:spcPts val="0"/>
              </a:spcBef>
              <a:spcAft>
                <a:spcPts val="0"/>
              </a:spcAft>
              <a:buClr>
                <a:schemeClr val="dk1"/>
              </a:buClr>
              <a:buSzPts val="1100"/>
              <a:buFont typeface="Arial"/>
              <a:buNone/>
            </a:pPr>
            <a:r>
              <a:rPr b="1" lang="en" sz="4800">
                <a:latin typeface="Times New Roman"/>
                <a:ea typeface="Times New Roman"/>
                <a:cs typeface="Times New Roman"/>
                <a:sym typeface="Times New Roman"/>
              </a:rPr>
              <a:t>Foreign Policy Scenarios</a:t>
            </a:r>
            <a:endParaRPr b="1" sz="4800">
              <a:latin typeface="Times New Roman"/>
              <a:ea typeface="Times New Roman"/>
              <a:cs typeface="Times New Roman"/>
              <a:sym typeface="Times New Roman"/>
            </a:endParaRPr>
          </a:p>
          <a:p>
            <a:pPr indent="0" lvl="0" marL="0" rtl="0" algn="ctr">
              <a:spcBef>
                <a:spcPts val="1000"/>
              </a:spcBef>
              <a:spcAft>
                <a:spcPts val="0"/>
              </a:spcAft>
              <a:buNone/>
            </a:pPr>
            <a:r>
              <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Adapted from: iCivics Lesson Plan – Foreign Policy: War &amp; Peace and Everything In Between</a:t>
            </a:r>
            <a:r>
              <a:rPr i="1" lang="en" sz="1200">
                <a:solidFill>
                  <a:schemeClr val="dk1"/>
                </a:solidFill>
                <a:latin typeface="Times New Roman"/>
                <a:ea typeface="Times New Roman"/>
                <a:cs typeface="Times New Roman"/>
                <a:sym typeface="Times New Roman"/>
              </a:rPr>
              <a:t> </a:t>
            </a:r>
            <a:r>
              <a:rPr lang="en" sz="1200" u="sng">
                <a:solidFill>
                  <a:srgbClr val="0000FF"/>
                </a:solidFill>
                <a:latin typeface="Times New Roman"/>
                <a:ea typeface="Times New Roman"/>
                <a:cs typeface="Times New Roman"/>
                <a:sym typeface="Times New Roman"/>
                <a:hlinkClick r:id="rId3">
                  <a:extLst>
                    <a:ext uri="{A12FA001-AC4F-418D-AE19-62706E023703}">
                      <ahyp:hlinkClr val="tx"/>
                    </a:ext>
                  </a:extLst>
                </a:hlinkClick>
              </a:rPr>
              <a:t>http://www.icivics.org/teachers/lesson-plans/foreign-policy-war-peace-and-everything-between</a:t>
            </a:r>
            <a:endParaRPr sz="1200">
              <a:solidFill>
                <a:schemeClr val="dk1"/>
              </a:solidFill>
              <a:latin typeface="Times New Roman"/>
              <a:ea typeface="Times New Roman"/>
              <a:cs typeface="Times New Roman"/>
              <a:sym typeface="Times New Roman"/>
            </a:endParaRPr>
          </a:p>
          <a:p>
            <a:pPr indent="0" lvl="0" marL="0" rtl="0" algn="ctr">
              <a:spcBef>
                <a:spcPts val="0"/>
              </a:spcBef>
              <a:spcAft>
                <a:spcPts val="0"/>
              </a:spcAft>
              <a:buNone/>
            </a:pPr>
            <a:r>
              <a:t/>
            </a:r>
            <a:endParaRPr sz="1200">
              <a:latin typeface="Times New Roman"/>
              <a:ea typeface="Times New Roman"/>
              <a:cs typeface="Times New Roman"/>
              <a:sym typeface="Times New Roman"/>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07" name="Shape 107"/>
        <p:cNvGrpSpPr/>
        <p:nvPr/>
      </p:nvGrpSpPr>
      <p:grpSpPr>
        <a:xfrm>
          <a:off x="0" y="0"/>
          <a:ext cx="0" cy="0"/>
          <a:chOff x="0" y="0"/>
          <a:chExt cx="0" cy="0"/>
        </a:xfrm>
      </p:grpSpPr>
      <p:sp>
        <p:nvSpPr>
          <p:cNvPr id="108" name="Google Shape;108;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#9</a:t>
            </a:r>
            <a:endParaRPr sz="4000">
              <a:latin typeface="Times New Roman"/>
              <a:ea typeface="Times New Roman"/>
              <a:cs typeface="Times New Roman"/>
              <a:sym typeface="Times New Roman"/>
            </a:endParaRPr>
          </a:p>
        </p:txBody>
      </p:sp>
      <p:sp>
        <p:nvSpPr>
          <p:cNvPr id="109" name="Google Shape;109;p22"/>
          <p:cNvSpPr txBox="1"/>
          <p:nvPr>
            <p:ph idx="1" type="body"/>
          </p:nvPr>
        </p:nvSpPr>
        <p:spPr>
          <a:xfrm>
            <a:off x="311700" y="1330850"/>
            <a:ext cx="8520600" cy="3237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On December 7, 1941, Japan attacked a U.S. navy base on Pearl Harbor, Hawaii, a U.S. territory at the time. This act would bring the U.S. into World War II. The next day, Congress passed a war declaration giving President Roosevelt the power to lead the entire U.S. military against Japan.</a:t>
            </a:r>
            <a:endParaRPr i="1" sz="30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13" name="Shape 113"/>
        <p:cNvGrpSpPr/>
        <p:nvPr/>
      </p:nvGrpSpPr>
      <p:grpSpPr>
        <a:xfrm>
          <a:off x="0" y="0"/>
          <a:ext cx="0" cy="0"/>
          <a:chOff x="0" y="0"/>
          <a:chExt cx="0" cy="0"/>
        </a:xfrm>
      </p:grpSpPr>
      <p:sp>
        <p:nvSpPr>
          <p:cNvPr id="114" name="Google Shape;114;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#10</a:t>
            </a:r>
            <a:endParaRPr sz="4000">
              <a:latin typeface="Times New Roman"/>
              <a:ea typeface="Times New Roman"/>
              <a:cs typeface="Times New Roman"/>
              <a:sym typeface="Times New Roman"/>
            </a:endParaRPr>
          </a:p>
        </p:txBody>
      </p:sp>
      <p:sp>
        <p:nvSpPr>
          <p:cNvPr id="115" name="Google Shape;115;p23"/>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In June 1950, communist North Korea invaded South Korea. The U.S. was supporting South Korea at the time. As a result of the invasion, President Truman sent U.S. troops as part of a United Nations mission to fight on behalf of South Korea.</a:t>
            </a:r>
            <a:endParaRPr sz="3000">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19" name="Shape 119"/>
        <p:cNvGrpSpPr/>
        <p:nvPr/>
      </p:nvGrpSpPr>
      <p:grpSpPr>
        <a:xfrm>
          <a:off x="0" y="0"/>
          <a:ext cx="0" cy="0"/>
          <a:chOff x="0" y="0"/>
          <a:chExt cx="0" cy="0"/>
        </a:xfrm>
      </p:grpSpPr>
      <p:sp>
        <p:nvSpPr>
          <p:cNvPr id="120" name="Google Shape;120;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#11</a:t>
            </a:r>
            <a:endParaRPr sz="4000">
              <a:latin typeface="Times New Roman"/>
              <a:ea typeface="Times New Roman"/>
              <a:cs typeface="Times New Roman"/>
              <a:sym typeface="Times New Roman"/>
            </a:endParaRPr>
          </a:p>
        </p:txBody>
      </p:sp>
      <p:sp>
        <p:nvSpPr>
          <p:cNvPr id="121" name="Google Shape;121;p24"/>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In 1919, President Wilson wanted the U.S. to agree to the Treaty of Versailles, the overall peace treaty ending the war in Europe, and to join the League of Nations. The U.S. Senate rejected these actions, so the U.S. did not ratify the treaty or join the League of Nations. </a:t>
            </a:r>
            <a:endParaRPr sz="3000">
              <a:latin typeface="Times New Roman"/>
              <a:ea typeface="Times New Roman"/>
              <a:cs typeface="Times New Roman"/>
              <a:sym typeface="Times New Roma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25" name="Shape 125"/>
        <p:cNvGrpSpPr/>
        <p:nvPr/>
      </p:nvGrpSpPr>
      <p:grpSpPr>
        <a:xfrm>
          <a:off x="0" y="0"/>
          <a:ext cx="0" cy="0"/>
          <a:chOff x="0" y="0"/>
          <a:chExt cx="0" cy="0"/>
        </a:xfrm>
      </p:grpSpPr>
      <p:sp>
        <p:nvSpPr>
          <p:cNvPr id="126" name="Google Shape;126;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#12</a:t>
            </a:r>
            <a:endParaRPr sz="4000">
              <a:latin typeface="Times New Roman"/>
              <a:ea typeface="Times New Roman"/>
              <a:cs typeface="Times New Roman"/>
              <a:sym typeface="Times New Roman"/>
            </a:endParaRPr>
          </a:p>
        </p:txBody>
      </p:sp>
      <p:sp>
        <p:nvSpPr>
          <p:cNvPr id="127" name="Google Shape;127;p25"/>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After World War II ended in 1945, the U.S. gave more than $13 billion to help rebuild countries and support their democratic governments. </a:t>
            </a:r>
            <a:endParaRPr i="1" sz="30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i="1" sz="30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31" name="Shape 131"/>
        <p:cNvGrpSpPr/>
        <p:nvPr/>
      </p:nvGrpSpPr>
      <p:grpSpPr>
        <a:xfrm>
          <a:off x="0" y="0"/>
          <a:ext cx="0" cy="0"/>
          <a:chOff x="0" y="0"/>
          <a:chExt cx="0" cy="0"/>
        </a:xfrm>
      </p:grpSpPr>
      <p:sp>
        <p:nvSpPr>
          <p:cNvPr id="132" name="Google Shape;132;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#13</a:t>
            </a:r>
            <a:endParaRPr sz="4000">
              <a:latin typeface="Times New Roman"/>
              <a:ea typeface="Times New Roman"/>
              <a:cs typeface="Times New Roman"/>
              <a:sym typeface="Times New Roman"/>
            </a:endParaRPr>
          </a:p>
        </p:txBody>
      </p:sp>
      <p:sp>
        <p:nvSpPr>
          <p:cNvPr id="133" name="Google Shape;133;p26"/>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In 1993, the U.S., Canada, and Mexico agreed to the North American Free Trade Agreement (NAFTA), whose goal is to make it easier to trade among the three countries.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37" name="Shape 137"/>
        <p:cNvGrpSpPr/>
        <p:nvPr/>
      </p:nvGrpSpPr>
      <p:grpSpPr>
        <a:xfrm>
          <a:off x="0" y="0"/>
          <a:ext cx="0" cy="0"/>
          <a:chOff x="0" y="0"/>
          <a:chExt cx="0" cy="0"/>
        </a:xfrm>
      </p:grpSpPr>
      <p:sp>
        <p:nvSpPr>
          <p:cNvPr id="138" name="Google Shape;138;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#14</a:t>
            </a:r>
            <a:endParaRPr sz="4000">
              <a:latin typeface="Times New Roman"/>
              <a:ea typeface="Times New Roman"/>
              <a:cs typeface="Times New Roman"/>
              <a:sym typeface="Times New Roman"/>
            </a:endParaRPr>
          </a:p>
        </p:txBody>
      </p:sp>
      <p:sp>
        <p:nvSpPr>
          <p:cNvPr id="139" name="Google Shape;139;p27"/>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On September 11, 2001, Al-Qaeda terrorists attacked the United States. President George W. Bush asked Congress for a resolution asking to use military force against those responsible; this led to U.S. troops fighting in Afghanistan, where Al-Qaeda leaders were based.</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43" name="Shape 143"/>
        <p:cNvGrpSpPr/>
        <p:nvPr/>
      </p:nvGrpSpPr>
      <p:grpSpPr>
        <a:xfrm>
          <a:off x="0" y="0"/>
          <a:ext cx="0" cy="0"/>
          <a:chOff x="0" y="0"/>
          <a:chExt cx="0" cy="0"/>
        </a:xfrm>
      </p:grpSpPr>
      <p:sp>
        <p:nvSpPr>
          <p:cNvPr id="144" name="Google Shape;144;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#15</a:t>
            </a:r>
            <a:endParaRPr sz="4000">
              <a:latin typeface="Times New Roman"/>
              <a:ea typeface="Times New Roman"/>
              <a:cs typeface="Times New Roman"/>
              <a:sym typeface="Times New Roman"/>
            </a:endParaRPr>
          </a:p>
        </p:txBody>
      </p:sp>
      <p:sp>
        <p:nvSpPr>
          <p:cNvPr id="145" name="Google Shape;145;p28"/>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i="1" lang="en" sz="3000">
                <a:solidFill>
                  <a:schemeClr val="dk1"/>
                </a:solidFill>
                <a:latin typeface="Times New Roman"/>
                <a:ea typeface="Times New Roman"/>
                <a:cs typeface="Times New Roman"/>
                <a:sym typeface="Times New Roman"/>
              </a:rPr>
              <a:t>In 1945 the U.S. was the first country to approve of the document that created the United Nations, an international organization created after World War II that tries to keep world peace.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#1</a:t>
            </a:r>
            <a:endParaRPr sz="4000">
              <a:latin typeface="Times New Roman"/>
              <a:ea typeface="Times New Roman"/>
              <a:cs typeface="Times New Roman"/>
              <a:sym typeface="Times New Roman"/>
            </a:endParaRPr>
          </a:p>
        </p:txBody>
      </p:sp>
      <p:sp>
        <p:nvSpPr>
          <p:cNvPr id="61" name="Google Shape;61;p14"/>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Upon President Wilson’s request on April 6, 1917, Congress declared war on Germany and gave the President the power to lead the army and navy to fight Germany in World War I. </a:t>
            </a:r>
            <a:endParaRPr i="1" sz="3000">
              <a:solidFill>
                <a:schemeClr val="dk1"/>
              </a:solidFill>
              <a:latin typeface="Times New Roman"/>
              <a:ea typeface="Times New Roman"/>
              <a:cs typeface="Times New Roman"/>
              <a:sym typeface="Times New Roman"/>
            </a:endParaRPr>
          </a:p>
          <a:p>
            <a:pPr indent="0" lvl="0" marL="0" rtl="0" algn="l">
              <a:spcBef>
                <a:spcPts val="0"/>
              </a:spcBef>
              <a:spcAft>
                <a:spcPts val="1200"/>
              </a:spcAft>
              <a:buNone/>
            </a:pPr>
            <a:r>
              <a:t/>
            </a:r>
            <a:endParaRPr sz="3000">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#2</a:t>
            </a:r>
            <a:endParaRPr sz="4000">
              <a:latin typeface="Times New Roman"/>
              <a:ea typeface="Times New Roman"/>
              <a:cs typeface="Times New Roman"/>
              <a:sym typeface="Times New Roman"/>
            </a:endParaRPr>
          </a:p>
        </p:txBody>
      </p:sp>
      <p:sp>
        <p:nvSpPr>
          <p:cNvPr id="67" name="Google Shape;67;p15"/>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In 2003, President George W. Bush decided to focus support on a worldwide initiative to help countries prevent and treat HIV/AIDS.</a:t>
            </a:r>
            <a:endParaRPr i="1" sz="30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t/>
            </a:r>
            <a:endParaRPr i="1" sz="1200">
              <a:solidFill>
                <a:schemeClr val="dk1"/>
              </a:solidFill>
              <a:latin typeface="Times New Roman"/>
              <a:ea typeface="Times New Roman"/>
              <a:cs typeface="Times New Roman"/>
              <a:sym typeface="Times New Roman"/>
            </a:endParaRPr>
          </a:p>
          <a:p>
            <a:pPr indent="0" lvl="0" marL="0" rtl="0" algn="l">
              <a:spcBef>
                <a:spcPts val="0"/>
              </a:spcBef>
              <a:spcAft>
                <a:spcPts val="1200"/>
              </a:spcAft>
              <a:buNone/>
            </a:pPr>
            <a:r>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#3</a:t>
            </a:r>
            <a:endParaRPr sz="4000">
              <a:latin typeface="Times New Roman"/>
              <a:ea typeface="Times New Roman"/>
              <a:cs typeface="Times New Roman"/>
              <a:sym typeface="Times New Roman"/>
            </a:endParaRPr>
          </a:p>
        </p:txBody>
      </p:sp>
      <p:sp>
        <p:nvSpPr>
          <p:cNvPr id="73" name="Google Shape;73;p16"/>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In 1949, after World War II, the United States and other democratic countries formed NATO, the North Atlantic Treaty Organization. It said that if any country was attacked by an outside nation, they would help defend each other. </a:t>
            </a:r>
            <a:endParaRPr i="1" sz="3000">
              <a:solidFill>
                <a:schemeClr val="dk1"/>
              </a:solidFill>
              <a:latin typeface="Times New Roman"/>
              <a:ea typeface="Times New Roman"/>
              <a:cs typeface="Times New Roman"/>
              <a:sym typeface="Times New Roman"/>
            </a:endParaRPr>
          </a:p>
          <a:p>
            <a:pPr indent="0" lvl="0" marL="0" rtl="0" algn="l">
              <a:spcBef>
                <a:spcPts val="0"/>
              </a:spcBef>
              <a:spcAft>
                <a:spcPts val="1200"/>
              </a:spcAft>
              <a:buNone/>
            </a:pPr>
            <a:r>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#4</a:t>
            </a:r>
            <a:endParaRPr sz="4000">
              <a:latin typeface="Times New Roman"/>
              <a:ea typeface="Times New Roman"/>
              <a:cs typeface="Times New Roman"/>
              <a:sym typeface="Times New Roman"/>
            </a:endParaRPr>
          </a:p>
        </p:txBody>
      </p:sp>
      <p:sp>
        <p:nvSpPr>
          <p:cNvPr id="79" name="Google Shape;79;p17"/>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The U.S. government provides advice and help for countries wanting to start new democracies by showing them how to run fair elections. </a:t>
            </a:r>
            <a:endParaRPr sz="3000">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#5</a:t>
            </a:r>
            <a:endParaRPr sz="4000">
              <a:latin typeface="Times New Roman"/>
              <a:ea typeface="Times New Roman"/>
              <a:cs typeface="Times New Roman"/>
              <a:sym typeface="Times New Roman"/>
            </a:endParaRPr>
          </a:p>
        </p:txBody>
      </p:sp>
      <p:sp>
        <p:nvSpPr>
          <p:cNvPr id="85" name="Google Shape;85;p18"/>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In 1968, the major countries of the world agreed to the “Nuclear Non-Proliferation Treaty,” which is aimed at limiting the spread of nuclear weapons. As of 2010, over 180 countries have joined. </a:t>
            </a:r>
            <a:endParaRPr sz="3000">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89" name="Shape 89"/>
        <p:cNvGrpSpPr/>
        <p:nvPr/>
      </p:nvGrpSpPr>
      <p:grpSpPr>
        <a:xfrm>
          <a:off x="0" y="0"/>
          <a:ext cx="0" cy="0"/>
          <a:chOff x="0" y="0"/>
          <a:chExt cx="0" cy="0"/>
        </a:xfrm>
      </p:grpSpPr>
      <p:sp>
        <p:nvSpPr>
          <p:cNvPr id="90" name="Google Shape;90;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#6</a:t>
            </a:r>
            <a:endParaRPr sz="4000">
              <a:latin typeface="Times New Roman"/>
              <a:ea typeface="Times New Roman"/>
              <a:cs typeface="Times New Roman"/>
              <a:sym typeface="Times New Roman"/>
            </a:endParaRPr>
          </a:p>
        </p:txBody>
      </p:sp>
      <p:sp>
        <p:nvSpPr>
          <p:cNvPr id="91" name="Google Shape;91;p19"/>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In 1990, Iraqi leader Saddam Hussein led Iraqi troops to invade and take over neighboring Kuwait. In January 1991, Congress authorized President George H. W. Bush to lead U.S. troops into Kuwait and force the Iraqi troops to leave. </a:t>
            </a:r>
            <a:endParaRPr i="1" sz="3000">
              <a:solidFill>
                <a:schemeClr val="dk1"/>
              </a:solidFill>
              <a:latin typeface="Times New Roman"/>
              <a:ea typeface="Times New Roman"/>
              <a:cs typeface="Times New Roman"/>
              <a:sym typeface="Times New Roman"/>
            </a:endParaRPr>
          </a:p>
          <a:p>
            <a:pPr indent="0" lvl="0" marL="0" rtl="0" algn="l">
              <a:spcBef>
                <a:spcPts val="0"/>
              </a:spcBef>
              <a:spcAft>
                <a:spcPts val="1200"/>
              </a:spcAft>
              <a:buNone/>
            </a:pPr>
            <a:r>
              <a:t/>
            </a:r>
            <a:endParaRPr i="1" sz="3000">
              <a:solidFill>
                <a:schemeClr val="dk1"/>
              </a:solidFill>
              <a:latin typeface="Times New Roman"/>
              <a:ea typeface="Times New Roman"/>
              <a:cs typeface="Times New Roman"/>
              <a:sym typeface="Times New Roma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#7</a:t>
            </a:r>
            <a:endParaRPr sz="4000">
              <a:latin typeface="Times New Roman"/>
              <a:ea typeface="Times New Roman"/>
              <a:cs typeface="Times New Roman"/>
              <a:sym typeface="Times New Roman"/>
            </a:endParaRPr>
          </a:p>
        </p:txBody>
      </p:sp>
      <p:sp>
        <p:nvSpPr>
          <p:cNvPr id="97" name="Google Shape;97;p20"/>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In response to the January 2010 earthquake that devastated Haiti, the United States has given the country significant aid in the form of food, water, and medical care. </a:t>
            </a:r>
            <a:endParaRPr sz="3000">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101" name="Shape 101"/>
        <p:cNvGrpSpPr/>
        <p:nvPr/>
      </p:nvGrpSpPr>
      <p:grpSpPr>
        <a:xfrm>
          <a:off x="0" y="0"/>
          <a:ext cx="0" cy="0"/>
          <a:chOff x="0" y="0"/>
          <a:chExt cx="0" cy="0"/>
        </a:xfrm>
      </p:grpSpPr>
      <p:sp>
        <p:nvSpPr>
          <p:cNvPr id="102" name="Google Shape;102;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4000">
                <a:latin typeface="Times New Roman"/>
                <a:ea typeface="Times New Roman"/>
                <a:cs typeface="Times New Roman"/>
                <a:sym typeface="Times New Roman"/>
              </a:rPr>
              <a:t>Scenario #8</a:t>
            </a:r>
            <a:endParaRPr sz="4000">
              <a:latin typeface="Times New Roman"/>
              <a:ea typeface="Times New Roman"/>
              <a:cs typeface="Times New Roman"/>
              <a:sym typeface="Times New Roman"/>
            </a:endParaRPr>
          </a:p>
        </p:txBody>
      </p:sp>
      <p:sp>
        <p:nvSpPr>
          <p:cNvPr id="103" name="Google Shape;103;p21"/>
          <p:cNvSpPr txBox="1"/>
          <p:nvPr>
            <p:ph idx="1" type="body"/>
          </p:nvPr>
        </p:nvSpPr>
        <p:spPr>
          <a:xfrm>
            <a:off x="311700" y="1330850"/>
            <a:ext cx="8520600" cy="32379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Clr>
                <a:schemeClr val="dk1"/>
              </a:buClr>
              <a:buSzPts val="1100"/>
              <a:buFont typeface="Arial"/>
              <a:buNone/>
            </a:pPr>
            <a:r>
              <a:rPr i="1" lang="en" sz="3000">
                <a:solidFill>
                  <a:schemeClr val="dk1"/>
                </a:solidFill>
                <a:latin typeface="Times New Roman"/>
                <a:ea typeface="Times New Roman"/>
                <a:cs typeface="Times New Roman"/>
                <a:sym typeface="Times New Roman"/>
              </a:rPr>
              <a:t>The U.S. has a program aimed at helping people in developing countries have access to safe drinking water. </a:t>
            </a:r>
            <a:endParaRPr sz="3000">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