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37a2d0ff8e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37a2d0ff8e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B6D7A8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0850" y="347275"/>
            <a:ext cx="8520600" cy="92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22"/>
              <a:t>Demonstrate your understanding of </a:t>
            </a:r>
            <a:r>
              <a:rPr b="1" lang="en" sz="1722" u="sng"/>
              <a:t>government policy making</a:t>
            </a:r>
            <a:r>
              <a:rPr lang="en" sz="1722"/>
              <a:t> by explaining the connections between and among each of the terms in the concept circle. </a:t>
            </a:r>
            <a:endParaRPr sz="1722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22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3871"/>
              <a:buFont typeface="Arial"/>
              <a:buNone/>
            </a:pPr>
            <a:r>
              <a:rPr lang="en" sz="1722"/>
              <a:t>How do the terms in the concept circle fit together?</a:t>
            </a:r>
            <a:endParaRPr sz="1722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/>
          <p:nvPr/>
        </p:nvSpPr>
        <p:spPr>
          <a:xfrm>
            <a:off x="2834700" y="1550700"/>
            <a:ext cx="3474600" cy="331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chemeClr val="accent3"/>
              </a:highlight>
            </a:endParaRPr>
          </a:p>
        </p:txBody>
      </p:sp>
      <p:cxnSp>
        <p:nvCxnSpPr>
          <p:cNvPr id="56" name="Google Shape;56;p13"/>
          <p:cNvCxnSpPr>
            <a:stCxn id="55" idx="1"/>
            <a:endCxn id="55" idx="5"/>
          </p:cNvCxnSpPr>
          <p:nvPr/>
        </p:nvCxnSpPr>
        <p:spPr>
          <a:xfrm>
            <a:off x="3343543" y="2036873"/>
            <a:ext cx="2457000" cy="2347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7" name="Google Shape;57;p13"/>
          <p:cNvCxnSpPr>
            <a:endCxn id="55" idx="3"/>
          </p:cNvCxnSpPr>
          <p:nvPr/>
        </p:nvCxnSpPr>
        <p:spPr>
          <a:xfrm flipH="1">
            <a:off x="3343543" y="2063827"/>
            <a:ext cx="2455200" cy="2320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8" name="Google Shape;58;p13"/>
          <p:cNvSpPr txBox="1"/>
          <p:nvPr/>
        </p:nvSpPr>
        <p:spPr>
          <a:xfrm>
            <a:off x="2939300" y="2931575"/>
            <a:ext cx="1083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/>
              <a:t>Legislative Branch</a:t>
            </a:r>
            <a:endParaRPr b="1" sz="1300"/>
          </a:p>
        </p:txBody>
      </p:sp>
      <p:sp>
        <p:nvSpPr>
          <p:cNvPr id="59" name="Google Shape;59;p13"/>
          <p:cNvSpPr txBox="1"/>
          <p:nvPr/>
        </p:nvSpPr>
        <p:spPr>
          <a:xfrm>
            <a:off x="5106300" y="2931575"/>
            <a:ext cx="12885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</a:rPr>
              <a:t>Executive Branch</a:t>
            </a:r>
            <a:endParaRPr b="1" sz="1300">
              <a:solidFill>
                <a:schemeClr val="dk1"/>
              </a:solidFill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3832850" y="1999188"/>
            <a:ext cx="14784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</a:rPr>
              <a:t>Foreign Policy</a:t>
            </a:r>
            <a:endParaRPr b="1" sz="1300">
              <a:solidFill>
                <a:schemeClr val="dk1"/>
              </a:solidFill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831950" y="4064050"/>
            <a:ext cx="14784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</a:rPr>
              <a:t>Domestic</a:t>
            </a:r>
            <a:r>
              <a:rPr b="1" lang="en" sz="1300">
                <a:solidFill>
                  <a:schemeClr val="dk1"/>
                </a:solidFill>
              </a:rPr>
              <a:t> Policy</a:t>
            </a:r>
            <a:endParaRPr b="1" sz="1300">
              <a:solidFill>
                <a:schemeClr val="dk1"/>
              </a:solidFill>
            </a:endParaRPr>
          </a:p>
        </p:txBody>
      </p:sp>
      <p:pic>
        <p:nvPicPr>
          <p:cNvPr id="62" name="Google Shape;62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3875" y="4752975"/>
            <a:ext cx="1000125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B6D7A8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/>
          <p:nvPr>
            <p:ph type="title"/>
          </p:nvPr>
        </p:nvSpPr>
        <p:spPr>
          <a:xfrm>
            <a:off x="311700" y="335050"/>
            <a:ext cx="8520600" cy="92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22"/>
              <a:t>Demonstrate </a:t>
            </a:r>
            <a:r>
              <a:rPr lang="en" sz="1722"/>
              <a:t>your understanding of </a:t>
            </a:r>
            <a:r>
              <a:rPr b="1" lang="en" sz="1722" u="sng"/>
              <a:t>government policy making</a:t>
            </a:r>
            <a:r>
              <a:rPr lang="en" sz="1722"/>
              <a:t> by explaining the connections between and among each of the terms in the concept circle. </a:t>
            </a:r>
            <a:endParaRPr sz="1722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22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22"/>
              <a:t>How do the terms in the concept circle fit together?</a:t>
            </a:r>
            <a:endParaRPr sz="1722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4"/>
          <p:cNvSpPr/>
          <p:nvPr/>
        </p:nvSpPr>
        <p:spPr>
          <a:xfrm>
            <a:off x="2834700" y="1550700"/>
            <a:ext cx="3474600" cy="33198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chemeClr val="accent3"/>
              </a:highlight>
            </a:endParaRPr>
          </a:p>
        </p:txBody>
      </p:sp>
      <p:cxnSp>
        <p:nvCxnSpPr>
          <p:cNvPr id="69" name="Google Shape;69;p14"/>
          <p:cNvCxnSpPr>
            <a:stCxn id="68" idx="1"/>
            <a:endCxn id="68" idx="5"/>
          </p:cNvCxnSpPr>
          <p:nvPr/>
        </p:nvCxnSpPr>
        <p:spPr>
          <a:xfrm>
            <a:off x="3343543" y="2036873"/>
            <a:ext cx="2457000" cy="2347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70" name="Google Shape;70;p14"/>
          <p:cNvCxnSpPr>
            <a:endCxn id="68" idx="3"/>
          </p:cNvCxnSpPr>
          <p:nvPr/>
        </p:nvCxnSpPr>
        <p:spPr>
          <a:xfrm flipH="1">
            <a:off x="3343543" y="2063827"/>
            <a:ext cx="2455200" cy="2320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1" name="Google Shape;71;p14"/>
          <p:cNvSpPr txBox="1"/>
          <p:nvPr/>
        </p:nvSpPr>
        <p:spPr>
          <a:xfrm>
            <a:off x="3024850" y="2931575"/>
            <a:ext cx="10245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/>
              <a:t>National Interest</a:t>
            </a:r>
            <a:endParaRPr b="1" sz="1300"/>
          </a:p>
        </p:txBody>
      </p:sp>
      <p:sp>
        <p:nvSpPr>
          <p:cNvPr id="72" name="Google Shape;72;p14"/>
          <p:cNvSpPr txBox="1"/>
          <p:nvPr/>
        </p:nvSpPr>
        <p:spPr>
          <a:xfrm>
            <a:off x="4971925" y="2931575"/>
            <a:ext cx="12885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</a:rPr>
              <a:t>Domestic Policy</a:t>
            </a:r>
            <a:endParaRPr b="1" sz="1300">
              <a:solidFill>
                <a:schemeClr val="dk1"/>
              </a:solidFill>
            </a:endParaRPr>
          </a:p>
        </p:txBody>
      </p:sp>
      <p:sp>
        <p:nvSpPr>
          <p:cNvPr id="73" name="Google Shape;73;p14"/>
          <p:cNvSpPr txBox="1"/>
          <p:nvPr/>
        </p:nvSpPr>
        <p:spPr>
          <a:xfrm>
            <a:off x="3831950" y="3999425"/>
            <a:ext cx="14784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</a:rPr>
              <a:t>Foreign Policy</a:t>
            </a:r>
            <a:endParaRPr b="1" sz="1300">
              <a:solidFill>
                <a:schemeClr val="dk1"/>
              </a:solidFill>
            </a:endParaRPr>
          </a:p>
        </p:txBody>
      </p:sp>
      <p:pic>
        <p:nvPicPr>
          <p:cNvPr id="74" name="Google Shape;7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3875" y="4752975"/>
            <a:ext cx="1000125" cy="39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