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Constantia"/>
      <p:regular r:id="rId24"/>
      <p:bold r:id="rId25"/>
      <p:italic r:id="rId26"/>
      <p:boldItalic r:id="rId27"/>
    </p:embeddedFont>
    <p:embeddedFont>
      <p:font typeface="Montserrat"/>
      <p:regular r:id="rId28"/>
      <p:bold r:id="rId29"/>
      <p:italic r:id="rId30"/>
      <p:boldItalic r:id="rId31"/>
    </p:embeddedFont>
    <p:embeddedFont>
      <p:font typeface="Lato"/>
      <p:regular r:id="rId32"/>
      <p:bold r:id="rId33"/>
      <p:italic r:id="rId34"/>
      <p:boldItalic r:id="rId35"/>
    </p:embeddedFont>
    <p:embeddedFont>
      <p:font typeface="Tahoma"/>
      <p:regular r:id="rId36"/>
      <p:bold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C2DF20-7AED-4D5B-A0E0-EE1AEA0878F8}">
  <a:tblStyle styleId="{59C2DF20-7AED-4D5B-A0E0-EE1AEA0878F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Constantia-regular.fntdata"/><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Constantia-italic.fntdata"/><Relationship Id="rId25" Type="http://schemas.openxmlformats.org/officeDocument/2006/relationships/font" Target="fonts/Constantia-bold.fntdata"/><Relationship Id="rId28" Type="http://schemas.openxmlformats.org/officeDocument/2006/relationships/font" Target="fonts/Montserrat-regular.fntdata"/><Relationship Id="rId27" Type="http://schemas.openxmlformats.org/officeDocument/2006/relationships/font" Target="fonts/Constantia-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Montserrat-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oldItalic.fntdata"/><Relationship Id="rId30" Type="http://schemas.openxmlformats.org/officeDocument/2006/relationships/font" Target="fonts/Montserrat-italic.fntdata"/><Relationship Id="rId11" Type="http://schemas.openxmlformats.org/officeDocument/2006/relationships/slide" Target="slides/slide4.xml"/><Relationship Id="rId33" Type="http://schemas.openxmlformats.org/officeDocument/2006/relationships/font" Target="fonts/Lato-bold.fntdata"/><Relationship Id="rId10" Type="http://schemas.openxmlformats.org/officeDocument/2006/relationships/slide" Target="slides/slide3.xml"/><Relationship Id="rId32" Type="http://schemas.openxmlformats.org/officeDocument/2006/relationships/font" Target="fonts/Lato-regular.fntdata"/><Relationship Id="rId13" Type="http://schemas.openxmlformats.org/officeDocument/2006/relationships/slide" Target="slides/slide6.xml"/><Relationship Id="rId35" Type="http://schemas.openxmlformats.org/officeDocument/2006/relationships/font" Target="fonts/Lato-boldItalic.fntdata"/><Relationship Id="rId12" Type="http://schemas.openxmlformats.org/officeDocument/2006/relationships/slide" Target="slides/slide5.xml"/><Relationship Id="rId34" Type="http://schemas.openxmlformats.org/officeDocument/2006/relationships/font" Target="fonts/Lato-italic.fntdata"/><Relationship Id="rId15" Type="http://schemas.openxmlformats.org/officeDocument/2006/relationships/slide" Target="slides/slide8.xml"/><Relationship Id="rId37" Type="http://schemas.openxmlformats.org/officeDocument/2006/relationships/font" Target="fonts/Tahoma-bold.fntdata"/><Relationship Id="rId14" Type="http://schemas.openxmlformats.org/officeDocument/2006/relationships/slide" Target="slides/slide7.xml"/><Relationship Id="rId36" Type="http://schemas.openxmlformats.org/officeDocument/2006/relationships/font" Target="fonts/Tahoma-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civics.org/teachers/lesson-plans/court-quest-extension-pack"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civics.org/viewpdf?path=/sites/default/files/game_docs/CQ%20Map%202020.pdf"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Adapted from: </a:t>
            </a:r>
            <a:r>
              <a:rPr lang="en" sz="1200" u="sng">
                <a:solidFill>
                  <a:srgbClr val="1155CC"/>
                </a:solidFill>
                <a:latin typeface="Times New Roman"/>
                <a:ea typeface="Times New Roman"/>
                <a:cs typeface="Times New Roman"/>
                <a:sym typeface="Times New Roman"/>
                <a:hlinkClick r:id="rId2">
                  <a:extLst>
                    <a:ext uri="{A12FA001-AC4F-418D-AE19-62706E023703}">
                      <ahyp:hlinkClr val="tx"/>
                    </a:ext>
                  </a:extLst>
                </a:hlinkClick>
              </a:rPr>
              <a:t>https://www.icivics.org/teachers/lesson-plans/court-quest-extension-pack</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d037e3f6bc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d037e3f6bc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1d037e3f6bc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1d037e3f6bc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d037e3f6bc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d037e3f6bc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d037e3f6bc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1d037e3f6bc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d037e3f6bc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1d037e3f6bc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1d037e3f6bc_0_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1d037e3f6bc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1d037e3f6bc_0_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1d037e3f6bc_0_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d037e3f6bc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1d037e3f6bc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b="1" lang="en"/>
              <a:t>Answer key</a:t>
            </a:r>
            <a:r>
              <a:rPr lang="en"/>
              <a:t>: 1. State; Family court  2. Federal; US District court  3. Federal, US Supreme Court  4. State, Juvenile Court; 5. State, Municipal</a:t>
            </a:r>
            <a:endParaRPr/>
          </a:p>
          <a:p>
            <a:pPr indent="-298450" lvl="0" marL="457200" rtl="0" algn="l">
              <a:spcBef>
                <a:spcPts val="0"/>
              </a:spcBef>
              <a:spcAft>
                <a:spcPts val="0"/>
              </a:spcAft>
              <a:buSzPts val="1100"/>
              <a:buChar char="●"/>
            </a:pPr>
            <a:r>
              <a:rPr lang="en"/>
              <a:t>Ask students to explain why they chose each answer.</a:t>
            </a:r>
            <a:endParaRPr/>
          </a:p>
          <a:p>
            <a:pPr indent="-298450" lvl="0" marL="457200" rtl="0" algn="l">
              <a:spcBef>
                <a:spcPts val="0"/>
              </a:spcBef>
              <a:spcAft>
                <a:spcPts val="0"/>
              </a:spcAft>
              <a:buClr>
                <a:schemeClr val="dk1"/>
              </a:buClr>
              <a:buSzPts val="1100"/>
              <a:buChar char="●"/>
            </a:pPr>
            <a:r>
              <a:rPr lang="en">
                <a:solidFill>
                  <a:schemeClr val="dk1"/>
                </a:solidFill>
              </a:rPr>
              <a:t>This corresponds to Activity 1 (p. Activity Side B of the PDF - Student Docs.)</a:t>
            </a:r>
            <a:endParaRPr/>
          </a:p>
          <a:p>
            <a:pPr indent="-298450" lvl="0" marL="457200" rtl="0" algn="l">
              <a:spcBef>
                <a:spcPts val="0"/>
              </a:spcBef>
              <a:spcAft>
                <a:spcPts val="0"/>
              </a:spcAft>
              <a:buSzPts val="1100"/>
              <a:buChar char="●"/>
            </a:pPr>
            <a:r>
              <a:rPr lang="en"/>
              <a:t>EXPANSION: Have students think of other examples for each of the courts listed. You can also tie in the other courts from the game such as Probate, County, as well as appeals.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d037e3f6bc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1d037e3f6bc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Answer key: Sybil’s case is ready to go to the Supreme Court. </a:t>
            </a:r>
            <a:endParaRPr/>
          </a:p>
          <a:p>
            <a:pPr indent="-298450" lvl="0" marL="457200" rtl="0" algn="l">
              <a:spcBef>
                <a:spcPts val="0"/>
              </a:spcBef>
              <a:spcAft>
                <a:spcPts val="0"/>
              </a:spcAft>
              <a:buSzPts val="1100"/>
              <a:buChar char="●"/>
            </a:pPr>
            <a:r>
              <a:rPr lang="en"/>
              <a:t>Chorally read each case (clarifying any unknown terms) or have students work in pairs or groups. </a:t>
            </a:r>
            <a:endParaRPr/>
          </a:p>
          <a:p>
            <a:pPr indent="-298450" lvl="0" marL="457200" rtl="0" algn="l">
              <a:spcBef>
                <a:spcPts val="0"/>
              </a:spcBef>
              <a:spcAft>
                <a:spcPts val="0"/>
              </a:spcAft>
              <a:buSzPts val="1100"/>
              <a:buChar char="●"/>
            </a:pPr>
            <a:r>
              <a:rPr lang="en"/>
              <a:t>Explain that all three people lost their cases. Ask students about which courts these cases would go to for appeals. Ask: </a:t>
            </a:r>
            <a:r>
              <a:rPr i="1" lang="en"/>
              <a:t>For Van Dell, what is the next court that he should go to for his appeal? (Answer: Circuit Court). If he loses there, what’s the next court in line? (Answer: Court of Appeals). Then what? (Answer: State Supreme Court and finally US Supreme Court). For Sunny Swimmer, what is the next court? (Answer: US Court of Appeals) Then what? (US Supreme Court)</a:t>
            </a:r>
            <a:endParaRPr i="1"/>
          </a:p>
          <a:p>
            <a:pPr indent="-298450" lvl="0" marL="457200" rtl="0" algn="l">
              <a:spcBef>
                <a:spcPts val="0"/>
              </a:spcBef>
              <a:spcAft>
                <a:spcPts val="0"/>
              </a:spcAft>
              <a:buSzPts val="1100"/>
              <a:buChar char="●"/>
            </a:pPr>
            <a:r>
              <a:rPr lang="en">
                <a:solidFill>
                  <a:schemeClr val="dk1"/>
                </a:solidFill>
              </a:rPr>
              <a:t>This corresponds to Activity 2 (p. Activity Side B of the PDF.)</a:t>
            </a:r>
            <a:endParaRPr i="1"/>
          </a:p>
          <a:p>
            <a:pPr indent="-298450" lvl="0" marL="457200" rtl="0" algn="l">
              <a:spcBef>
                <a:spcPts val="0"/>
              </a:spcBef>
              <a:spcAft>
                <a:spcPts val="0"/>
              </a:spcAft>
              <a:buSzPts val="1100"/>
              <a:buChar char="●"/>
            </a:pPr>
            <a:r>
              <a:rPr lang="en"/>
              <a:t>For visual learners, have them use the Court Map on the next slide (or the </a:t>
            </a:r>
            <a:r>
              <a:rPr lang="en" u="sng">
                <a:solidFill>
                  <a:schemeClr val="hlink"/>
                </a:solidFill>
                <a:hlinkClick r:id="rId2"/>
              </a:rPr>
              <a:t>downloadable Court Map</a:t>
            </a:r>
            <a:r>
              <a:rPr lang="en"/>
              <a:t>) to follow along. Another option is for them to draw their own maps with arrows for each of these people.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d037e3f6bc_0_4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1d037e3f6bc_0_4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d037e3f6bc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d037e3f6bc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d037e3f6bc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d037e3f6bc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d037e3f6bc_0_3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d037e3f6bc_0_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d037e3f6bc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d037e3f6bc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1d037e3f6bc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1d037e3f6bc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rm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rm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4" name="Shape 134"/>
        <p:cNvGrpSpPr/>
        <p:nvPr/>
      </p:nvGrpSpPr>
      <p:grpSpPr>
        <a:xfrm>
          <a:off x="0" y="0"/>
          <a:ext cx="0" cy="0"/>
          <a:chOff x="0" y="0"/>
          <a:chExt cx="0" cy="0"/>
        </a:xfrm>
      </p:grpSpPr>
      <p:sp>
        <p:nvSpPr>
          <p:cNvPr id="135" name="Google Shape;13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36" name="Google Shape;13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37" name="Google Shape;13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8" name="Shape 138"/>
        <p:cNvGrpSpPr/>
        <p:nvPr/>
      </p:nvGrpSpPr>
      <p:grpSpPr>
        <a:xfrm>
          <a:off x="0" y="0"/>
          <a:ext cx="0" cy="0"/>
          <a:chOff x="0" y="0"/>
          <a:chExt cx="0" cy="0"/>
        </a:xfrm>
      </p:grpSpPr>
      <p:sp>
        <p:nvSpPr>
          <p:cNvPr id="139" name="Google Shape;13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40" name="Google Shape;14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1" name="Shape 141"/>
        <p:cNvGrpSpPr/>
        <p:nvPr/>
      </p:nvGrpSpPr>
      <p:grpSpPr>
        <a:xfrm>
          <a:off x="0" y="0"/>
          <a:ext cx="0" cy="0"/>
          <a:chOff x="0" y="0"/>
          <a:chExt cx="0" cy="0"/>
        </a:xfrm>
      </p:grpSpPr>
      <p:sp>
        <p:nvSpPr>
          <p:cNvPr id="142" name="Google Shape;14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3" name="Google Shape;14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7" name="Google Shape;14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0" name="Shape 150"/>
        <p:cNvGrpSpPr/>
        <p:nvPr/>
      </p:nvGrpSpPr>
      <p:grpSpPr>
        <a:xfrm>
          <a:off x="0" y="0"/>
          <a:ext cx="0" cy="0"/>
          <a:chOff x="0" y="0"/>
          <a:chExt cx="0" cy="0"/>
        </a:xfrm>
      </p:grpSpPr>
      <p:sp>
        <p:nvSpPr>
          <p:cNvPr id="151" name="Google Shape;15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2" name="Google Shape;15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3" name="Shape 153"/>
        <p:cNvGrpSpPr/>
        <p:nvPr/>
      </p:nvGrpSpPr>
      <p:grpSpPr>
        <a:xfrm>
          <a:off x="0" y="0"/>
          <a:ext cx="0" cy="0"/>
          <a:chOff x="0" y="0"/>
          <a:chExt cx="0" cy="0"/>
        </a:xfrm>
      </p:grpSpPr>
      <p:sp>
        <p:nvSpPr>
          <p:cNvPr id="154" name="Google Shape;15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5" name="Google Shape;15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7" name="Shape 157"/>
        <p:cNvGrpSpPr/>
        <p:nvPr/>
      </p:nvGrpSpPr>
      <p:grpSpPr>
        <a:xfrm>
          <a:off x="0" y="0"/>
          <a:ext cx="0" cy="0"/>
          <a:chOff x="0" y="0"/>
          <a:chExt cx="0" cy="0"/>
        </a:xfrm>
      </p:grpSpPr>
      <p:sp>
        <p:nvSpPr>
          <p:cNvPr id="158" name="Google Shape;15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59" name="Google Shape;15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0" name="Shape 160"/>
        <p:cNvGrpSpPr/>
        <p:nvPr/>
      </p:nvGrpSpPr>
      <p:grpSpPr>
        <a:xfrm>
          <a:off x="0" y="0"/>
          <a:ext cx="0" cy="0"/>
          <a:chOff x="0" y="0"/>
          <a:chExt cx="0" cy="0"/>
        </a:xfrm>
      </p:grpSpPr>
      <p:sp>
        <p:nvSpPr>
          <p:cNvPr id="161" name="Google Shape;16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63" name="Google Shape;16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64" name="Google Shape;16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65" name="Google Shape;16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6" name="Shape 166"/>
        <p:cNvGrpSpPr/>
        <p:nvPr/>
      </p:nvGrpSpPr>
      <p:grpSpPr>
        <a:xfrm>
          <a:off x="0" y="0"/>
          <a:ext cx="0" cy="0"/>
          <a:chOff x="0" y="0"/>
          <a:chExt cx="0" cy="0"/>
        </a:xfrm>
      </p:grpSpPr>
      <p:sp>
        <p:nvSpPr>
          <p:cNvPr id="167" name="Google Shape;16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168" name="Google Shape;16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9" name="Shape 169"/>
        <p:cNvGrpSpPr/>
        <p:nvPr/>
      </p:nvGrpSpPr>
      <p:grpSpPr>
        <a:xfrm>
          <a:off x="0" y="0"/>
          <a:ext cx="0" cy="0"/>
          <a:chOff x="0" y="0"/>
          <a:chExt cx="0" cy="0"/>
        </a:xfrm>
      </p:grpSpPr>
      <p:sp>
        <p:nvSpPr>
          <p:cNvPr id="170" name="Google Shape;17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71" name="Google Shape;17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2" name="Google Shape;17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3" name="Shape 173"/>
        <p:cNvGrpSpPr/>
        <p:nvPr/>
      </p:nvGrpSpPr>
      <p:grpSpPr>
        <a:xfrm>
          <a:off x="0" y="0"/>
          <a:ext cx="0" cy="0"/>
          <a:chOff x="0" y="0"/>
          <a:chExt cx="0" cy="0"/>
        </a:xfrm>
      </p:grpSpPr>
      <p:sp>
        <p:nvSpPr>
          <p:cNvPr id="174" name="Google Shape;17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0"/>
              </a:spcBef>
              <a:spcAft>
                <a:spcPts val="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gradFill>
          <a:gsLst>
            <a:gs pos="0">
              <a:srgbClr val="D4E5F5"/>
            </a:gs>
            <a:gs pos="100000">
              <a:srgbClr val="70A4D5"/>
            </a:gs>
          </a:gsLst>
          <a:path path="circle">
            <a:fillToRect b="50%" l="50%" r="50%" t="50%"/>
          </a:path>
          <a:tileRect/>
        </a:gradFill>
      </p:bgPr>
    </p:bg>
    <p:spTree>
      <p:nvGrpSpPr>
        <p:cNvPr id="130" name="Shape 130"/>
        <p:cNvGrpSpPr/>
        <p:nvPr/>
      </p:nvGrpSpPr>
      <p:grpSpPr>
        <a:xfrm>
          <a:off x="0" y="0"/>
          <a:ext cx="0" cy="0"/>
          <a:chOff x="0" y="0"/>
          <a:chExt cx="0" cy="0"/>
        </a:xfrm>
      </p:grpSpPr>
      <p:sp>
        <p:nvSpPr>
          <p:cNvPr id="131" name="Google Shape;13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132" name="Google Shape;13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133" name="Google Shape;13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9.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9.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5.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4.png"/><Relationship Id="rId5" Type="http://schemas.openxmlformats.org/officeDocument/2006/relationships/image" Target="../media/image8.png"/><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9.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5"/>
          <p:cNvSpPr txBox="1"/>
          <p:nvPr>
            <p:ph type="ctrTitle"/>
          </p:nvPr>
        </p:nvSpPr>
        <p:spPr>
          <a:xfrm>
            <a:off x="3440250" y="1079975"/>
            <a:ext cx="5017500" cy="15789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iCivics Judicial Branch:</a:t>
            </a:r>
            <a:endParaRPr/>
          </a:p>
          <a:p>
            <a:pPr indent="0" lvl="0" marL="0" rtl="0" algn="l">
              <a:spcBef>
                <a:spcPts val="0"/>
              </a:spcBef>
              <a:spcAft>
                <a:spcPts val="0"/>
              </a:spcAft>
              <a:buNone/>
            </a:pPr>
            <a:r>
              <a:rPr lang="en"/>
              <a:t>Test Your Knowledge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4"/>
          <p:cNvSpPr txBox="1"/>
          <p:nvPr/>
        </p:nvSpPr>
        <p:spPr>
          <a:xfrm>
            <a:off x="-27500" y="1296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6) This court focuses on cases about minors (people under the age of 18).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81" name="Google Shape;281;p34"/>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82" name="Google Shape;282;p34"/>
          <p:cNvSpPr txBox="1"/>
          <p:nvPr/>
        </p:nvSpPr>
        <p:spPr>
          <a:xfrm>
            <a:off x="5230300" y="552125"/>
            <a:ext cx="38544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Juvenile Court</a:t>
            </a:r>
            <a:endParaRPr i="1" sz="3000">
              <a:solidFill>
                <a:srgbClr val="FF0000"/>
              </a:solidFill>
              <a:latin typeface="Tahoma"/>
              <a:ea typeface="Tahoma"/>
              <a:cs typeface="Tahoma"/>
              <a:sym typeface="Tahoma"/>
            </a:endParaRPr>
          </a:p>
        </p:txBody>
      </p:sp>
      <p:pic>
        <p:nvPicPr>
          <p:cNvPr id="283" name="Google Shape;283;p34"/>
          <p:cNvPicPr preferRelativeResize="0"/>
          <p:nvPr/>
        </p:nvPicPr>
        <p:blipFill>
          <a:blip r:embed="rId4">
            <a:alphaModFix/>
          </a:blip>
          <a:stretch>
            <a:fillRect/>
          </a:stretch>
        </p:blipFill>
        <p:spPr>
          <a:xfrm flipH="1">
            <a:off x="7194200" y="2571754"/>
            <a:ext cx="1267075" cy="167089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gtEl>
                                        <p:attrNameLst>
                                          <p:attrName>style.visibility</p:attrName>
                                        </p:attrNameLst>
                                      </p:cBhvr>
                                      <p:to>
                                        <p:strVal val="visible"/>
                                      </p:to>
                                    </p:set>
                                    <p:animEffect filter="fade" transition="in">
                                      <p:cBhvr>
                                        <p:cTn dur="1000"/>
                                        <p:tgtEl>
                                          <p:spTgt spid="2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5"/>
          <p:cNvSpPr txBox="1"/>
          <p:nvPr/>
        </p:nvSpPr>
        <p:spPr>
          <a:xfrm>
            <a:off x="-27500" y="1296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7) Which court focuses on a wide variety of cases and hears appeals from lower state courts?</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A. Family Court</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B. Municipal Court</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C. Circuit Court</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89" name="Google Shape;289;p35"/>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90" name="Google Shape;290;p35"/>
          <p:cNvSpPr txBox="1"/>
          <p:nvPr/>
        </p:nvSpPr>
        <p:spPr>
          <a:xfrm>
            <a:off x="349650" y="2647950"/>
            <a:ext cx="3516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C7BFE0"/>
              </a:buClr>
              <a:buSzPts val="6000"/>
              <a:buFont typeface="Constantia"/>
              <a:buNone/>
            </a:pPr>
            <a:r>
              <a:rPr lang="en" sz="6000">
                <a:solidFill>
                  <a:srgbClr val="FF0000"/>
                </a:solidFill>
                <a:latin typeface="Constantia"/>
                <a:ea typeface="Constantia"/>
                <a:cs typeface="Constantia"/>
                <a:sym typeface="Constantia"/>
              </a:rPr>
              <a:t>✓</a:t>
            </a:r>
            <a:endParaRPr sz="6000">
              <a:solidFill>
                <a:srgbClr val="FF0000"/>
              </a:solidFill>
              <a:latin typeface="Constantia"/>
              <a:ea typeface="Constantia"/>
              <a:cs typeface="Constantia"/>
              <a:sym typeface="Constantia"/>
            </a:endParaRPr>
          </a:p>
          <a:p>
            <a:pPr indent="0" lvl="0" marL="457200" rtl="0" algn="l">
              <a:spcBef>
                <a:spcPts val="0"/>
              </a:spcBef>
              <a:spcAft>
                <a:spcPts val="0"/>
              </a:spcAft>
              <a:buNone/>
            </a:pPr>
            <a:r>
              <a:t/>
            </a:r>
            <a:endParaRPr i="1" sz="4200">
              <a:solidFill>
                <a:schemeClr val="accent1"/>
              </a:solidFill>
              <a:latin typeface="Tahoma"/>
              <a:ea typeface="Tahoma"/>
              <a:cs typeface="Tahoma"/>
              <a:sym typeface="Tahoma"/>
            </a:endParaRPr>
          </a:p>
        </p:txBody>
      </p:sp>
      <p:pic>
        <p:nvPicPr>
          <p:cNvPr id="291" name="Google Shape;291;p35"/>
          <p:cNvPicPr preferRelativeResize="0"/>
          <p:nvPr/>
        </p:nvPicPr>
        <p:blipFill>
          <a:blip r:embed="rId4">
            <a:alphaModFix/>
          </a:blip>
          <a:stretch>
            <a:fillRect/>
          </a:stretch>
        </p:blipFill>
        <p:spPr>
          <a:xfrm>
            <a:off x="6333400" y="1379025"/>
            <a:ext cx="2514000" cy="29146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6"/>
          <p:cNvSpPr txBox="1"/>
          <p:nvPr/>
        </p:nvSpPr>
        <p:spPr>
          <a:xfrm>
            <a:off x="-27500" y="1296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8) What does the U.S. Court of Appeals handle?</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A. appeals from all of the 13 US District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    Courts in its circuit.</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B. appeals from the Probate Court</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C. appeals from the Municipal Court</a:t>
            </a:r>
            <a:endParaRPr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97" name="Google Shape;297;p36"/>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98" name="Google Shape;298;p36"/>
          <p:cNvSpPr txBox="1"/>
          <p:nvPr/>
        </p:nvSpPr>
        <p:spPr>
          <a:xfrm>
            <a:off x="349650" y="895350"/>
            <a:ext cx="3516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C7BFE0"/>
              </a:buClr>
              <a:buSzPts val="6000"/>
              <a:buFont typeface="Constantia"/>
              <a:buNone/>
            </a:pPr>
            <a:r>
              <a:rPr lang="en" sz="6000">
                <a:solidFill>
                  <a:srgbClr val="FF0000"/>
                </a:solidFill>
                <a:latin typeface="Constantia"/>
                <a:ea typeface="Constantia"/>
                <a:cs typeface="Constantia"/>
                <a:sym typeface="Constantia"/>
              </a:rPr>
              <a:t>✓</a:t>
            </a:r>
            <a:endParaRPr sz="6000">
              <a:solidFill>
                <a:srgbClr val="FF0000"/>
              </a:solidFill>
              <a:latin typeface="Constantia"/>
              <a:ea typeface="Constantia"/>
              <a:cs typeface="Constantia"/>
              <a:sym typeface="Constantia"/>
            </a:endParaRPr>
          </a:p>
          <a:p>
            <a:pPr indent="0" lvl="0" marL="457200" rtl="0" algn="l">
              <a:spcBef>
                <a:spcPts val="0"/>
              </a:spcBef>
              <a:spcAft>
                <a:spcPts val="0"/>
              </a:spcAft>
              <a:buNone/>
            </a:pPr>
            <a:r>
              <a:t/>
            </a:r>
            <a:endParaRPr i="1" sz="4200">
              <a:solidFill>
                <a:schemeClr val="accent1"/>
              </a:solidFill>
              <a:latin typeface="Tahoma"/>
              <a:ea typeface="Tahoma"/>
              <a:cs typeface="Tahoma"/>
              <a:sym typeface="Tahoma"/>
            </a:endParaRPr>
          </a:p>
        </p:txBody>
      </p:sp>
      <p:pic>
        <p:nvPicPr>
          <p:cNvPr id="299" name="Google Shape;299;p36"/>
          <p:cNvPicPr preferRelativeResize="0"/>
          <p:nvPr/>
        </p:nvPicPr>
        <p:blipFill>
          <a:blip r:embed="rId4">
            <a:alphaModFix/>
          </a:blip>
          <a:stretch>
            <a:fillRect/>
          </a:stretch>
        </p:blipFill>
        <p:spPr>
          <a:xfrm>
            <a:off x="7553650" y="3083075"/>
            <a:ext cx="1085850" cy="1085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1000"/>
                                        <p:tgtEl>
                                          <p:spTgt spid="2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7"/>
          <p:cNvSpPr txBox="1"/>
          <p:nvPr/>
        </p:nvSpPr>
        <p:spPr>
          <a:xfrm>
            <a:off x="76200" y="150400"/>
            <a:ext cx="8244300" cy="34812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9) What is an intermediate appellate court?</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A. It’s the highest court in the land, no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    more appeals.</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B. It’s in the middle, cases can still appeal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   from here.</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C. It’s a lower state court, and cases can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rPr lang="en" sz="3000">
                <a:solidFill>
                  <a:srgbClr val="1C4587"/>
                </a:solidFill>
                <a:latin typeface="Tahoma"/>
                <a:ea typeface="Tahoma"/>
                <a:cs typeface="Tahoma"/>
                <a:sym typeface="Tahoma"/>
              </a:rPr>
              <a:t>   appeal from here.</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305" name="Google Shape;305;p37"/>
          <p:cNvPicPr preferRelativeResize="0"/>
          <p:nvPr/>
        </p:nvPicPr>
        <p:blipFill>
          <a:blip r:embed="rId3">
            <a:alphaModFix/>
          </a:blip>
          <a:stretch>
            <a:fillRect/>
          </a:stretch>
        </p:blipFill>
        <p:spPr>
          <a:xfrm>
            <a:off x="7434098" y="4459075"/>
            <a:ext cx="1478352" cy="495224"/>
          </a:xfrm>
          <a:prstGeom prst="rect">
            <a:avLst/>
          </a:prstGeom>
          <a:noFill/>
          <a:ln>
            <a:noFill/>
          </a:ln>
        </p:spPr>
      </p:pic>
      <p:sp>
        <p:nvSpPr>
          <p:cNvPr id="306" name="Google Shape;306;p37"/>
          <p:cNvSpPr txBox="1"/>
          <p:nvPr/>
        </p:nvSpPr>
        <p:spPr>
          <a:xfrm>
            <a:off x="349650" y="1885950"/>
            <a:ext cx="3516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C7BFE0"/>
              </a:buClr>
              <a:buSzPts val="6000"/>
              <a:buFont typeface="Constantia"/>
              <a:buNone/>
            </a:pPr>
            <a:r>
              <a:rPr lang="en" sz="6000">
                <a:solidFill>
                  <a:srgbClr val="FF0000"/>
                </a:solidFill>
                <a:latin typeface="Constantia"/>
                <a:ea typeface="Constantia"/>
                <a:cs typeface="Constantia"/>
                <a:sym typeface="Constantia"/>
              </a:rPr>
              <a:t>✓</a:t>
            </a:r>
            <a:endParaRPr sz="6000">
              <a:solidFill>
                <a:srgbClr val="FF0000"/>
              </a:solidFill>
              <a:latin typeface="Constantia"/>
              <a:ea typeface="Constantia"/>
              <a:cs typeface="Constantia"/>
              <a:sym typeface="Constantia"/>
            </a:endParaRPr>
          </a:p>
          <a:p>
            <a:pPr indent="0" lvl="0" marL="457200" rtl="0" algn="l">
              <a:spcBef>
                <a:spcPts val="0"/>
              </a:spcBef>
              <a:spcAft>
                <a:spcPts val="0"/>
              </a:spcAft>
              <a:buNone/>
            </a:pPr>
            <a:r>
              <a:t/>
            </a:r>
            <a:endParaRPr i="1" sz="4200">
              <a:solidFill>
                <a:schemeClr val="accent1"/>
              </a:solidFill>
              <a:latin typeface="Tahoma"/>
              <a:ea typeface="Tahoma"/>
              <a:cs typeface="Tahoma"/>
              <a:sym typeface="Tahom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6"/>
                                        </p:tgtEl>
                                        <p:attrNameLst>
                                          <p:attrName>style.visibility</p:attrName>
                                        </p:attrNameLst>
                                      </p:cBhvr>
                                      <p:to>
                                        <p:strVal val="visible"/>
                                      </p:to>
                                    </p:set>
                                    <p:animEffect filter="fade" transition="in">
                                      <p:cBhvr>
                                        <p:cTn dur="1000"/>
                                        <p:tgtEl>
                                          <p:spTgt spid="3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8"/>
          <p:cNvSpPr txBox="1"/>
          <p:nvPr/>
        </p:nvSpPr>
        <p:spPr>
          <a:xfrm>
            <a:off x="-27500" y="5868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10) True or False?</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i="1" lang="en" sz="3000">
                <a:solidFill>
                  <a:srgbClr val="1C4587"/>
                </a:solidFill>
                <a:latin typeface="Tahoma"/>
                <a:ea typeface="Tahoma"/>
                <a:cs typeface="Tahoma"/>
                <a:sym typeface="Tahoma"/>
              </a:rPr>
              <a:t>Jurisdiction </a:t>
            </a:r>
            <a:r>
              <a:rPr lang="en" sz="3000">
                <a:solidFill>
                  <a:srgbClr val="1C4587"/>
                </a:solidFill>
                <a:latin typeface="Tahoma"/>
                <a:ea typeface="Tahoma"/>
                <a:cs typeface="Tahoma"/>
                <a:sym typeface="Tahoma"/>
              </a:rPr>
              <a:t>means that the court hears different kinds of cases and covers different areas.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___________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312" name="Google Shape;312;p38"/>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313" name="Google Shape;313;p38"/>
          <p:cNvSpPr txBox="1"/>
          <p:nvPr/>
        </p:nvSpPr>
        <p:spPr>
          <a:xfrm>
            <a:off x="505900" y="1923725"/>
            <a:ext cx="55695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True</a:t>
            </a:r>
            <a:endParaRPr i="1" sz="3000">
              <a:solidFill>
                <a:srgbClr val="FF0000"/>
              </a:solidFill>
              <a:latin typeface="Tahoma"/>
              <a:ea typeface="Tahoma"/>
              <a:cs typeface="Tahoma"/>
              <a:sym typeface="Tahoma"/>
            </a:endParaRPr>
          </a:p>
        </p:txBody>
      </p:sp>
      <p:pic>
        <p:nvPicPr>
          <p:cNvPr id="314" name="Google Shape;314;p38"/>
          <p:cNvPicPr preferRelativeResize="0"/>
          <p:nvPr/>
        </p:nvPicPr>
        <p:blipFill>
          <a:blip r:embed="rId4">
            <a:alphaModFix/>
          </a:blip>
          <a:stretch>
            <a:fillRect/>
          </a:stretch>
        </p:blipFill>
        <p:spPr>
          <a:xfrm>
            <a:off x="6452176" y="1991700"/>
            <a:ext cx="2038950" cy="2421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000"/>
                                        <p:tgtEl>
                                          <p:spTgt spid="3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9"/>
          <p:cNvSpPr txBox="1"/>
          <p:nvPr/>
        </p:nvSpPr>
        <p:spPr>
          <a:xfrm>
            <a:off x="-27500" y="5868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11) True or False?</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Once a case is heard at the State Supreme Court, it cannot be appealed.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___________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320" name="Google Shape;320;p39"/>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321" name="Google Shape;321;p39"/>
          <p:cNvSpPr txBox="1"/>
          <p:nvPr/>
        </p:nvSpPr>
        <p:spPr>
          <a:xfrm>
            <a:off x="505900" y="1923725"/>
            <a:ext cx="55695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False</a:t>
            </a:r>
            <a:endParaRPr i="1" sz="3000">
              <a:solidFill>
                <a:srgbClr val="FF0000"/>
              </a:solidFill>
              <a:latin typeface="Tahoma"/>
              <a:ea typeface="Tahoma"/>
              <a:cs typeface="Tahoma"/>
              <a:sym typeface="Tahoma"/>
            </a:endParaRPr>
          </a:p>
        </p:txBody>
      </p:sp>
      <p:pic>
        <p:nvPicPr>
          <p:cNvPr id="322" name="Google Shape;322;p39"/>
          <p:cNvPicPr preferRelativeResize="0"/>
          <p:nvPr/>
        </p:nvPicPr>
        <p:blipFill rotWithShape="1">
          <a:blip r:embed="rId4">
            <a:alphaModFix/>
          </a:blip>
          <a:srcRect b="5114" l="19041" r="0" t="0"/>
          <a:stretch/>
        </p:blipFill>
        <p:spPr>
          <a:xfrm>
            <a:off x="6387375" y="2291750"/>
            <a:ext cx="2460024" cy="172815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1000"/>
                                        <p:tgtEl>
                                          <p:spTgt spid="3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0"/>
          <p:cNvSpPr txBox="1"/>
          <p:nvPr/>
        </p:nvSpPr>
        <p:spPr>
          <a:xfrm>
            <a:off x="-27500" y="5868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12) True or False?</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Cases about issues that come up in cities and towns (like traffic violations or landlord-tenant issues) are first heard in Appeals Court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___________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328" name="Google Shape;328;p40"/>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329" name="Google Shape;329;p40"/>
          <p:cNvSpPr txBox="1"/>
          <p:nvPr/>
        </p:nvSpPr>
        <p:spPr>
          <a:xfrm>
            <a:off x="505900" y="2380925"/>
            <a:ext cx="55695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False</a:t>
            </a:r>
            <a:endParaRPr i="1" sz="3000">
              <a:solidFill>
                <a:srgbClr val="FF0000"/>
              </a:solidFill>
              <a:latin typeface="Tahoma"/>
              <a:ea typeface="Tahoma"/>
              <a:cs typeface="Tahoma"/>
              <a:sym typeface="Tahoma"/>
            </a:endParaRPr>
          </a:p>
        </p:txBody>
      </p:sp>
      <p:pic>
        <p:nvPicPr>
          <p:cNvPr id="330" name="Google Shape;330;p40"/>
          <p:cNvPicPr preferRelativeResize="0"/>
          <p:nvPr/>
        </p:nvPicPr>
        <p:blipFill>
          <a:blip r:embed="rId4">
            <a:alphaModFix/>
          </a:blip>
          <a:stretch>
            <a:fillRect/>
          </a:stretch>
        </p:blipFill>
        <p:spPr>
          <a:xfrm>
            <a:off x="7713525" y="3355475"/>
            <a:ext cx="912550" cy="91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1000"/>
                                        <p:tgtEl>
                                          <p:spTgt spid="3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graphicFrame>
        <p:nvGraphicFramePr>
          <p:cNvPr id="184" name="Google Shape;184;p26"/>
          <p:cNvGraphicFramePr/>
          <p:nvPr/>
        </p:nvGraphicFramePr>
        <p:xfrm>
          <a:off x="242200" y="741325"/>
          <a:ext cx="3000000" cy="3000000"/>
        </p:xfrm>
        <a:graphic>
          <a:graphicData uri="http://schemas.openxmlformats.org/drawingml/2006/table">
            <a:tbl>
              <a:tblPr>
                <a:noFill/>
                <a:tableStyleId>{59C2DF20-7AED-4D5B-A0E0-EE1AEA0878F8}</a:tableStyleId>
              </a:tblPr>
              <a:tblGrid>
                <a:gridCol w="3856925"/>
                <a:gridCol w="903850"/>
                <a:gridCol w="2322325"/>
              </a:tblGrid>
              <a:tr h="381000">
                <a:tc>
                  <a:txBody>
                    <a:bodyPr/>
                    <a:lstStyle/>
                    <a:p>
                      <a:pPr indent="0" lvl="0" marL="0" rtl="0" algn="l">
                        <a:spcBef>
                          <a:spcPts val="0"/>
                        </a:spcBef>
                        <a:spcAft>
                          <a:spcPts val="0"/>
                        </a:spcAft>
                        <a:buNone/>
                      </a:pPr>
                      <a:r>
                        <a:rPr b="1" lang="en"/>
                        <a:t>Case Text</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a:t>State or Federal</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a:t>Court</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t>1. My husband and I are fighting constantly. We need a divorce!</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t>2. I got into a car accident with someone from another state. I want to sue him!</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b="1"/>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t>3. I have gone through several appeals for my right of freedom of expression. Next stop: the Highest Court in the Land</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t>4. I’m only 14 but was caught driving my dad’s car. I needed to get to school!</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t>5. My new apartment is full of bugs! I want to sue my landlord and get my money back.</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19050">
                      <a:solidFill>
                        <a:srgbClr val="FFFFFF"/>
                      </a:solidFill>
                      <a:prstDash val="solid"/>
                      <a:round/>
                      <a:headEnd len="sm" w="sm" type="none"/>
                      <a:tailEnd len="sm" w="sm" type="none"/>
                    </a:lnL>
                    <a:lnR cap="flat" cmpd="sng" w="19050">
                      <a:solidFill>
                        <a:srgbClr val="FFFFFF"/>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tcPr>
                </a:tc>
              </a:tr>
            </a:tbl>
          </a:graphicData>
        </a:graphic>
      </p:graphicFrame>
      <p:sp>
        <p:nvSpPr>
          <p:cNvPr id="185" name="Google Shape;185;p26"/>
          <p:cNvSpPr txBox="1"/>
          <p:nvPr/>
        </p:nvSpPr>
        <p:spPr>
          <a:xfrm>
            <a:off x="166000" y="-21775"/>
            <a:ext cx="7509000" cy="11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1C4587"/>
                </a:solidFill>
                <a:latin typeface="Tahoma"/>
                <a:ea typeface="Tahoma"/>
                <a:cs typeface="Tahoma"/>
                <a:sym typeface="Tahoma"/>
              </a:rPr>
              <a:t>What type of court?</a:t>
            </a:r>
            <a:r>
              <a:rPr lang="en" sz="3000">
                <a:solidFill>
                  <a:srgbClr val="1C4587"/>
                </a:solidFill>
                <a:latin typeface="Tahoma"/>
                <a:ea typeface="Tahoma"/>
                <a:cs typeface="Tahoma"/>
                <a:sym typeface="Tahoma"/>
              </a:rPr>
              <a:t> </a:t>
            </a:r>
            <a:endParaRPr sz="3000">
              <a:solidFill>
                <a:srgbClr val="1C4587"/>
              </a:solidFill>
              <a:latin typeface="Tahoma"/>
              <a:ea typeface="Tahoma"/>
              <a:cs typeface="Tahoma"/>
              <a:sym typeface="Tahoma"/>
            </a:endParaRPr>
          </a:p>
        </p:txBody>
      </p:sp>
      <p:pic>
        <p:nvPicPr>
          <p:cNvPr id="186" name="Google Shape;186;p26"/>
          <p:cNvPicPr preferRelativeResize="0"/>
          <p:nvPr/>
        </p:nvPicPr>
        <p:blipFill>
          <a:blip r:embed="rId3">
            <a:alphaModFix/>
          </a:blip>
          <a:stretch>
            <a:fillRect/>
          </a:stretch>
        </p:blipFill>
        <p:spPr>
          <a:xfrm>
            <a:off x="8078925" y="4738475"/>
            <a:ext cx="950724" cy="318476"/>
          </a:xfrm>
          <a:prstGeom prst="rect">
            <a:avLst/>
          </a:prstGeom>
          <a:noFill/>
          <a:ln>
            <a:noFill/>
          </a:ln>
        </p:spPr>
      </p:pic>
      <p:sp>
        <p:nvSpPr>
          <p:cNvPr id="187" name="Google Shape;187;p26"/>
          <p:cNvSpPr txBox="1"/>
          <p:nvPr/>
        </p:nvSpPr>
        <p:spPr>
          <a:xfrm>
            <a:off x="3882900" y="110500"/>
            <a:ext cx="4902900" cy="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i="1" lang="en" sz="1200">
                <a:solidFill>
                  <a:srgbClr val="1C4587"/>
                </a:solidFill>
              </a:rPr>
              <a:t>First determine if the case is state (S) or federal (F) and drag the box. Then match the court to the case by dragging it.</a:t>
            </a:r>
            <a:endParaRPr b="1" i="1" sz="1200">
              <a:solidFill>
                <a:srgbClr val="1C4587"/>
              </a:solidFill>
            </a:endParaRPr>
          </a:p>
          <a:p>
            <a:pPr indent="0" lvl="0" marL="0" rtl="0" algn="l">
              <a:lnSpc>
                <a:spcPct val="115000"/>
              </a:lnSpc>
              <a:spcBef>
                <a:spcPts val="0"/>
              </a:spcBef>
              <a:spcAft>
                <a:spcPts val="0"/>
              </a:spcAft>
              <a:buClr>
                <a:schemeClr val="dk1"/>
              </a:buClr>
              <a:buSzPts val="1100"/>
              <a:buFont typeface="Arial"/>
              <a:buNone/>
            </a:pPr>
            <a:r>
              <a:t/>
            </a:r>
            <a:endParaRPr sz="2400">
              <a:solidFill>
                <a:srgbClr val="FF0000"/>
              </a:solidFill>
            </a:endParaRPr>
          </a:p>
        </p:txBody>
      </p:sp>
      <p:grpSp>
        <p:nvGrpSpPr>
          <p:cNvPr id="188" name="Google Shape;188;p26"/>
          <p:cNvGrpSpPr/>
          <p:nvPr/>
        </p:nvGrpSpPr>
        <p:grpSpPr>
          <a:xfrm>
            <a:off x="7536300" y="2946025"/>
            <a:ext cx="1383000" cy="485700"/>
            <a:chOff x="7402950" y="808725"/>
            <a:chExt cx="1383000" cy="485700"/>
          </a:xfrm>
        </p:grpSpPr>
        <p:sp>
          <p:nvSpPr>
            <p:cNvPr id="189" name="Google Shape;189;p26"/>
            <p:cNvSpPr txBox="1"/>
            <p:nvPr/>
          </p:nvSpPr>
          <p:spPr>
            <a:xfrm>
              <a:off x="7402950" y="808725"/>
              <a:ext cx="1383000" cy="4857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Family</a:t>
              </a:r>
              <a:endParaRPr/>
            </a:p>
          </p:txBody>
        </p:sp>
        <p:pic>
          <p:nvPicPr>
            <p:cNvPr id="190" name="Google Shape;190;p26"/>
            <p:cNvPicPr preferRelativeResize="0"/>
            <p:nvPr/>
          </p:nvPicPr>
          <p:blipFill>
            <a:blip r:embed="rId4">
              <a:alphaModFix/>
            </a:blip>
            <a:stretch>
              <a:fillRect/>
            </a:stretch>
          </p:blipFill>
          <p:spPr>
            <a:xfrm>
              <a:off x="7458800" y="851475"/>
              <a:ext cx="400200" cy="400200"/>
            </a:xfrm>
            <a:prstGeom prst="rect">
              <a:avLst/>
            </a:prstGeom>
            <a:noFill/>
            <a:ln>
              <a:noFill/>
            </a:ln>
          </p:spPr>
        </p:pic>
      </p:grpSp>
      <p:grpSp>
        <p:nvGrpSpPr>
          <p:cNvPr id="191" name="Google Shape;191;p26"/>
          <p:cNvGrpSpPr/>
          <p:nvPr/>
        </p:nvGrpSpPr>
        <p:grpSpPr>
          <a:xfrm>
            <a:off x="7435384" y="1654025"/>
            <a:ext cx="1653123" cy="485700"/>
            <a:chOff x="7376488" y="1591313"/>
            <a:chExt cx="1722900" cy="485700"/>
          </a:xfrm>
        </p:grpSpPr>
        <p:sp>
          <p:nvSpPr>
            <p:cNvPr id="192" name="Google Shape;192;p26"/>
            <p:cNvSpPr txBox="1"/>
            <p:nvPr/>
          </p:nvSpPr>
          <p:spPr>
            <a:xfrm>
              <a:off x="7376488" y="1591313"/>
              <a:ext cx="1722900" cy="4857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US Supreme</a:t>
              </a:r>
              <a:endParaRPr/>
            </a:p>
          </p:txBody>
        </p:sp>
        <p:pic>
          <p:nvPicPr>
            <p:cNvPr id="193" name="Google Shape;193;p26"/>
            <p:cNvPicPr preferRelativeResize="0"/>
            <p:nvPr/>
          </p:nvPicPr>
          <p:blipFill>
            <a:blip r:embed="rId5">
              <a:alphaModFix/>
            </a:blip>
            <a:stretch>
              <a:fillRect/>
            </a:stretch>
          </p:blipFill>
          <p:spPr>
            <a:xfrm>
              <a:off x="7462588" y="1634063"/>
              <a:ext cx="400200" cy="400200"/>
            </a:xfrm>
            <a:prstGeom prst="rect">
              <a:avLst/>
            </a:prstGeom>
            <a:noFill/>
            <a:ln>
              <a:noFill/>
            </a:ln>
          </p:spPr>
        </p:pic>
      </p:grpSp>
      <p:grpSp>
        <p:nvGrpSpPr>
          <p:cNvPr id="194" name="Google Shape;194;p26"/>
          <p:cNvGrpSpPr/>
          <p:nvPr/>
        </p:nvGrpSpPr>
        <p:grpSpPr>
          <a:xfrm>
            <a:off x="7546450" y="952925"/>
            <a:ext cx="1383000" cy="508538"/>
            <a:chOff x="7580350" y="1399650"/>
            <a:chExt cx="1383000" cy="508538"/>
          </a:xfrm>
        </p:grpSpPr>
        <p:sp>
          <p:nvSpPr>
            <p:cNvPr id="195" name="Google Shape;195;p26"/>
            <p:cNvSpPr txBox="1"/>
            <p:nvPr/>
          </p:nvSpPr>
          <p:spPr>
            <a:xfrm>
              <a:off x="7580350" y="1399650"/>
              <a:ext cx="1383000" cy="4857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Juvenile</a:t>
              </a:r>
              <a:endParaRPr/>
            </a:p>
          </p:txBody>
        </p:sp>
        <p:pic>
          <p:nvPicPr>
            <p:cNvPr id="196" name="Google Shape;196;p26"/>
            <p:cNvPicPr preferRelativeResize="0"/>
            <p:nvPr/>
          </p:nvPicPr>
          <p:blipFill>
            <a:blip r:embed="rId6">
              <a:alphaModFix/>
            </a:blip>
            <a:stretch>
              <a:fillRect/>
            </a:stretch>
          </p:blipFill>
          <p:spPr>
            <a:xfrm>
              <a:off x="7580350" y="1422413"/>
              <a:ext cx="485775" cy="485775"/>
            </a:xfrm>
            <a:prstGeom prst="rect">
              <a:avLst/>
            </a:prstGeom>
            <a:noFill/>
            <a:ln>
              <a:noFill/>
            </a:ln>
          </p:spPr>
        </p:pic>
      </p:grpSp>
      <p:grpSp>
        <p:nvGrpSpPr>
          <p:cNvPr id="197" name="Google Shape;197;p26"/>
          <p:cNvGrpSpPr/>
          <p:nvPr/>
        </p:nvGrpSpPr>
        <p:grpSpPr>
          <a:xfrm>
            <a:off x="7474450" y="3688750"/>
            <a:ext cx="1575000" cy="485775"/>
            <a:chOff x="4831850" y="4654825"/>
            <a:chExt cx="1575000" cy="485775"/>
          </a:xfrm>
        </p:grpSpPr>
        <p:sp>
          <p:nvSpPr>
            <p:cNvPr id="198" name="Google Shape;198;p26"/>
            <p:cNvSpPr txBox="1"/>
            <p:nvPr/>
          </p:nvSpPr>
          <p:spPr>
            <a:xfrm>
              <a:off x="4831850" y="4654863"/>
              <a:ext cx="1575000" cy="4857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US District</a:t>
              </a:r>
              <a:endParaRPr/>
            </a:p>
          </p:txBody>
        </p:sp>
        <p:pic>
          <p:nvPicPr>
            <p:cNvPr id="199" name="Google Shape;199;p26"/>
            <p:cNvPicPr preferRelativeResize="0"/>
            <p:nvPr/>
          </p:nvPicPr>
          <p:blipFill>
            <a:blip r:embed="rId7">
              <a:alphaModFix/>
            </a:blip>
            <a:stretch>
              <a:fillRect/>
            </a:stretch>
          </p:blipFill>
          <p:spPr>
            <a:xfrm>
              <a:off x="4831850" y="4654825"/>
              <a:ext cx="485775" cy="485775"/>
            </a:xfrm>
            <a:prstGeom prst="rect">
              <a:avLst/>
            </a:prstGeom>
            <a:noFill/>
            <a:ln>
              <a:noFill/>
            </a:ln>
          </p:spPr>
        </p:pic>
      </p:grpSp>
      <p:grpSp>
        <p:nvGrpSpPr>
          <p:cNvPr id="200" name="Google Shape;200;p26"/>
          <p:cNvGrpSpPr/>
          <p:nvPr/>
        </p:nvGrpSpPr>
        <p:grpSpPr>
          <a:xfrm>
            <a:off x="7546438" y="2332263"/>
            <a:ext cx="1383000" cy="485700"/>
            <a:chOff x="7646650" y="2206875"/>
            <a:chExt cx="1383000" cy="485700"/>
          </a:xfrm>
        </p:grpSpPr>
        <p:sp>
          <p:nvSpPr>
            <p:cNvPr id="201" name="Google Shape;201;p26"/>
            <p:cNvSpPr txBox="1"/>
            <p:nvPr/>
          </p:nvSpPr>
          <p:spPr>
            <a:xfrm>
              <a:off x="7646650" y="2206875"/>
              <a:ext cx="1383000" cy="4857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Municipal</a:t>
              </a:r>
              <a:endParaRPr/>
            </a:p>
          </p:txBody>
        </p:sp>
        <p:pic>
          <p:nvPicPr>
            <p:cNvPr id="202" name="Google Shape;202;p26"/>
            <p:cNvPicPr preferRelativeResize="0"/>
            <p:nvPr/>
          </p:nvPicPr>
          <p:blipFill>
            <a:blip r:embed="rId8">
              <a:alphaModFix/>
            </a:blip>
            <a:stretch>
              <a:fillRect/>
            </a:stretch>
          </p:blipFill>
          <p:spPr>
            <a:xfrm>
              <a:off x="7674988" y="2221125"/>
              <a:ext cx="457200" cy="457200"/>
            </a:xfrm>
            <a:prstGeom prst="rect">
              <a:avLst/>
            </a:prstGeom>
            <a:noFill/>
            <a:ln>
              <a:noFill/>
            </a:ln>
          </p:spPr>
        </p:pic>
      </p:grpSp>
      <p:sp>
        <p:nvSpPr>
          <p:cNvPr id="203" name="Google Shape;203;p26"/>
          <p:cNvSpPr txBox="1"/>
          <p:nvPr/>
        </p:nvSpPr>
        <p:spPr>
          <a:xfrm>
            <a:off x="4907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S</a:t>
            </a:r>
            <a:endParaRPr/>
          </a:p>
        </p:txBody>
      </p:sp>
      <p:sp>
        <p:nvSpPr>
          <p:cNvPr id="204" name="Google Shape;204;p26"/>
          <p:cNvSpPr txBox="1"/>
          <p:nvPr/>
        </p:nvSpPr>
        <p:spPr>
          <a:xfrm>
            <a:off x="4145400"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S</a:t>
            </a:r>
            <a:endParaRPr/>
          </a:p>
        </p:txBody>
      </p:sp>
      <p:sp>
        <p:nvSpPr>
          <p:cNvPr id="205" name="Google Shape;205;p26"/>
          <p:cNvSpPr txBox="1"/>
          <p:nvPr/>
        </p:nvSpPr>
        <p:spPr>
          <a:xfrm>
            <a:off x="28529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S</a:t>
            </a:r>
            <a:endParaRPr/>
          </a:p>
        </p:txBody>
      </p:sp>
      <p:sp>
        <p:nvSpPr>
          <p:cNvPr id="206" name="Google Shape;206;p26"/>
          <p:cNvSpPr txBox="1"/>
          <p:nvPr/>
        </p:nvSpPr>
        <p:spPr>
          <a:xfrm>
            <a:off x="16337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S</a:t>
            </a:r>
            <a:endParaRPr/>
          </a:p>
        </p:txBody>
      </p:sp>
      <p:sp>
        <p:nvSpPr>
          <p:cNvPr id="207" name="Google Shape;207;p26"/>
          <p:cNvSpPr txBox="1"/>
          <p:nvPr/>
        </p:nvSpPr>
        <p:spPr>
          <a:xfrm>
            <a:off x="22433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F</a:t>
            </a:r>
            <a:endParaRPr/>
          </a:p>
        </p:txBody>
      </p:sp>
      <p:sp>
        <p:nvSpPr>
          <p:cNvPr id="208" name="Google Shape;208;p26"/>
          <p:cNvSpPr txBox="1"/>
          <p:nvPr/>
        </p:nvSpPr>
        <p:spPr>
          <a:xfrm>
            <a:off x="1062275" y="4739463"/>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F</a:t>
            </a:r>
            <a:endParaRPr/>
          </a:p>
        </p:txBody>
      </p:sp>
      <p:sp>
        <p:nvSpPr>
          <p:cNvPr id="209" name="Google Shape;209;p26"/>
          <p:cNvSpPr txBox="1"/>
          <p:nvPr/>
        </p:nvSpPr>
        <p:spPr>
          <a:xfrm>
            <a:off x="34625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F</a:t>
            </a:r>
            <a:endParaRPr/>
          </a:p>
        </p:txBody>
      </p:sp>
      <p:sp>
        <p:nvSpPr>
          <p:cNvPr id="210" name="Google Shape;210;p26"/>
          <p:cNvSpPr txBox="1"/>
          <p:nvPr/>
        </p:nvSpPr>
        <p:spPr>
          <a:xfrm>
            <a:off x="4757975" y="4750950"/>
            <a:ext cx="426600" cy="3165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F</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7"/>
          <p:cNvSpPr txBox="1"/>
          <p:nvPr/>
        </p:nvSpPr>
        <p:spPr>
          <a:xfrm>
            <a:off x="166000" y="-21775"/>
            <a:ext cx="7509000" cy="11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1C4587"/>
                </a:solidFill>
                <a:latin typeface="Tahoma"/>
                <a:ea typeface="Tahoma"/>
                <a:cs typeface="Tahoma"/>
                <a:sym typeface="Tahoma"/>
              </a:rPr>
              <a:t>Appeals </a:t>
            </a:r>
            <a:endParaRPr sz="3000">
              <a:solidFill>
                <a:srgbClr val="1C4587"/>
              </a:solidFill>
              <a:latin typeface="Tahoma"/>
              <a:ea typeface="Tahoma"/>
              <a:cs typeface="Tahoma"/>
              <a:sym typeface="Tahoma"/>
            </a:endParaRPr>
          </a:p>
        </p:txBody>
      </p:sp>
      <p:pic>
        <p:nvPicPr>
          <p:cNvPr id="216" name="Google Shape;216;p27"/>
          <p:cNvPicPr preferRelativeResize="0"/>
          <p:nvPr/>
        </p:nvPicPr>
        <p:blipFill>
          <a:blip r:embed="rId3">
            <a:alphaModFix/>
          </a:blip>
          <a:stretch>
            <a:fillRect/>
          </a:stretch>
        </p:blipFill>
        <p:spPr>
          <a:xfrm>
            <a:off x="8078925" y="4738475"/>
            <a:ext cx="950724" cy="318476"/>
          </a:xfrm>
          <a:prstGeom prst="rect">
            <a:avLst/>
          </a:prstGeom>
          <a:noFill/>
          <a:ln>
            <a:noFill/>
          </a:ln>
        </p:spPr>
      </p:pic>
      <p:sp>
        <p:nvSpPr>
          <p:cNvPr id="217" name="Google Shape;217;p27"/>
          <p:cNvSpPr txBox="1"/>
          <p:nvPr/>
        </p:nvSpPr>
        <p:spPr>
          <a:xfrm>
            <a:off x="2843325" y="110500"/>
            <a:ext cx="5942400" cy="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i="1" lang="en" sz="1800">
                <a:solidFill>
                  <a:srgbClr val="1C4587"/>
                </a:solidFill>
              </a:rPr>
              <a:t>Which one of these cases is ready to go to the US Supreme </a:t>
            </a:r>
            <a:r>
              <a:rPr b="1" i="1" lang="en" sz="1800">
                <a:solidFill>
                  <a:srgbClr val="1C4587"/>
                </a:solidFill>
              </a:rPr>
              <a:t>Court?</a:t>
            </a:r>
            <a:endParaRPr b="1" i="1" sz="1800">
              <a:solidFill>
                <a:srgbClr val="1C4587"/>
              </a:solidFill>
            </a:endParaRPr>
          </a:p>
          <a:p>
            <a:pPr indent="0" lvl="0" marL="0" rtl="0" algn="l">
              <a:lnSpc>
                <a:spcPct val="115000"/>
              </a:lnSpc>
              <a:spcBef>
                <a:spcPts val="0"/>
              </a:spcBef>
              <a:spcAft>
                <a:spcPts val="0"/>
              </a:spcAft>
              <a:buClr>
                <a:schemeClr val="dk1"/>
              </a:buClr>
              <a:buSzPts val="1100"/>
              <a:buFont typeface="Arial"/>
              <a:buNone/>
            </a:pPr>
            <a:r>
              <a:t/>
            </a:r>
            <a:endParaRPr sz="1800">
              <a:solidFill>
                <a:srgbClr val="FF0000"/>
              </a:solidFill>
            </a:endParaRPr>
          </a:p>
        </p:txBody>
      </p:sp>
      <p:sp>
        <p:nvSpPr>
          <p:cNvPr id="218" name="Google Shape;218;p27"/>
          <p:cNvSpPr/>
          <p:nvPr/>
        </p:nvSpPr>
        <p:spPr>
          <a:xfrm>
            <a:off x="3294325" y="964900"/>
            <a:ext cx="2430300" cy="1606800"/>
          </a:xfrm>
          <a:prstGeom prst="wedgeRect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I think that I didn’t get promoted at work because I’m a woman! A US Court of Appeals heard my gender discrimination case, but I lost! I want to appeal.</a:t>
            </a:r>
            <a:endParaRPr/>
          </a:p>
        </p:txBody>
      </p:sp>
      <p:pic>
        <p:nvPicPr>
          <p:cNvPr id="219" name="Google Shape;219;p27"/>
          <p:cNvPicPr preferRelativeResize="0"/>
          <p:nvPr/>
        </p:nvPicPr>
        <p:blipFill>
          <a:blip r:embed="rId4">
            <a:alphaModFix/>
          </a:blip>
          <a:stretch>
            <a:fillRect/>
          </a:stretch>
        </p:blipFill>
        <p:spPr>
          <a:xfrm>
            <a:off x="3540494" y="2687375"/>
            <a:ext cx="1456725" cy="1920950"/>
          </a:xfrm>
          <a:prstGeom prst="rect">
            <a:avLst/>
          </a:prstGeom>
          <a:noFill/>
          <a:ln>
            <a:noFill/>
          </a:ln>
        </p:spPr>
      </p:pic>
      <p:sp>
        <p:nvSpPr>
          <p:cNvPr id="220" name="Google Shape;220;p27"/>
          <p:cNvSpPr txBox="1"/>
          <p:nvPr/>
        </p:nvSpPr>
        <p:spPr>
          <a:xfrm>
            <a:off x="3393550" y="4545425"/>
            <a:ext cx="1850100" cy="51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Sybil Rights</a:t>
            </a:r>
            <a:endParaRPr/>
          </a:p>
        </p:txBody>
      </p:sp>
      <p:sp>
        <p:nvSpPr>
          <p:cNvPr id="221" name="Google Shape;221;p27"/>
          <p:cNvSpPr txBox="1"/>
          <p:nvPr/>
        </p:nvSpPr>
        <p:spPr>
          <a:xfrm>
            <a:off x="497950" y="4545425"/>
            <a:ext cx="1850100" cy="51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Van Dell</a:t>
            </a:r>
            <a:endParaRPr/>
          </a:p>
        </p:txBody>
      </p:sp>
      <p:pic>
        <p:nvPicPr>
          <p:cNvPr id="222" name="Google Shape;222;p27"/>
          <p:cNvPicPr preferRelativeResize="0"/>
          <p:nvPr/>
        </p:nvPicPr>
        <p:blipFill>
          <a:blip r:embed="rId5">
            <a:alphaModFix/>
          </a:blip>
          <a:stretch>
            <a:fillRect/>
          </a:stretch>
        </p:blipFill>
        <p:spPr>
          <a:xfrm flipH="1">
            <a:off x="497950" y="2937429"/>
            <a:ext cx="1267075" cy="1670894"/>
          </a:xfrm>
          <a:prstGeom prst="rect">
            <a:avLst/>
          </a:prstGeom>
          <a:noFill/>
          <a:ln>
            <a:noFill/>
          </a:ln>
        </p:spPr>
      </p:pic>
      <p:sp>
        <p:nvSpPr>
          <p:cNvPr id="223" name="Google Shape;223;p27"/>
          <p:cNvSpPr/>
          <p:nvPr/>
        </p:nvSpPr>
        <p:spPr>
          <a:xfrm>
            <a:off x="170125" y="964825"/>
            <a:ext cx="2430300" cy="1606800"/>
          </a:xfrm>
          <a:prstGeom prst="wedgeRect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I was arrested for spray-painting a billboard in my town. My case was heard in County Court and I was convicted. </a:t>
            </a:r>
            <a:endParaRPr/>
          </a:p>
          <a:p>
            <a:pPr indent="0" lvl="0" marL="0" rtl="0" algn="l">
              <a:spcBef>
                <a:spcPts val="0"/>
              </a:spcBef>
              <a:spcAft>
                <a:spcPts val="0"/>
              </a:spcAft>
              <a:buNone/>
            </a:pPr>
            <a:r>
              <a:rPr lang="en"/>
              <a:t>I want to fight this!</a:t>
            </a:r>
            <a:endParaRPr/>
          </a:p>
        </p:txBody>
      </p:sp>
      <p:sp>
        <p:nvSpPr>
          <p:cNvPr id="224" name="Google Shape;224;p27"/>
          <p:cNvSpPr/>
          <p:nvPr/>
        </p:nvSpPr>
        <p:spPr>
          <a:xfrm>
            <a:off x="6342325" y="964900"/>
            <a:ext cx="2430300" cy="1606800"/>
          </a:xfrm>
          <a:prstGeom prst="wedgeRect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My case about allowing soldiers to swim in my pool was heard in US District Court, but I lost! I need to appeal so I can work on my tan this summer without any soldiers around!</a:t>
            </a:r>
            <a:endParaRPr/>
          </a:p>
        </p:txBody>
      </p:sp>
      <p:pic>
        <p:nvPicPr>
          <p:cNvPr id="225" name="Google Shape;225;p27"/>
          <p:cNvPicPr preferRelativeResize="0"/>
          <p:nvPr/>
        </p:nvPicPr>
        <p:blipFill>
          <a:blip r:embed="rId6">
            <a:alphaModFix/>
          </a:blip>
          <a:stretch>
            <a:fillRect/>
          </a:stretch>
        </p:blipFill>
        <p:spPr>
          <a:xfrm>
            <a:off x="6422275" y="2812412"/>
            <a:ext cx="1456725" cy="1920935"/>
          </a:xfrm>
          <a:prstGeom prst="rect">
            <a:avLst/>
          </a:prstGeom>
          <a:noFill/>
          <a:ln>
            <a:noFill/>
          </a:ln>
        </p:spPr>
      </p:pic>
      <p:sp>
        <p:nvSpPr>
          <p:cNvPr id="226" name="Google Shape;226;p27"/>
          <p:cNvSpPr txBox="1"/>
          <p:nvPr/>
        </p:nvSpPr>
        <p:spPr>
          <a:xfrm>
            <a:off x="6289150" y="4545425"/>
            <a:ext cx="1850100" cy="51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Sunny Swimmer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8"/>
          <p:cNvSpPr txBox="1"/>
          <p:nvPr/>
        </p:nvSpPr>
        <p:spPr>
          <a:xfrm>
            <a:off x="5453775" y="2921875"/>
            <a:ext cx="3449100" cy="140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0B5394"/>
                </a:solidFill>
                <a:latin typeface="Tahoma"/>
                <a:ea typeface="Tahoma"/>
                <a:cs typeface="Tahoma"/>
                <a:sym typeface="Tahoma"/>
              </a:rPr>
              <a:t>Mini-Quiz</a:t>
            </a:r>
            <a:endParaRPr sz="4800">
              <a:solidFill>
                <a:srgbClr val="0B5394"/>
              </a:solidFill>
              <a:latin typeface="Tahoma"/>
              <a:ea typeface="Tahoma"/>
              <a:cs typeface="Tahoma"/>
              <a:sym typeface="Tahoma"/>
            </a:endParaRPr>
          </a:p>
        </p:txBody>
      </p:sp>
      <p:pic>
        <p:nvPicPr>
          <p:cNvPr id="232" name="Google Shape;232;p28"/>
          <p:cNvPicPr preferRelativeResize="0"/>
          <p:nvPr/>
        </p:nvPicPr>
        <p:blipFill>
          <a:blip r:embed="rId3">
            <a:alphaModFix/>
          </a:blip>
          <a:stretch>
            <a:fillRect/>
          </a:stretch>
        </p:blipFill>
        <p:spPr>
          <a:xfrm>
            <a:off x="520013" y="4155750"/>
            <a:ext cx="2017704" cy="675900"/>
          </a:xfrm>
          <a:prstGeom prst="rect">
            <a:avLst/>
          </a:prstGeom>
          <a:noFill/>
          <a:ln>
            <a:noFill/>
          </a:ln>
        </p:spPr>
      </p:pic>
      <p:cxnSp>
        <p:nvCxnSpPr>
          <p:cNvPr id="233" name="Google Shape;233;p28"/>
          <p:cNvCxnSpPr/>
          <p:nvPr/>
        </p:nvCxnSpPr>
        <p:spPr>
          <a:xfrm flipH="1" rot="10800000">
            <a:off x="489300" y="3938125"/>
            <a:ext cx="8413500" cy="12000"/>
          </a:xfrm>
          <a:prstGeom prst="straightConnector1">
            <a:avLst/>
          </a:prstGeom>
          <a:noFill/>
          <a:ln cap="flat" cmpd="sng" w="38100">
            <a:solidFill>
              <a:srgbClr val="0B5394"/>
            </a:solidFill>
            <a:prstDash val="solid"/>
            <a:round/>
            <a:headEnd len="med" w="med" type="none"/>
            <a:tailEnd len="med" w="med" type="none"/>
          </a:ln>
        </p:spPr>
      </p:cxnSp>
      <p:sp>
        <p:nvSpPr>
          <p:cNvPr id="234" name="Google Shape;234;p28"/>
          <p:cNvSpPr txBox="1"/>
          <p:nvPr/>
        </p:nvSpPr>
        <p:spPr>
          <a:xfrm>
            <a:off x="5765200" y="3907250"/>
            <a:ext cx="5728500" cy="201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B5394"/>
                </a:solidFill>
                <a:latin typeface="Tahoma"/>
                <a:ea typeface="Tahoma"/>
                <a:cs typeface="Tahoma"/>
                <a:sym typeface="Tahoma"/>
              </a:rPr>
              <a:t>Test Your Knowledge</a:t>
            </a:r>
            <a:endParaRPr sz="2400">
              <a:solidFill>
                <a:srgbClr val="0B5394"/>
              </a:solidFill>
              <a:latin typeface="Tahoma"/>
              <a:ea typeface="Tahoma"/>
              <a:cs typeface="Tahoma"/>
              <a:sym typeface="Tahoma"/>
            </a:endParaRPr>
          </a:p>
        </p:txBody>
      </p:sp>
      <p:pic>
        <p:nvPicPr>
          <p:cNvPr id="235" name="Google Shape;235;p28"/>
          <p:cNvPicPr preferRelativeResize="0"/>
          <p:nvPr/>
        </p:nvPicPr>
        <p:blipFill>
          <a:blip r:embed="rId4">
            <a:alphaModFix/>
          </a:blip>
          <a:stretch>
            <a:fillRect/>
          </a:stretch>
        </p:blipFill>
        <p:spPr>
          <a:xfrm>
            <a:off x="52800" y="273325"/>
            <a:ext cx="4780795" cy="2016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1000"/>
                                        <p:tgtEl>
                                          <p:spTgt spid="2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9"/>
          <p:cNvSpPr txBox="1"/>
          <p:nvPr/>
        </p:nvSpPr>
        <p:spPr>
          <a:xfrm>
            <a:off x="124900" y="2820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1) Cases about the U.S. Constitution are handled in </a:t>
            </a:r>
            <a:r>
              <a:rPr lang="en" sz="3000" u="sng">
                <a:solidFill>
                  <a:srgbClr val="1C4587"/>
                </a:solidFill>
                <a:latin typeface="Tahoma"/>
                <a:ea typeface="Tahoma"/>
                <a:cs typeface="Tahoma"/>
                <a:sym typeface="Tahoma"/>
              </a:rPr>
              <a:t>state / federal</a:t>
            </a:r>
            <a:r>
              <a:rPr lang="en" sz="3000">
                <a:solidFill>
                  <a:srgbClr val="1C4587"/>
                </a:solidFill>
                <a:latin typeface="Tahoma"/>
                <a:ea typeface="Tahoma"/>
                <a:cs typeface="Tahoma"/>
                <a:sym typeface="Tahoma"/>
              </a:rPr>
              <a:t> court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41" name="Google Shape;241;p29"/>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42" name="Google Shape;242;p29"/>
          <p:cNvSpPr txBox="1"/>
          <p:nvPr/>
        </p:nvSpPr>
        <p:spPr>
          <a:xfrm>
            <a:off x="4696900" y="1237925"/>
            <a:ext cx="23202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federal</a:t>
            </a:r>
            <a:endParaRPr i="1" sz="3000">
              <a:solidFill>
                <a:srgbClr val="FF0000"/>
              </a:solidFill>
              <a:latin typeface="Tahoma"/>
              <a:ea typeface="Tahoma"/>
              <a:cs typeface="Tahoma"/>
              <a:sym typeface="Tahoma"/>
            </a:endParaRPr>
          </a:p>
        </p:txBody>
      </p:sp>
      <p:pic>
        <p:nvPicPr>
          <p:cNvPr descr="1_constitution_png.png" id="243" name="Google Shape;243;p29"/>
          <p:cNvPicPr preferRelativeResize="0"/>
          <p:nvPr/>
        </p:nvPicPr>
        <p:blipFill rotWithShape="1">
          <a:blip r:embed="rId4">
            <a:alphaModFix/>
          </a:blip>
          <a:srcRect b="0" l="0" r="0" t="0"/>
          <a:stretch/>
        </p:blipFill>
        <p:spPr>
          <a:xfrm>
            <a:off x="7385900" y="2342400"/>
            <a:ext cx="1478350" cy="180704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1000"/>
                                        <p:tgtEl>
                                          <p:spTgt spid="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0"/>
          <p:cNvSpPr txBox="1"/>
          <p:nvPr/>
        </p:nvSpPr>
        <p:spPr>
          <a:xfrm>
            <a:off x="-27500" y="3582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2) Cases about the family issues are handled in </a:t>
            </a:r>
            <a:r>
              <a:rPr lang="en" sz="3000" u="sng">
                <a:solidFill>
                  <a:srgbClr val="1C4587"/>
                </a:solidFill>
                <a:latin typeface="Tahoma"/>
                <a:ea typeface="Tahoma"/>
                <a:cs typeface="Tahoma"/>
                <a:sym typeface="Tahoma"/>
              </a:rPr>
              <a:t>state / federal</a:t>
            </a:r>
            <a:r>
              <a:rPr lang="en" sz="3000">
                <a:solidFill>
                  <a:srgbClr val="1C4587"/>
                </a:solidFill>
                <a:latin typeface="Tahoma"/>
                <a:ea typeface="Tahoma"/>
                <a:cs typeface="Tahoma"/>
                <a:sym typeface="Tahoma"/>
              </a:rPr>
              <a:t> court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49" name="Google Shape;249;p30"/>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50" name="Google Shape;250;p30"/>
          <p:cNvSpPr txBox="1"/>
          <p:nvPr/>
        </p:nvSpPr>
        <p:spPr>
          <a:xfrm>
            <a:off x="4696900" y="1237925"/>
            <a:ext cx="23202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state</a:t>
            </a:r>
            <a:endParaRPr i="1" sz="3000">
              <a:solidFill>
                <a:srgbClr val="FF0000"/>
              </a:solidFill>
              <a:latin typeface="Tahoma"/>
              <a:ea typeface="Tahoma"/>
              <a:cs typeface="Tahoma"/>
              <a:sym typeface="Tahoma"/>
            </a:endParaRPr>
          </a:p>
        </p:txBody>
      </p:sp>
      <p:pic>
        <p:nvPicPr>
          <p:cNvPr id="251" name="Google Shape;251;p30"/>
          <p:cNvPicPr preferRelativeResize="0"/>
          <p:nvPr/>
        </p:nvPicPr>
        <p:blipFill>
          <a:blip r:embed="rId4">
            <a:alphaModFix/>
          </a:blip>
          <a:stretch>
            <a:fillRect/>
          </a:stretch>
        </p:blipFill>
        <p:spPr>
          <a:xfrm>
            <a:off x="7587700" y="3222875"/>
            <a:ext cx="1028700" cy="1028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1000"/>
                                        <p:tgtEl>
                                          <p:spTgt spid="2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1"/>
          <p:cNvSpPr txBox="1"/>
          <p:nvPr/>
        </p:nvSpPr>
        <p:spPr>
          <a:xfrm>
            <a:off x="-27500" y="3582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3) Cases involving citizens from different states  are handled in </a:t>
            </a:r>
            <a:r>
              <a:rPr lang="en" sz="3000" u="sng">
                <a:solidFill>
                  <a:srgbClr val="1C4587"/>
                </a:solidFill>
                <a:latin typeface="Tahoma"/>
                <a:ea typeface="Tahoma"/>
                <a:cs typeface="Tahoma"/>
                <a:sym typeface="Tahoma"/>
              </a:rPr>
              <a:t>state / federal</a:t>
            </a:r>
            <a:r>
              <a:rPr lang="en" sz="3000">
                <a:solidFill>
                  <a:srgbClr val="1C4587"/>
                </a:solidFill>
                <a:latin typeface="Tahoma"/>
                <a:ea typeface="Tahoma"/>
                <a:cs typeface="Tahoma"/>
                <a:sym typeface="Tahoma"/>
              </a:rPr>
              <a:t> court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b="1"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57" name="Google Shape;257;p31"/>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58" name="Google Shape;258;p31"/>
          <p:cNvSpPr txBox="1"/>
          <p:nvPr/>
        </p:nvSpPr>
        <p:spPr>
          <a:xfrm>
            <a:off x="810700" y="1695125"/>
            <a:ext cx="23202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federal</a:t>
            </a:r>
            <a:endParaRPr i="1" sz="3000">
              <a:solidFill>
                <a:srgbClr val="FF0000"/>
              </a:solidFill>
              <a:latin typeface="Tahoma"/>
              <a:ea typeface="Tahoma"/>
              <a:cs typeface="Tahoma"/>
              <a:sym typeface="Tahoma"/>
            </a:endParaRPr>
          </a:p>
        </p:txBody>
      </p:sp>
      <p:pic>
        <p:nvPicPr>
          <p:cNvPr id="259" name="Google Shape;259;p31"/>
          <p:cNvPicPr preferRelativeResize="0"/>
          <p:nvPr/>
        </p:nvPicPr>
        <p:blipFill>
          <a:blip r:embed="rId4">
            <a:alphaModFix/>
          </a:blip>
          <a:stretch>
            <a:fillRect/>
          </a:stretch>
        </p:blipFill>
        <p:spPr>
          <a:xfrm>
            <a:off x="7637700" y="1440425"/>
            <a:ext cx="732450" cy="26890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000"/>
                                        <p:tgtEl>
                                          <p:spTgt spid="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2"/>
          <p:cNvSpPr txBox="1"/>
          <p:nvPr/>
        </p:nvSpPr>
        <p:spPr>
          <a:xfrm>
            <a:off x="-27500" y="1296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4) This court focuses on misdemeanors (less serious crimes) and civil disagreements up to $1000.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914400" rtl="0" algn="l">
              <a:spcBef>
                <a:spcPts val="0"/>
              </a:spcBef>
              <a:spcAft>
                <a:spcPts val="0"/>
              </a:spcAft>
              <a:buNone/>
            </a:pPr>
            <a:r>
              <a:t/>
            </a:r>
            <a:endParaRPr i="1" sz="3000">
              <a:solidFill>
                <a:srgbClr val="F1C232"/>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sp>
        <p:nvSpPr>
          <p:cNvPr id="265" name="Google Shape;265;p32"/>
          <p:cNvSpPr txBox="1"/>
          <p:nvPr/>
        </p:nvSpPr>
        <p:spPr>
          <a:xfrm>
            <a:off x="1584700" y="1047250"/>
            <a:ext cx="28845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County Court</a:t>
            </a:r>
            <a:endParaRPr i="1" sz="3000">
              <a:solidFill>
                <a:srgbClr val="FF0000"/>
              </a:solidFill>
              <a:latin typeface="Tahoma"/>
              <a:ea typeface="Tahoma"/>
              <a:cs typeface="Tahoma"/>
              <a:sym typeface="Tahoma"/>
            </a:endParaRPr>
          </a:p>
        </p:txBody>
      </p:sp>
      <p:pic>
        <p:nvPicPr>
          <p:cNvPr id="266" name="Google Shape;266;p32"/>
          <p:cNvPicPr preferRelativeResize="0"/>
          <p:nvPr/>
        </p:nvPicPr>
        <p:blipFill>
          <a:blip r:embed="rId3">
            <a:alphaModFix/>
          </a:blip>
          <a:stretch>
            <a:fillRect/>
          </a:stretch>
        </p:blipFill>
        <p:spPr>
          <a:xfrm>
            <a:off x="7465450" y="2685125"/>
            <a:ext cx="1494100" cy="1494100"/>
          </a:xfrm>
          <a:prstGeom prst="rect">
            <a:avLst/>
          </a:prstGeom>
          <a:noFill/>
          <a:ln>
            <a:noFill/>
          </a:ln>
        </p:spPr>
      </p:pic>
      <p:pic>
        <p:nvPicPr>
          <p:cNvPr id="267" name="Google Shape;267;p32"/>
          <p:cNvPicPr preferRelativeResize="0"/>
          <p:nvPr/>
        </p:nvPicPr>
        <p:blipFill>
          <a:blip r:embed="rId4">
            <a:alphaModFix/>
          </a:blip>
          <a:stretch>
            <a:fillRect/>
          </a:stretch>
        </p:blipFill>
        <p:spPr>
          <a:xfrm>
            <a:off x="7430623" y="4472900"/>
            <a:ext cx="1478352" cy="4952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10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3"/>
          <p:cNvSpPr txBox="1"/>
          <p:nvPr/>
        </p:nvSpPr>
        <p:spPr>
          <a:xfrm>
            <a:off x="-27500" y="129650"/>
            <a:ext cx="8874900" cy="3339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3000">
                <a:solidFill>
                  <a:srgbClr val="1C4587"/>
                </a:solidFill>
                <a:latin typeface="Tahoma"/>
                <a:ea typeface="Tahoma"/>
                <a:cs typeface="Tahoma"/>
                <a:sym typeface="Tahoma"/>
              </a:rPr>
              <a:t>5) This court focuses on cases about people’s last wills. ______________</a:t>
            </a:r>
            <a:endParaRPr sz="3000">
              <a:solidFill>
                <a:srgbClr val="1C4587"/>
              </a:solidFill>
              <a:latin typeface="Tahoma"/>
              <a:ea typeface="Tahoma"/>
              <a:cs typeface="Tahoma"/>
              <a:sym typeface="Tahoma"/>
            </a:endParaRPr>
          </a:p>
          <a:p>
            <a:pPr indent="0" lvl="0" marL="457200" rtl="0" algn="l">
              <a:spcBef>
                <a:spcPts val="0"/>
              </a:spcBef>
              <a:spcAft>
                <a:spcPts val="0"/>
              </a:spcAft>
              <a:buNone/>
            </a:pPr>
            <a:r>
              <a:rPr lang="en" sz="3000">
                <a:solidFill>
                  <a:srgbClr val="1C4587"/>
                </a:solidFill>
                <a:latin typeface="Tahoma"/>
                <a:ea typeface="Tahoma"/>
                <a:cs typeface="Tahoma"/>
                <a:sym typeface="Tahoma"/>
              </a:rPr>
              <a:t> </a:t>
            </a:r>
            <a:endParaRPr sz="3000">
              <a:solidFill>
                <a:srgbClr val="1C4587"/>
              </a:solidFill>
              <a:latin typeface="Tahoma"/>
              <a:ea typeface="Tahoma"/>
              <a:cs typeface="Tahoma"/>
              <a:sym typeface="Tahoma"/>
            </a:endParaRPr>
          </a:p>
          <a:p>
            <a:pPr indent="0" lvl="0" marL="457200" rtl="0" algn="l">
              <a:spcBef>
                <a:spcPts val="0"/>
              </a:spcBef>
              <a:spcAft>
                <a:spcPts val="0"/>
              </a:spcAft>
              <a:buNone/>
            </a:pPr>
            <a:r>
              <a:t/>
            </a:r>
            <a:endParaRPr sz="3000">
              <a:solidFill>
                <a:srgbClr val="1C4587"/>
              </a:solidFill>
              <a:latin typeface="Tahoma"/>
              <a:ea typeface="Tahoma"/>
              <a:cs typeface="Tahoma"/>
              <a:sym typeface="Tahoma"/>
            </a:endParaRPr>
          </a:p>
        </p:txBody>
      </p:sp>
      <p:pic>
        <p:nvPicPr>
          <p:cNvPr id="273" name="Google Shape;273;p33"/>
          <p:cNvPicPr preferRelativeResize="0"/>
          <p:nvPr/>
        </p:nvPicPr>
        <p:blipFill>
          <a:blip r:embed="rId3">
            <a:alphaModFix/>
          </a:blip>
          <a:stretch>
            <a:fillRect/>
          </a:stretch>
        </p:blipFill>
        <p:spPr>
          <a:xfrm>
            <a:off x="7430623" y="4472900"/>
            <a:ext cx="1478352" cy="495224"/>
          </a:xfrm>
          <a:prstGeom prst="rect">
            <a:avLst/>
          </a:prstGeom>
          <a:noFill/>
          <a:ln>
            <a:noFill/>
          </a:ln>
        </p:spPr>
      </p:pic>
      <p:sp>
        <p:nvSpPr>
          <p:cNvPr id="274" name="Google Shape;274;p33"/>
          <p:cNvSpPr txBox="1"/>
          <p:nvPr/>
        </p:nvSpPr>
        <p:spPr>
          <a:xfrm>
            <a:off x="1801300" y="552125"/>
            <a:ext cx="3854400" cy="820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i="1" lang="en" sz="3000">
                <a:solidFill>
                  <a:srgbClr val="FF0000"/>
                </a:solidFill>
                <a:latin typeface="Tahoma"/>
                <a:ea typeface="Tahoma"/>
                <a:cs typeface="Tahoma"/>
                <a:sym typeface="Tahoma"/>
              </a:rPr>
              <a:t>Probate Court</a:t>
            </a:r>
            <a:endParaRPr i="1" sz="3000">
              <a:solidFill>
                <a:srgbClr val="FF0000"/>
              </a:solidFill>
              <a:latin typeface="Tahoma"/>
              <a:ea typeface="Tahoma"/>
              <a:cs typeface="Tahoma"/>
              <a:sym typeface="Tahoma"/>
            </a:endParaRPr>
          </a:p>
        </p:txBody>
      </p:sp>
      <p:pic>
        <p:nvPicPr>
          <p:cNvPr id="275" name="Google Shape;275;p33"/>
          <p:cNvPicPr preferRelativeResize="0"/>
          <p:nvPr/>
        </p:nvPicPr>
        <p:blipFill>
          <a:blip r:embed="rId4">
            <a:alphaModFix/>
          </a:blip>
          <a:stretch>
            <a:fillRect/>
          </a:stretch>
        </p:blipFill>
        <p:spPr>
          <a:xfrm>
            <a:off x="7590575" y="3079175"/>
            <a:ext cx="1085850" cy="1085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000"/>
                                        <p:tgtEl>
                                          <p:spTgt spid="2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