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5143500" cx="9144000"/>
  <p:notesSz cx="6858000" cy="9144000"/>
  <p:embeddedFontLst>
    <p:embeddedFont>
      <p:font typeface="Montserrat SemiBold"/>
      <p:regular r:id="rId10"/>
      <p:bold r:id="rId11"/>
      <p:italic r:id="rId12"/>
      <p:boldItalic r:id="rId13"/>
    </p:embeddedFont>
    <p:embeddedFont>
      <p:font typeface="Montserrat"/>
      <p:regular r:id="rId14"/>
      <p:bold r:id="rId15"/>
      <p:italic r:id="rId16"/>
      <p:boldItalic r:id="rId17"/>
    </p:embeddedFont>
    <p:embeddedFont>
      <p:font typeface="Lato"/>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italic.fntdata"/><Relationship Id="rId11" Type="http://schemas.openxmlformats.org/officeDocument/2006/relationships/font" Target="fonts/MontserratSemiBold-bold.fntdata"/><Relationship Id="rId10" Type="http://schemas.openxmlformats.org/officeDocument/2006/relationships/font" Target="fonts/MontserratSemiBold-regular.fntdata"/><Relationship Id="rId21" Type="http://schemas.openxmlformats.org/officeDocument/2006/relationships/font" Target="fonts/Lato-boldItalic.fntdata"/><Relationship Id="rId13" Type="http://schemas.openxmlformats.org/officeDocument/2006/relationships/font" Target="fonts/MontserratSemiBold-boldItalic.fntdata"/><Relationship Id="rId12" Type="http://schemas.openxmlformats.org/officeDocument/2006/relationships/font" Target="fonts/Montserrat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Montserrat-bold.fntdata"/><Relationship Id="rId14" Type="http://schemas.openxmlformats.org/officeDocument/2006/relationships/font" Target="fonts/Montserrat-regular.fntdata"/><Relationship Id="rId17" Type="http://schemas.openxmlformats.org/officeDocument/2006/relationships/font" Target="fonts/Montserrat-boldItalic.fntdata"/><Relationship Id="rId16" Type="http://schemas.openxmlformats.org/officeDocument/2006/relationships/font" Target="fonts/Montserrat-italic.fntdata"/><Relationship Id="rId5" Type="http://schemas.openxmlformats.org/officeDocument/2006/relationships/notesMaster" Target="notesMasters/notesMaster1.xml"/><Relationship Id="rId19" Type="http://schemas.openxmlformats.org/officeDocument/2006/relationships/font" Target="fonts/Lato-bold.fntdata"/><Relationship Id="rId6" Type="http://schemas.openxmlformats.org/officeDocument/2006/relationships/slide" Target="slides/slide1.xml"/><Relationship Id="rId18" Type="http://schemas.openxmlformats.org/officeDocument/2006/relationships/font" Target="fonts/Lato-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rchives.gov/founding-docs/downloads"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media.floridabar.org/uploads/2021/07/Florida-Constitution.jpg"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cf83724c7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1cf83724c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12121"/>
                </a:solidFill>
              </a:rPr>
              <a:t>Image Source: “</a:t>
            </a:r>
            <a:r>
              <a:rPr lang="en" sz="1200" u="sng">
                <a:solidFill>
                  <a:schemeClr val="hlink"/>
                </a:solidFill>
                <a:hlinkClick r:id="rId2"/>
              </a:rPr>
              <a:t>Constitution Page 1</a:t>
            </a:r>
            <a:r>
              <a:rPr lang="en" sz="1200">
                <a:solidFill>
                  <a:srgbClr val="212121"/>
                </a:solidFill>
              </a:rPr>
              <a:t>” by National Archives is under the Public Domain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cf83724c7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cf83724c7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Source: </a:t>
            </a:r>
            <a:r>
              <a:rPr lang="en" sz="1200">
                <a:solidFill>
                  <a:srgbClr val="212121"/>
                </a:solidFill>
              </a:rPr>
              <a:t>“</a:t>
            </a:r>
            <a:r>
              <a:rPr lang="en" sz="1200" u="sng">
                <a:solidFill>
                  <a:schemeClr val="hlink"/>
                </a:solidFill>
                <a:hlinkClick r:id="rId2"/>
              </a:rPr>
              <a:t>Florida Constitution</a:t>
            </a:r>
            <a:r>
              <a:rPr lang="en" sz="1200">
                <a:solidFill>
                  <a:srgbClr val="212121"/>
                </a:solidFill>
              </a:rPr>
              <a:t>” by Florida Bar is under Public Domain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bd93e84298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bd93e84298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rm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3"/>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4000"/>
              <a:t>U.S. Constitution</a:t>
            </a:r>
            <a:endParaRPr b="1" sz="4000"/>
          </a:p>
        </p:txBody>
      </p:sp>
      <p:pic>
        <p:nvPicPr>
          <p:cNvPr id="135" name="Google Shape;135;p13"/>
          <p:cNvPicPr preferRelativeResize="0"/>
          <p:nvPr/>
        </p:nvPicPr>
        <p:blipFill>
          <a:blip r:embed="rId3">
            <a:alphaModFix/>
          </a:blip>
          <a:stretch>
            <a:fillRect/>
          </a:stretch>
        </p:blipFill>
        <p:spPr>
          <a:xfrm>
            <a:off x="3393975" y="1360375"/>
            <a:ext cx="2845950" cy="34343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Article III Section 1</a:t>
            </a:r>
            <a:endParaRPr/>
          </a:p>
        </p:txBody>
      </p:sp>
      <p:sp>
        <p:nvSpPr>
          <p:cNvPr id="141" name="Google Shape;141;p14"/>
          <p:cNvSpPr txBox="1"/>
          <p:nvPr>
            <p:ph idx="1" type="body"/>
          </p:nvPr>
        </p:nvSpPr>
        <p:spPr>
          <a:xfrm>
            <a:off x="1297500" y="1073300"/>
            <a:ext cx="7038900" cy="3405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300">
                <a:solidFill>
                  <a:schemeClr val="lt2"/>
                </a:solidFill>
                <a:latin typeface="Montserrat SemiBold"/>
                <a:ea typeface="Montserrat SemiBold"/>
                <a:cs typeface="Montserrat SemiBold"/>
                <a:sym typeface="Montserrat SemiBold"/>
              </a:rPr>
              <a:t>The judicial Power of the United States, shall be vested in one supreme Court, and in such inferior Courts as the Congress may from time to time ordain and establish. The Judges, both of the supreme and inferior Courts, shall hold their Offices during good Behaviour, and shall, at stated Times, receive for their Services, a Compensation, which shall not be diminished during their Continuance in Office.</a:t>
            </a:r>
            <a:endParaRPr sz="2300">
              <a:solidFill>
                <a:schemeClr val="lt2"/>
              </a:solidFill>
              <a:latin typeface="Montserrat SemiBold"/>
              <a:ea typeface="Montserrat SemiBold"/>
              <a:cs typeface="Montserrat SemiBold"/>
              <a:sym typeface="Montserrat SemiBold"/>
            </a:endParaRPr>
          </a:p>
          <a:p>
            <a:pPr indent="0" lvl="0" marL="0" rtl="0" algn="l">
              <a:spcBef>
                <a:spcPts val="1000"/>
              </a:spcBef>
              <a:spcAft>
                <a:spcPts val="12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4000"/>
              <a:t>Florida Constitution</a:t>
            </a:r>
            <a:endParaRPr b="1" sz="4000"/>
          </a:p>
        </p:txBody>
      </p:sp>
      <p:pic>
        <p:nvPicPr>
          <p:cNvPr id="147" name="Google Shape;147;p15"/>
          <p:cNvPicPr preferRelativeResize="0"/>
          <p:nvPr/>
        </p:nvPicPr>
        <p:blipFill>
          <a:blip r:embed="rId3">
            <a:alphaModFix/>
          </a:blip>
          <a:stretch>
            <a:fillRect/>
          </a:stretch>
        </p:blipFill>
        <p:spPr>
          <a:xfrm>
            <a:off x="3291162" y="1461550"/>
            <a:ext cx="2561689" cy="3315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Article V</a:t>
            </a:r>
            <a:endParaRPr/>
          </a:p>
        </p:txBody>
      </p:sp>
      <p:sp>
        <p:nvSpPr>
          <p:cNvPr id="153" name="Google Shape;153;p16"/>
          <p:cNvSpPr txBox="1"/>
          <p:nvPr>
            <p:ph idx="1" type="body"/>
          </p:nvPr>
        </p:nvSpPr>
        <p:spPr>
          <a:xfrm>
            <a:off x="1297500" y="1073300"/>
            <a:ext cx="7038900" cy="3405600"/>
          </a:xfrm>
          <a:prstGeom prst="rect">
            <a:avLst/>
          </a:prstGeom>
        </p:spPr>
        <p:txBody>
          <a:bodyPr anchorCtr="0" anchor="t" bIns="91425" lIns="91425" spcFirstLastPara="1" rIns="91425" wrap="square" tIns="91425">
            <a:noAutofit/>
          </a:bodyPr>
          <a:lstStyle/>
          <a:p>
            <a:pPr indent="0" lvl="0" marL="400050" rtl="0" algn="l">
              <a:lnSpc>
                <a:spcPct val="100000"/>
              </a:lnSpc>
              <a:spcBef>
                <a:spcPts val="0"/>
              </a:spcBef>
              <a:spcAft>
                <a:spcPts val="0"/>
              </a:spcAft>
              <a:buNone/>
            </a:pPr>
            <a:r>
              <a:rPr lang="en" sz="3000">
                <a:solidFill>
                  <a:schemeClr val="lt2"/>
                </a:solidFill>
                <a:latin typeface="Montserrat SemiBold"/>
                <a:ea typeface="Montserrat SemiBold"/>
                <a:cs typeface="Montserrat SemiBold"/>
                <a:sym typeface="Montserrat SemiBold"/>
              </a:rPr>
              <a:t>The judicial power shall be vested in a supreme court, district courts of appeal, circuit courts and county courts. No other courts may be established by the state, any political subdivision or any municipality.</a:t>
            </a:r>
            <a:endParaRPr sz="4100">
              <a:solidFill>
                <a:schemeClr val="lt2"/>
              </a:solidFill>
              <a:latin typeface="Montserrat SemiBold"/>
              <a:ea typeface="Montserrat SemiBold"/>
              <a:cs typeface="Montserrat SemiBold"/>
              <a:sym typeface="Montserrat SemiBold"/>
            </a:endParaRPr>
          </a:p>
          <a:p>
            <a:pPr indent="0" lvl="0" marL="0" rtl="0" algn="l">
              <a:spcBef>
                <a:spcPts val="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