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y="5143500" cx="9144000"/>
  <p:notesSz cx="6858000" cy="9144000"/>
  <p:embeddedFontLst>
    <p:embeddedFont>
      <p:font typeface="Montserrat"/>
      <p:regular r:id="rId17"/>
      <p:bold r:id="rId18"/>
      <p:italic r:id="rId19"/>
      <p:boldItalic r:id="rId20"/>
    </p:embeddedFont>
    <p:embeddedFont>
      <p:font typeface="Lato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6DAC346-C69E-4B66-A402-281E3E3D5D22}">
  <a:tblStyle styleId="{06DAC346-C69E-4B66-A402-281E3E3D5D2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63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63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63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63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63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63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ontserrat-boldItalic.fntdata"/><Relationship Id="rId11" Type="http://schemas.openxmlformats.org/officeDocument/2006/relationships/slide" Target="slides/slide5.xml"/><Relationship Id="rId22" Type="http://schemas.openxmlformats.org/officeDocument/2006/relationships/font" Target="fonts/Lato-bold.fntdata"/><Relationship Id="rId10" Type="http://schemas.openxmlformats.org/officeDocument/2006/relationships/slide" Target="slides/slide4.xml"/><Relationship Id="rId21" Type="http://schemas.openxmlformats.org/officeDocument/2006/relationships/font" Target="fonts/Lato-regular.fntdata"/><Relationship Id="rId13" Type="http://schemas.openxmlformats.org/officeDocument/2006/relationships/slide" Target="slides/slide7.xml"/><Relationship Id="rId24" Type="http://schemas.openxmlformats.org/officeDocument/2006/relationships/font" Target="fonts/Lato-boldItalic.fntdata"/><Relationship Id="rId12" Type="http://schemas.openxmlformats.org/officeDocument/2006/relationships/slide" Target="slides/slide6.xml"/><Relationship Id="rId23" Type="http://schemas.openxmlformats.org/officeDocument/2006/relationships/font" Target="fonts/Lato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font" Target="fonts/Montserrat-regular.fntdata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font" Target="fonts/Montserrat-italic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Montserrat-bold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1e45ed8b53b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1e45ed8b53b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1bd9c2ee9d0_0_1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1bd9c2ee9d0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1c8331fe4a3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1c8331fe4a3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1c8331fe4a3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1c8331fe4a3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c8331fe4a3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1c8331fe4a3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1c8331fe4a3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1c8331fe4a3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1c8331fe4a3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1c8331fe4a3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1c8331fe4a3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1c8331fe4a3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1c8331fe4a3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1c8331fe4a3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fmla="val 0" name="adj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fmla="val 58774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1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7" name="Google Shape;107;p1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1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1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5" name="Google Shape;125;p11"/>
          <p:cNvSpPr txBox="1"/>
          <p:nvPr>
            <p:ph hasCustomPrompt="1" type="title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6" name="Google Shape;126;p11"/>
          <p:cNvSpPr txBox="1"/>
          <p:nvPr>
            <p:ph idx="1" type="body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7" name="Google Shape;12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1" name="Google Shape;21;p3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9" name="Google Shape;39;p3"/>
          <p:cNvSpPr txBox="1"/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0" name="Google Shape;40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4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3" name="Google Shape;43;p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6" name="Google Shape;46;p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7" name="Google Shape;47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5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0" name="Google Shape;50;p5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3" name="Google Shape;53;p5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5"/>
          <p:cNvSpPr txBox="1"/>
          <p:nvPr>
            <p:ph idx="2" type="body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8" name="Google Shape;58;p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0" name="Google Shape;60;p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1" name="Google Shape;6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4" name="Google Shape;64;p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7"/>
          <p:cNvSpPr txBox="1"/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7" name="Google Shape;67;p7"/>
          <p:cNvSpPr txBox="1"/>
          <p:nvPr>
            <p:ph idx="1" type="body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8" name="Google Shape;6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8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71" name="Google Shape;71;p8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8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8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8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8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8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8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9" name="Google Shape;89;p8"/>
          <p:cNvSpPr txBox="1"/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0" name="Google Shape;9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3" name="Google Shape;93;p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9"/>
          <p:cNvSpPr txBox="1"/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6" name="Google Shape;96;p9"/>
          <p:cNvSpPr txBox="1"/>
          <p:nvPr>
            <p:ph idx="1" type="subTitle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97" name="Google Shape;97;p9"/>
          <p:cNvSpPr txBox="1"/>
          <p:nvPr>
            <p:ph idx="2" type="body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1" name="Google Shape;101;p10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0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10"/>
          <p:cNvSpPr txBox="1"/>
          <p:nvPr>
            <p:ph idx="1" type="body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4" name="Google Shape;10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focus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s://www.uscourts.gov/about-federal-courts/court-role-and-structure" TargetMode="External"/><Relationship Id="rId4" Type="http://schemas.openxmlformats.org/officeDocument/2006/relationships/hyperlink" Target="https://supremecourt.flcourts.gov/About-the-Court/Florida-s-Court-System" TargetMode="External"/><Relationship Id="rId5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Federal and State Court System </a:t>
            </a:r>
            <a:endParaRPr/>
          </a:p>
        </p:txBody>
      </p:sp>
      <p:pic>
        <p:nvPicPr>
          <p:cNvPr id="135" name="Google Shape;13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90200" y="4789100"/>
            <a:ext cx="676725" cy="26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2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Sources</a:t>
            </a:r>
            <a:endParaRPr/>
          </a:p>
        </p:txBody>
      </p:sp>
      <p:sp>
        <p:nvSpPr>
          <p:cNvPr id="181" name="Google Shape;181;p22"/>
          <p:cNvSpPr txBox="1"/>
          <p:nvPr/>
        </p:nvSpPr>
        <p:spPr>
          <a:xfrm>
            <a:off x="616100" y="1571425"/>
            <a:ext cx="77949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chemeClr val="hlink"/>
                </a:solidFill>
                <a:hlinkClick r:id="rId3"/>
              </a:rPr>
              <a:t>https://www.uscourts.gov/about-federal-courts/court-role-and-structure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chemeClr val="hlink"/>
                </a:solidFill>
                <a:hlinkClick r:id="rId4"/>
              </a:rPr>
              <a:t>https://supremecourt.flcourts.gov/About-the-Court/Florida-s-Court-System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82" name="Google Shape;182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390200" y="4789100"/>
            <a:ext cx="676725" cy="26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Google Shape;14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46213" y="152400"/>
            <a:ext cx="7253182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5" name="Google Shape;145;p15"/>
          <p:cNvGraphicFramePr/>
          <p:nvPr/>
        </p:nvGraphicFramePr>
        <p:xfrm>
          <a:off x="1348125" y="79013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{06DAC346-C69E-4B66-A402-281E3E3D5D22}</a:tableStyleId>
              </a:tblPr>
              <a:tblGrid>
                <a:gridCol w="7379725"/>
              </a:tblGrid>
              <a:tr h="3563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28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Florida County Courts</a:t>
                      </a:r>
                      <a:endParaRPr b="1" sz="28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28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400050" lvl="0" marL="2286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700"/>
                        <a:buFont typeface="Times New Roman"/>
                        <a:buChar char="●"/>
                      </a:pPr>
                      <a:r>
                        <a:rPr lang="en" sz="27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There is a county court in every Florida county.  </a:t>
                      </a:r>
                      <a:endParaRPr sz="27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400050" lvl="0" marL="2286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700"/>
                        <a:buFont typeface="Times New Roman"/>
                        <a:buChar char="●"/>
                      </a:pPr>
                      <a:r>
                        <a:rPr lang="en" sz="27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The courts are structured with a judge.</a:t>
                      </a:r>
                      <a:endParaRPr sz="27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400050" lvl="0" marL="2286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700"/>
                        <a:buFont typeface="Times New Roman"/>
                        <a:buChar char="●"/>
                      </a:pPr>
                      <a:r>
                        <a:rPr lang="en" sz="27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This court has the power of minor arguments between citizens and minor criminal offenses. </a:t>
                      </a:r>
                      <a:endParaRPr sz="27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400050" lvl="0" marL="2286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700"/>
                        <a:buFont typeface="Times New Roman"/>
                        <a:buChar char="●"/>
                      </a:pPr>
                      <a:r>
                        <a:rPr lang="en" sz="27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The Florida County Courts are trial courts. </a:t>
                      </a:r>
                      <a:endParaRPr sz="27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73025" marL="73025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0" name="Google Shape;150;p16"/>
          <p:cNvGraphicFramePr/>
          <p:nvPr/>
        </p:nvGraphicFramePr>
        <p:xfrm>
          <a:off x="1247900" y="32113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{06DAC346-C69E-4B66-A402-281E3E3D5D22}</a:tableStyleId>
              </a:tblPr>
              <a:tblGrid>
                <a:gridCol w="7620225"/>
              </a:tblGrid>
              <a:tr h="4501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28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Florida Circuit Courts</a:t>
                      </a:r>
                      <a:endParaRPr b="1" sz="28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28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400050" lvl="0" marL="2286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700"/>
                        <a:buFont typeface="Times New Roman"/>
                        <a:buChar char="●"/>
                      </a:pPr>
                      <a:r>
                        <a:rPr lang="en" sz="27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There are 20 circuit courts in Florida. </a:t>
                      </a:r>
                      <a:endParaRPr sz="27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400050" lvl="0" marL="2286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700"/>
                        <a:buFont typeface="Times New Roman"/>
                        <a:buChar char="●"/>
                      </a:pPr>
                      <a:r>
                        <a:rPr lang="en" sz="27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The courts are structured with a judge and a jury.</a:t>
                      </a:r>
                      <a:endParaRPr sz="27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400050" lvl="0" marL="2286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700"/>
                        <a:buFont typeface="Times New Roman"/>
                        <a:buChar char="●"/>
                      </a:pPr>
                      <a:r>
                        <a:rPr lang="en" sz="27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This court has the power to hear trials on cases not assigned to county courts and appeals from county courts.</a:t>
                      </a:r>
                      <a:endParaRPr sz="27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400050" lvl="0" marL="2286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700"/>
                        <a:buFont typeface="Times New Roman"/>
                        <a:buChar char="●"/>
                      </a:pPr>
                      <a:r>
                        <a:rPr lang="en" sz="27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The Florida Circuit Courts are trial and appellate courts. </a:t>
                      </a:r>
                      <a:endParaRPr sz="27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73025" marL="73025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5" name="Google Shape;155;p17"/>
          <p:cNvGraphicFramePr/>
          <p:nvPr/>
        </p:nvGraphicFramePr>
        <p:xfrm>
          <a:off x="1341400" y="64293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{06DAC346-C69E-4B66-A402-281E3E3D5D22}</a:tableStyleId>
              </a:tblPr>
              <a:tblGrid>
                <a:gridCol w="6945525"/>
              </a:tblGrid>
              <a:tr h="127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28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Florida District Courts of Appeal</a:t>
                      </a:r>
                      <a:endParaRPr b="1" sz="28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28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406400" lvl="0" marL="2286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800"/>
                        <a:buFont typeface="Times New Roman"/>
                        <a:buChar char="●"/>
                      </a:pPr>
                      <a:r>
                        <a:rPr lang="en" sz="28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There are 5 districts in Florida. </a:t>
                      </a:r>
                      <a:endParaRPr sz="28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406400" lvl="0" marL="2286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800"/>
                        <a:buFont typeface="Times New Roman"/>
                        <a:buChar char="●"/>
                      </a:pPr>
                      <a:r>
                        <a:rPr lang="en" sz="28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The courts have panels of three judges that hear cases.  </a:t>
                      </a:r>
                      <a:endParaRPr sz="28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406400" lvl="0" marL="2286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800"/>
                        <a:buFont typeface="Times New Roman"/>
                        <a:buChar char="●"/>
                      </a:pPr>
                      <a:r>
                        <a:rPr lang="en" sz="28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This court has the power to hear appeals from Florida Circuit Courts. </a:t>
                      </a:r>
                      <a:endParaRPr sz="28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406400" lvl="0" marL="2286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800"/>
                        <a:buFont typeface="Times New Roman"/>
                        <a:buChar char="●"/>
                      </a:pPr>
                      <a:r>
                        <a:rPr lang="en" sz="28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The Florida District Courts of Appeal are appellate courts. </a:t>
                      </a:r>
                      <a:endParaRPr sz="28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73025" marL="73025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0" name="Google Shape;160;p18"/>
          <p:cNvGraphicFramePr/>
          <p:nvPr/>
        </p:nvGraphicFramePr>
        <p:xfrm>
          <a:off x="1047475" y="633350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{06DAC346-C69E-4B66-A402-281E3E3D5D22}</a:tableStyleId>
              </a:tblPr>
              <a:tblGrid>
                <a:gridCol w="7426475"/>
              </a:tblGrid>
              <a:tr h="40871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27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The Florida Supreme Court</a:t>
                      </a:r>
                      <a:endParaRPr b="1" sz="27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27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393700" lvl="0" marL="2286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600"/>
                        <a:buFont typeface="Times New Roman"/>
                        <a:buChar char="●"/>
                      </a:pPr>
                      <a:r>
                        <a:rPr lang="en" sz="26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This is the highest court in Florida and is located in Tallahassee.</a:t>
                      </a:r>
                      <a:endParaRPr sz="26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393700" lvl="0" marL="2286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600"/>
                        <a:buFont typeface="Times New Roman"/>
                        <a:buChar char="●"/>
                      </a:pPr>
                      <a:r>
                        <a:rPr lang="en" sz="26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The FL Supreme Court is structured with seven justices, one justice serves as Chief Justice. </a:t>
                      </a:r>
                      <a:endParaRPr sz="26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393700" lvl="0" marL="2286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600"/>
                        <a:buFont typeface="Times New Roman"/>
                        <a:buChar char="●"/>
                      </a:pPr>
                      <a:r>
                        <a:rPr lang="en" sz="26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This court has the power to hear appeals from the District Courts of Appeal as well as other cases as assigned from the FL Legislature. </a:t>
                      </a:r>
                      <a:endParaRPr sz="26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393700" lvl="0" marL="2286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600"/>
                        <a:buFont typeface="Times New Roman"/>
                        <a:buChar char="●"/>
                      </a:pPr>
                      <a:r>
                        <a:rPr lang="en" sz="26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The Florida Supreme Court is an appellate court. </a:t>
                      </a:r>
                      <a:endParaRPr sz="26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73025" marL="73025"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5" name="Google Shape;165;p19"/>
          <p:cNvGraphicFramePr/>
          <p:nvPr/>
        </p:nvGraphicFramePr>
        <p:xfrm>
          <a:off x="1181100" y="914400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{06DAC346-C69E-4B66-A402-281E3E3D5D22}</a:tableStyleId>
              </a:tblPr>
              <a:tblGrid>
                <a:gridCol w="7451575"/>
              </a:tblGrid>
              <a:tr h="127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28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U.S. District Courts</a:t>
                      </a:r>
                      <a:endParaRPr b="1" sz="28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28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400050" lvl="0" marL="2286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700"/>
                        <a:buFont typeface="Times New Roman"/>
                        <a:buChar char="●"/>
                      </a:pPr>
                      <a:r>
                        <a:rPr lang="en" sz="27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There are 94 district courts in the U.S.</a:t>
                      </a:r>
                      <a:endParaRPr sz="27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400050" lvl="0" marL="2286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700"/>
                        <a:buFont typeface="Times New Roman"/>
                        <a:buChar char="●"/>
                      </a:pPr>
                      <a:r>
                        <a:rPr lang="en" sz="27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The courts are structured with a judge and a jury.</a:t>
                      </a:r>
                      <a:endParaRPr sz="27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400050" lvl="0" marL="2286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700"/>
                        <a:buFont typeface="Times New Roman"/>
                        <a:buChar char="●"/>
                      </a:pPr>
                      <a:r>
                        <a:rPr lang="en" sz="27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This court level is where most federal cases start.</a:t>
                      </a:r>
                      <a:endParaRPr sz="27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400050" lvl="0" marL="2286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700"/>
                        <a:buFont typeface="Times New Roman"/>
                        <a:buChar char="●"/>
                      </a:pPr>
                      <a:r>
                        <a:rPr lang="en" sz="27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This court has the power to hear civil and criminal cases related to federal laws.</a:t>
                      </a:r>
                      <a:endParaRPr sz="27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400050" lvl="0" marL="2286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700"/>
                        <a:buFont typeface="Times New Roman"/>
                        <a:buChar char="●"/>
                      </a:pPr>
                      <a:r>
                        <a:rPr lang="en" sz="27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The U.S. District Courts are trial courts. </a:t>
                      </a:r>
                      <a:endParaRPr sz="27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73025" marL="73025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0" name="Google Shape;170;p20"/>
          <p:cNvGraphicFramePr/>
          <p:nvPr/>
        </p:nvGraphicFramePr>
        <p:xfrm>
          <a:off x="1207800" y="633413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{06DAC346-C69E-4B66-A402-281E3E3D5D22}</a:tableStyleId>
              </a:tblPr>
              <a:tblGrid>
                <a:gridCol w="7277900"/>
              </a:tblGrid>
              <a:tr h="127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29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U.S. Circuit Courts of Appeal</a:t>
                      </a:r>
                      <a:endParaRPr b="1" sz="29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29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406400" lvl="0" marL="2286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800"/>
                        <a:buFont typeface="Times New Roman"/>
                        <a:buChar char="●"/>
                      </a:pPr>
                      <a:r>
                        <a:rPr lang="en" sz="28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There are 12 circuits in the U.S.</a:t>
                      </a:r>
                      <a:endParaRPr sz="28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406400" lvl="0" marL="2286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800"/>
                        <a:buFont typeface="Times New Roman"/>
                        <a:buChar char="●"/>
                      </a:pPr>
                      <a:r>
                        <a:rPr lang="en" sz="28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These courts have panels of three judges that hear cases.  </a:t>
                      </a:r>
                      <a:endParaRPr sz="28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406400" lvl="0" marL="2286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800"/>
                        <a:buFont typeface="Times New Roman"/>
                        <a:buChar char="●"/>
                      </a:pPr>
                      <a:r>
                        <a:rPr lang="en" sz="28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This court has the power to hear appeals from U.S. District Courts.</a:t>
                      </a:r>
                      <a:endParaRPr sz="28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406400" lvl="0" marL="2286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800"/>
                        <a:buFont typeface="Times New Roman"/>
                        <a:buChar char="●"/>
                      </a:pPr>
                      <a:r>
                        <a:rPr lang="en" sz="28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The U.S. Circuit Courts of Appeal are appellate courts. </a:t>
                      </a:r>
                      <a:endParaRPr sz="28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73025" marL="73025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5" name="Google Shape;175;p21"/>
          <p:cNvGraphicFramePr/>
          <p:nvPr/>
        </p:nvGraphicFramePr>
        <p:xfrm>
          <a:off x="1194450" y="30003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{06DAC346-C69E-4B66-A402-281E3E3D5D22}</a:tableStyleId>
              </a:tblPr>
              <a:tblGrid>
                <a:gridCol w="7251175"/>
              </a:tblGrid>
              <a:tr h="127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28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The U.S. Supreme Court </a:t>
                      </a:r>
                      <a:endParaRPr b="1" sz="28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28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400050" lvl="0" marL="2286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700"/>
                        <a:buFont typeface="Times New Roman"/>
                        <a:buChar char="●"/>
                      </a:pPr>
                      <a:r>
                        <a:rPr lang="en" sz="27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This is the highest court in the United States.</a:t>
                      </a:r>
                      <a:endParaRPr sz="27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400050" lvl="0" marL="2286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700"/>
                        <a:buFont typeface="Times New Roman"/>
                        <a:buChar char="●"/>
                      </a:pPr>
                      <a:r>
                        <a:rPr lang="en" sz="27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The Supreme Court is structured with eight justices and a Chief Justice. </a:t>
                      </a:r>
                      <a:endParaRPr sz="27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400050" lvl="0" marL="2286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700"/>
                        <a:buFont typeface="Times New Roman"/>
                        <a:buChar char="●"/>
                      </a:pPr>
                      <a:r>
                        <a:rPr lang="en" sz="27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This court has the power to hear appeals from U.S. Circuit Courts of Appeal and from state supreme courts.</a:t>
                      </a:r>
                      <a:endParaRPr sz="27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400050" lvl="0" marL="2286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700"/>
                        <a:buFont typeface="Times New Roman"/>
                        <a:buChar char="●"/>
                      </a:pPr>
                      <a:r>
                        <a:rPr lang="en" sz="27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The Supreme Court has the power of judicial review. </a:t>
                      </a:r>
                      <a:endParaRPr sz="27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400050" lvl="0" marL="2286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700"/>
                        <a:buFont typeface="Times New Roman"/>
                        <a:buChar char="●"/>
                      </a:pPr>
                      <a:r>
                        <a:rPr lang="en" sz="27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The U.S. Supreme Court is an appellate court. </a:t>
                      </a:r>
                      <a:endParaRPr sz="27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73025" marL="73025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