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5143500" cx="9144000"/>
  <p:notesSz cx="6858000" cy="9144000"/>
  <p:embeddedFontLst>
    <p:embeddedFont>
      <p:font typeface="Montserrat"/>
      <p:regular r:id="rId10"/>
      <p:bold r:id="rId11"/>
      <p:italic r:id="rId12"/>
      <p:boldItalic r:id="rId13"/>
    </p:embeddedFont>
    <p:embeddedFont>
      <p:font typeface="Lato"/>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Montserrat-bold.fntdata"/><Relationship Id="rId10" Type="http://schemas.openxmlformats.org/officeDocument/2006/relationships/font" Target="fonts/Montserrat-regular.fntdata"/><Relationship Id="rId13" Type="http://schemas.openxmlformats.org/officeDocument/2006/relationships/font" Target="fonts/Montserrat-boldItalic.fntdata"/><Relationship Id="rId12" Type="http://schemas.openxmlformats.org/officeDocument/2006/relationships/font" Target="fonts/Montserrat-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Lato-bold.fntdata"/><Relationship Id="rId14" Type="http://schemas.openxmlformats.org/officeDocument/2006/relationships/font" Target="fonts/Lato-regular.fntdata"/><Relationship Id="rId17" Type="http://schemas.openxmlformats.org/officeDocument/2006/relationships/font" Target="fonts/Lato-boldItalic.fntdata"/><Relationship Id="rId16" Type="http://schemas.openxmlformats.org/officeDocument/2006/relationships/font" Target="fonts/La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6315614917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16315614917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Times New Roman"/>
                <a:ea typeface="Times New Roman"/>
                <a:cs typeface="Times New Roman"/>
                <a:sym typeface="Times New Roman"/>
              </a:rPr>
              <a:t>Questions to Ask:</a:t>
            </a:r>
            <a:endParaRPr sz="1200">
              <a:latin typeface="Times New Roman"/>
              <a:ea typeface="Times New Roman"/>
              <a:cs typeface="Times New Roman"/>
              <a:sym typeface="Times New Roman"/>
            </a:endParaRPr>
          </a:p>
          <a:p>
            <a:pPr indent="-304800" lvl="0" marL="9144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What type of power is this an example of? (concurrent)</a:t>
            </a:r>
            <a:endParaRPr sz="1200">
              <a:solidFill>
                <a:schemeClr val="dk1"/>
              </a:solidFill>
              <a:latin typeface="Times New Roman"/>
              <a:ea typeface="Times New Roman"/>
              <a:cs typeface="Times New Roman"/>
              <a:sym typeface="Times New Roman"/>
            </a:endParaRPr>
          </a:p>
          <a:p>
            <a:pPr indent="-304800" lvl="0" marL="9144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Why is it this type of power? </a:t>
            </a:r>
            <a:endParaRPr sz="1200">
              <a:solidFill>
                <a:schemeClr val="dk1"/>
              </a:solidFill>
              <a:latin typeface="Times New Roman"/>
              <a:ea typeface="Times New Roman"/>
              <a:cs typeface="Times New Roman"/>
              <a:sym typeface="Times New Roman"/>
            </a:endParaRPr>
          </a:p>
          <a:p>
            <a:pPr indent="-304800" lvl="0" marL="9144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Why is assisting with storm repair in New Jersey of interest to the national government?</a:t>
            </a:r>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6315614917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6315614917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Questions to Ask:</a:t>
            </a:r>
            <a:endParaRPr sz="1200">
              <a:solidFill>
                <a:schemeClr val="dk1"/>
              </a:solidFill>
              <a:latin typeface="Times New Roman"/>
              <a:ea typeface="Times New Roman"/>
              <a:cs typeface="Times New Roman"/>
              <a:sym typeface="Times New Roman"/>
            </a:endParaRPr>
          </a:p>
          <a:p>
            <a:pPr indent="-304800" lvl="0" marL="9144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What type of power is this an example of? (reserved power)</a:t>
            </a:r>
            <a:endParaRPr sz="1200">
              <a:solidFill>
                <a:schemeClr val="dk1"/>
              </a:solidFill>
              <a:latin typeface="Times New Roman"/>
              <a:ea typeface="Times New Roman"/>
              <a:cs typeface="Times New Roman"/>
              <a:sym typeface="Times New Roman"/>
            </a:endParaRPr>
          </a:p>
          <a:p>
            <a:pPr indent="-304800" lvl="0" marL="9144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Why do you think teaching certification requirements are a state decision? </a:t>
            </a:r>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6315614917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16315614917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Questions to Ask:</a:t>
            </a:r>
            <a:endParaRPr sz="1200">
              <a:solidFill>
                <a:schemeClr val="dk1"/>
              </a:solidFill>
              <a:latin typeface="Times New Roman"/>
              <a:ea typeface="Times New Roman"/>
              <a:cs typeface="Times New Roman"/>
              <a:sym typeface="Times New Roman"/>
            </a:endParaRPr>
          </a:p>
          <a:p>
            <a:pPr indent="-304800" lvl="0" marL="9144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Why not? (Declaring war is an enumerated/delegated power)</a:t>
            </a:r>
            <a:endParaRPr sz="1200">
              <a:solidFill>
                <a:schemeClr val="dk1"/>
              </a:solidFill>
              <a:latin typeface="Times New Roman"/>
              <a:ea typeface="Times New Roman"/>
              <a:cs typeface="Times New Roman"/>
              <a:sym typeface="Times New Roman"/>
            </a:endParaRPr>
          </a:p>
          <a:p>
            <a:pPr indent="-304800" lvl="0" marL="9144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What is the benefit of the national government having the sole power to declare war rather than it being a concurrent or reserved power?</a:t>
            </a:r>
            <a:endParaRPr sz="1200">
              <a:solidFill>
                <a:schemeClr val="dk1"/>
              </a:solidFill>
              <a:latin typeface="Times New Roman"/>
              <a:ea typeface="Times New Roman"/>
              <a:cs typeface="Times New Roman"/>
              <a:sym typeface="Times New Roman"/>
            </a:endParaRPr>
          </a:p>
          <a:p>
            <a:pPr indent="-304800" lvl="0" marL="914400" rtl="0" algn="l">
              <a:spcBef>
                <a:spcPts val="0"/>
              </a:spcBef>
              <a:spcAft>
                <a:spcPts val="0"/>
              </a:spcAft>
              <a:buClr>
                <a:schemeClr val="dk1"/>
              </a:buClr>
              <a:buSzPts val="1200"/>
              <a:buFont typeface="Times New Roman"/>
              <a:buChar char="●"/>
            </a:pPr>
            <a:r>
              <a:rPr lang="en" sz="1200">
                <a:solidFill>
                  <a:schemeClr val="dk1"/>
                </a:solidFill>
                <a:latin typeface="Times New Roman"/>
                <a:ea typeface="Times New Roman"/>
                <a:cs typeface="Times New Roman"/>
                <a:sym typeface="Times New Roman"/>
              </a:rPr>
              <a:t>What allows the national government to protect Montana if Canada invaded them? (Article IV)</a:t>
            </a:r>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normAutofit/>
          </a:bodyPr>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normAutofit/>
          </a:bodyPr>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0"/>
              </a:spcBef>
              <a:spcAft>
                <a:spcPts val="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3"/>
          <p:cNvSpPr txBox="1"/>
          <p:nvPr>
            <p:ph type="ctrTitle"/>
          </p:nvPr>
        </p:nvSpPr>
        <p:spPr>
          <a:xfrm>
            <a:off x="3537150" y="1578400"/>
            <a:ext cx="5017500" cy="15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Federalism Scenarios</a:t>
            </a:r>
            <a:endParaRPr/>
          </a:p>
        </p:txBody>
      </p:sp>
      <p:sp>
        <p:nvSpPr>
          <p:cNvPr id="135" name="Google Shape;135;p13"/>
          <p:cNvSpPr txBox="1"/>
          <p:nvPr>
            <p:ph idx="1" type="subTitle"/>
          </p:nvPr>
        </p:nvSpPr>
        <p:spPr>
          <a:xfrm>
            <a:off x="5083950" y="3924925"/>
            <a:ext cx="3470700" cy="5061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SS.7.CG.3.4 </a:t>
            </a:r>
            <a:endParaRPr/>
          </a:p>
        </p:txBody>
      </p:sp>
      <p:pic>
        <p:nvPicPr>
          <p:cNvPr id="136" name="Google Shape;136;p13"/>
          <p:cNvPicPr preferRelativeResize="0"/>
          <p:nvPr/>
        </p:nvPicPr>
        <p:blipFill>
          <a:blip r:embed="rId3">
            <a:alphaModFix/>
          </a:blip>
          <a:stretch>
            <a:fillRect/>
          </a:stretch>
        </p:blipFill>
        <p:spPr>
          <a:xfrm>
            <a:off x="8118100" y="4772025"/>
            <a:ext cx="962025" cy="3714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4"/>
          <p:cNvSpPr txBox="1"/>
          <p:nvPr>
            <p:ph type="title"/>
          </p:nvPr>
        </p:nvSpPr>
        <p:spPr>
          <a:xfrm>
            <a:off x="390300" y="223025"/>
            <a:ext cx="6774300" cy="4711500"/>
          </a:xfrm>
          <a:prstGeom prst="rect">
            <a:avLst/>
          </a:prstGeom>
        </p:spPr>
        <p:txBody>
          <a:bodyPr anchorCtr="0" anchor="ctr" bIns="91425" lIns="91425" spcFirstLastPara="1" rIns="91425" wrap="square" tIns="91425">
            <a:normAutofit/>
          </a:bodyPr>
          <a:lstStyle/>
          <a:p>
            <a:pPr indent="0" lvl="0" marL="457200" rtl="0" algn="l">
              <a:spcBef>
                <a:spcPts val="0"/>
              </a:spcBef>
              <a:spcAft>
                <a:spcPts val="0"/>
              </a:spcAft>
              <a:buNone/>
            </a:pPr>
            <a:r>
              <a:rPr lang="en" sz="3000">
                <a:solidFill>
                  <a:srgbClr val="F3F3F3"/>
                </a:solidFill>
                <a:latin typeface="Times New Roman"/>
                <a:ea typeface="Times New Roman"/>
                <a:cs typeface="Times New Roman"/>
                <a:sym typeface="Times New Roman"/>
              </a:rPr>
              <a:t>After Superstorm Sandy in October 2012, President Obama worked with Governor Chris Christie of New Jersey and pledged federal support to help repair the massive storm damage throughout the state. </a:t>
            </a:r>
            <a:endParaRPr sz="4600">
              <a:solidFill>
                <a:srgbClr val="F3F3F3"/>
              </a:solidFill>
            </a:endParaRPr>
          </a:p>
        </p:txBody>
      </p:sp>
      <p:pic>
        <p:nvPicPr>
          <p:cNvPr id="142" name="Google Shape;142;p14"/>
          <p:cNvPicPr preferRelativeResize="0"/>
          <p:nvPr/>
        </p:nvPicPr>
        <p:blipFill>
          <a:blip r:embed="rId3">
            <a:alphaModFix/>
          </a:blip>
          <a:stretch>
            <a:fillRect/>
          </a:stretch>
        </p:blipFill>
        <p:spPr>
          <a:xfrm>
            <a:off x="8118100" y="4772025"/>
            <a:ext cx="962025" cy="3714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5"/>
          <p:cNvSpPr txBox="1"/>
          <p:nvPr>
            <p:ph type="title"/>
          </p:nvPr>
        </p:nvSpPr>
        <p:spPr>
          <a:xfrm>
            <a:off x="390300" y="223025"/>
            <a:ext cx="6774300" cy="4711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solidFill>
                  <a:srgbClr val="F3F3F3"/>
                </a:solidFill>
                <a:latin typeface="Times New Roman"/>
                <a:ea typeface="Times New Roman"/>
                <a:cs typeface="Times New Roman"/>
                <a:sym typeface="Times New Roman"/>
              </a:rPr>
              <a:t>Each state has its own rules and regulations for obtaining a teaching certificate. If a teacher living in Florida would like to move and teach in Texas, he or she would need to pass one or more exams in order to be certified to teach in Texas. </a:t>
            </a:r>
            <a:endParaRPr sz="3000">
              <a:solidFill>
                <a:srgbClr val="F3F3F3"/>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pic>
        <p:nvPicPr>
          <p:cNvPr id="148" name="Google Shape;148;p15"/>
          <p:cNvPicPr preferRelativeResize="0"/>
          <p:nvPr/>
        </p:nvPicPr>
        <p:blipFill>
          <a:blip r:embed="rId3">
            <a:alphaModFix/>
          </a:blip>
          <a:stretch>
            <a:fillRect/>
          </a:stretch>
        </p:blipFill>
        <p:spPr>
          <a:xfrm>
            <a:off x="8118100" y="4772025"/>
            <a:ext cx="962025" cy="3714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16"/>
          <p:cNvSpPr txBox="1"/>
          <p:nvPr>
            <p:ph type="title"/>
          </p:nvPr>
        </p:nvSpPr>
        <p:spPr>
          <a:xfrm>
            <a:off x="390300" y="223025"/>
            <a:ext cx="6774300" cy="4711500"/>
          </a:xfrm>
          <a:prstGeom prst="rect">
            <a:avLst/>
          </a:prstGeom>
        </p:spPr>
        <p:txBody>
          <a:bodyPr anchorCtr="0" anchor="ctr" bIns="91425" lIns="91425" spcFirstLastPara="1" rIns="91425" wrap="square" tIns="91425">
            <a:normAutofit/>
          </a:bodyPr>
          <a:lstStyle/>
          <a:p>
            <a:pPr indent="0" lvl="0" marL="457200" rtl="0" algn="l">
              <a:spcBef>
                <a:spcPts val="0"/>
              </a:spcBef>
              <a:spcAft>
                <a:spcPts val="0"/>
              </a:spcAft>
              <a:buNone/>
            </a:pPr>
            <a:r>
              <a:rPr lang="en" sz="3000">
                <a:solidFill>
                  <a:srgbClr val="F3F3F3"/>
                </a:solidFill>
                <a:latin typeface="Times New Roman"/>
                <a:ea typeface="Times New Roman"/>
                <a:cs typeface="Times New Roman"/>
                <a:sym typeface="Times New Roman"/>
              </a:rPr>
              <a:t>The state of Montana borders Canada. If a conflict occurs between Montana and Canada, can Montana declare war on Canada? </a:t>
            </a:r>
            <a:endParaRPr sz="3000">
              <a:solidFill>
                <a:srgbClr val="F3F3F3"/>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rgbClr val="F3F3F3"/>
              </a:solidFill>
              <a:latin typeface="Times New Roman"/>
              <a:ea typeface="Times New Roman"/>
              <a:cs typeface="Times New Roman"/>
              <a:sym typeface="Times New Roman"/>
            </a:endParaRPr>
          </a:p>
        </p:txBody>
      </p:sp>
      <p:pic>
        <p:nvPicPr>
          <p:cNvPr id="154" name="Google Shape;154;p16"/>
          <p:cNvPicPr preferRelativeResize="0"/>
          <p:nvPr/>
        </p:nvPicPr>
        <p:blipFill>
          <a:blip r:embed="rId3">
            <a:alphaModFix/>
          </a:blip>
          <a:stretch>
            <a:fillRect/>
          </a:stretch>
        </p:blipFill>
        <p:spPr>
          <a:xfrm>
            <a:off x="8118100" y="4772025"/>
            <a:ext cx="962025" cy="3714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