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1dc060d1f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1dc060d1f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17f6d8143bb_1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17f6d8143bb_1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56bd35a072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56bd35a072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4.xml"/><Relationship Id="rId2" Type="http://schemas.openxmlformats.org/officeDocument/2006/relationships/notesSlide" Target="../notesSlides/notesSlide3.xml"/><Relationship Id="rId3" Type="http://schemas.openxmlformats.org/officeDocument/2006/relationships/hyperlink" Target="https://dictionary.cambridge.org/us/dictionary/english/system" TargetMode="External"/><Relationship Id="rId4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hyperlink" Target="https://img.freepik.com/free-photo/clipboard_1101-781.jpg?w=740&amp;t=st=1688319839~exp=1688320439~hmac=c463d7362928272a95eaa697b0191f5f8a093cc3dab7815e02b33f6e82aaafc0" TargetMode="External"/><Relationship Id="rId4" Type="http://schemas.openxmlformats.org/officeDocument/2006/relationships/hyperlink" Target="https://www.freepikcompany.com/legal?_gl=1*1l382n0*fp_ga*NjI4NDc0NTUyLjE2ODIwMTA0NjU.*fp_ga_QWX66025LC*MTY4ODMxODg0NS4zMC4xLjE2ODgzMTk5NjYuNjAuMC4w*_ga*NjI4NDc0NTUyLjE2ODIwMTA0NjU.*_ga_18B6QPTJPC*MTY4ODMxODg0NS4zMC4xLjE2ODgzMTk4MzkuNDEuMC4w#nav-freepik-license" TargetMode="External"/><Relationship Id="rId5" Type="http://schemas.openxmlformats.org/officeDocument/2006/relationships/hyperlink" Target="https://upload.wikimedia.org/wikipedia/commons/thumb/2/20/Services4.png/1598px-Services4.png?20151226123142" TargetMode="External"/><Relationship Id="rId6" Type="http://schemas.openxmlformats.org/officeDocument/2006/relationships/hyperlink" Target="https://creativecommons.org/licenses/by-sa/4.0/deed.en" TargetMode="Externa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Obligations and Services Definitions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SS.7.CG.3.13</a:t>
            </a:r>
            <a:endParaRPr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56" name="Google Shape;56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972425" y="4676775"/>
            <a:ext cx="1171575" cy="4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en" sz="3020">
                <a:latin typeface="Times New Roman"/>
                <a:ea typeface="Times New Roman"/>
                <a:cs typeface="Times New Roman"/>
                <a:sym typeface="Times New Roman"/>
              </a:rPr>
              <a:t>OBLIGATIONS</a:t>
            </a:r>
            <a:endParaRPr b="1" sz="3020"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sp>
        <p:nvSpPr>
          <p:cNvPr id="62" name="Google Shape;62;p14"/>
          <p:cNvSpPr txBox="1"/>
          <p:nvPr>
            <p:ph idx="1" type="body"/>
          </p:nvPr>
        </p:nvSpPr>
        <p:spPr>
          <a:xfrm>
            <a:off x="311700" y="1325150"/>
            <a:ext cx="4753200" cy="3573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8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something one is bound to do; a commitment to a course of action</a:t>
            </a:r>
            <a:endParaRPr b="1" sz="28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u="sng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Example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: The national government is obligated to provide all citizens with a “common defense”</a:t>
            </a:r>
            <a:endParaRPr sz="20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ctr">
              <a:spcBef>
                <a:spcPts val="0"/>
              </a:spcBef>
              <a:spcAft>
                <a:spcPts val="1200"/>
              </a:spcAft>
              <a:buNone/>
            </a:pPr>
            <a:r>
              <a:t/>
            </a:r>
            <a:endParaRPr sz="3100">
              <a:solidFill>
                <a:schemeClr val="dk1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63" name="Google Shape;63;p14"/>
          <p:cNvPicPr preferRelativeResize="0"/>
          <p:nvPr/>
        </p:nvPicPr>
        <p:blipFill rotWithShape="1">
          <a:blip r:embed="rId3">
            <a:alphaModFix/>
          </a:blip>
          <a:srcRect b="10386" l="0" r="0" t="8654"/>
          <a:stretch/>
        </p:blipFill>
        <p:spPr>
          <a:xfrm>
            <a:off x="5683375" y="1079750"/>
            <a:ext cx="3261125" cy="3863000"/>
          </a:xfrm>
          <a:prstGeom prst="rect">
            <a:avLst/>
          </a:prstGeom>
          <a:noFill/>
          <a:ln>
            <a:noFill/>
          </a:ln>
        </p:spPr>
      </p:pic>
      <p:sp>
        <p:nvSpPr>
          <p:cNvPr id="64" name="Google Shape;64;p14"/>
          <p:cNvSpPr txBox="1"/>
          <p:nvPr/>
        </p:nvSpPr>
        <p:spPr>
          <a:xfrm>
            <a:off x="6265847" y="2005482"/>
            <a:ext cx="21744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OBLIGATIONS</a:t>
            </a:r>
            <a:endParaRPr b="1" sz="1800"/>
          </a:p>
        </p:txBody>
      </p:sp>
      <p:sp>
        <p:nvSpPr>
          <p:cNvPr id="65" name="Google Shape;65;p14"/>
          <p:cNvSpPr/>
          <p:nvPr/>
        </p:nvSpPr>
        <p:spPr>
          <a:xfrm>
            <a:off x="6312333" y="2568885"/>
            <a:ext cx="279000" cy="282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6" name="Google Shape;66;p14"/>
          <p:cNvSpPr/>
          <p:nvPr/>
        </p:nvSpPr>
        <p:spPr>
          <a:xfrm>
            <a:off x="6312333" y="3208416"/>
            <a:ext cx="279000" cy="282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7" name="Google Shape;67;p14"/>
          <p:cNvSpPr/>
          <p:nvPr/>
        </p:nvSpPr>
        <p:spPr>
          <a:xfrm>
            <a:off x="6312333" y="3847971"/>
            <a:ext cx="279000" cy="282300"/>
          </a:xfrm>
          <a:prstGeom prst="rect">
            <a:avLst/>
          </a:prstGeom>
          <a:noFill/>
          <a:ln cap="flat" cmpd="sng" w="2857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68" name="Google Shape;68;p14"/>
          <p:cNvSpPr txBox="1"/>
          <p:nvPr/>
        </p:nvSpPr>
        <p:spPr>
          <a:xfrm>
            <a:off x="6591250" y="2461785"/>
            <a:ext cx="167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Financial</a:t>
            </a:r>
            <a:endParaRPr b="1" sz="1800"/>
          </a:p>
        </p:txBody>
      </p:sp>
      <p:sp>
        <p:nvSpPr>
          <p:cNvPr id="69" name="Google Shape;69;p14"/>
          <p:cNvSpPr txBox="1"/>
          <p:nvPr/>
        </p:nvSpPr>
        <p:spPr>
          <a:xfrm>
            <a:off x="6651890" y="3135072"/>
            <a:ext cx="167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Regulatory</a:t>
            </a:r>
            <a:endParaRPr b="1" sz="1800"/>
          </a:p>
        </p:txBody>
      </p:sp>
      <p:sp>
        <p:nvSpPr>
          <p:cNvPr id="70" name="Google Shape;70;p14"/>
          <p:cNvSpPr txBox="1"/>
          <p:nvPr/>
        </p:nvSpPr>
        <p:spPr>
          <a:xfrm>
            <a:off x="6651890" y="3764410"/>
            <a:ext cx="16773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" sz="1800"/>
              <a:t>Legal</a:t>
            </a:r>
            <a:endParaRPr b="1" sz="18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1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9999"/>
              <a:buFont typeface="Arial"/>
              <a:buNone/>
            </a:pPr>
            <a:r>
              <a:rPr b="1" lang="en" sz="3300">
                <a:latin typeface="Times New Roman"/>
                <a:ea typeface="Times New Roman"/>
                <a:cs typeface="Times New Roman"/>
                <a:sym typeface="Times New Roman"/>
              </a:rPr>
              <a:t>SERVICES</a:t>
            </a:r>
            <a:endParaRPr b="1" sz="3300"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6" name="Google Shape;76;p15"/>
          <p:cNvSpPr txBox="1"/>
          <p:nvPr>
            <p:ph idx="2" type="body"/>
          </p:nvPr>
        </p:nvSpPr>
        <p:spPr>
          <a:xfrm>
            <a:off x="3116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a government s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uFill>
                  <a:noFill/>
                </a:uFill>
                <a:latin typeface="Times New Roman"/>
                <a:ea typeface="Times New Roman"/>
                <a:cs typeface="Times New Roman"/>
                <a:sym typeface="Times New Roman"/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ystem</a:t>
            </a:r>
            <a:r>
              <a:rPr b="1" lang="en" sz="24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 or organization that is responsible for a particular type of activity, or for providing a particular thing that people need</a:t>
            </a:r>
            <a:endParaRPr b="1" sz="24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24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 sz="2000" u="sng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Examples</a:t>
            </a:r>
            <a:r>
              <a:rPr lang="en" sz="2000">
                <a:solidFill>
                  <a:schemeClr val="dk1"/>
                </a:solidFill>
                <a:highlight>
                  <a:srgbClr val="FFFFFF"/>
                </a:highlight>
                <a:latin typeface="Times New Roman"/>
                <a:ea typeface="Times New Roman"/>
                <a:cs typeface="Times New Roman"/>
                <a:sym typeface="Times New Roman"/>
              </a:rPr>
              <a:t>: </a:t>
            </a:r>
            <a:r>
              <a:rPr lang="en" sz="2000">
                <a:solidFill>
                  <a:schemeClr val="dk1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transportation and public works, sanitation, solid and liquid waste management</a:t>
            </a:r>
            <a:endParaRPr sz="2000">
              <a:solidFill>
                <a:schemeClr val="dk1"/>
              </a:solidFill>
              <a:highlight>
                <a:srgbClr val="FFFFFF"/>
              </a:highlight>
              <a:latin typeface="Times New Roman"/>
              <a:ea typeface="Times New Roman"/>
              <a:cs typeface="Times New Roman"/>
              <a:sym typeface="Times New Roman"/>
            </a:endParaRPr>
          </a:p>
        </p:txBody>
      </p:sp>
      <p:pic>
        <p:nvPicPr>
          <p:cNvPr id="77" name="Google Shape;77;p1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29825" y="3297096"/>
            <a:ext cx="4284350" cy="16622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Sources</a:t>
            </a:r>
            <a:endParaRPr/>
          </a:p>
        </p:txBody>
      </p:sp>
      <p:sp>
        <p:nvSpPr>
          <p:cNvPr id="83" name="Google Shape;83;p1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3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 photo clipboard</a:t>
            </a:r>
            <a:r>
              <a:rPr lang="en" sz="1200">
                <a:solidFill>
                  <a:schemeClr val="dk1"/>
                </a:solidFill>
              </a:rPr>
              <a:t>” by kstudio is licensed under the </a:t>
            </a:r>
            <a:r>
              <a:rPr lang="en" sz="1200" u="sng">
                <a:solidFill>
                  <a:srgbClr val="1155CC"/>
                </a:solidFill>
                <a:hlinkClick r:id="rId4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Freepik license</a:t>
            </a:r>
            <a:endParaRPr sz="1200">
              <a:solidFill>
                <a:srgbClr val="1155CC"/>
              </a:solidFill>
            </a:endParaRPr>
          </a:p>
          <a:p>
            <a:pPr indent="-304800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AutoNum type="arabicPeriod"/>
            </a:pPr>
            <a:r>
              <a:rPr lang="en" sz="1200">
                <a:solidFill>
                  <a:schemeClr val="dk1"/>
                </a:solidFill>
              </a:rPr>
              <a:t>“</a:t>
            </a:r>
            <a:r>
              <a:rPr lang="en" sz="1200" u="sng">
                <a:solidFill>
                  <a:srgbClr val="1155CC"/>
                </a:solidFill>
                <a:hlinkClick r:id="rId5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Services4</a:t>
            </a:r>
            <a:r>
              <a:rPr lang="en" sz="1200">
                <a:solidFill>
                  <a:schemeClr val="dk1"/>
                </a:solidFill>
              </a:rPr>
              <a:t>” by Four Blair Services Pvt. Ltd. is licensed under </a:t>
            </a:r>
            <a:r>
              <a:rPr lang="en" sz="1200" u="sng">
                <a:solidFill>
                  <a:srgbClr val="1155CC"/>
                </a:solidFill>
                <a:hlinkClick r:id="rId6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CC BY-SA 4.0</a:t>
            </a:r>
            <a:endParaRPr sz="1200">
              <a:solidFill>
                <a:srgbClr val="1155CC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