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 snapToGrid="0">
      <p:cViewPr varScale="1">
        <p:scale>
          <a:sx n="138" d="100"/>
          <a:sy n="138" d="100"/>
        </p:scale>
        <p:origin x="880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56cb947bf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56cb947bf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5686a68c9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5686a68c9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9f8d16e9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59f8d16e9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59f8d16e9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59f8d16e9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59f8d16e9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59f8d16e9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9f8d16e9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59f8d16e97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59f8d16e97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59f8d16e97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59f8d16e9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59f8d16e9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59f8d16e97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59f8d16e97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upload.wikimedia.org/wikipedia/commons/f/fb/USA_Territorial_Growth_1850.jpg" TargetMode="External"/><Relationship Id="rId3" Type="http://schemas.openxmlformats.org/officeDocument/2006/relationships/hyperlink" Target="https://img.freepik.com/free-vector/money-bag-background-design_1270-41.jpg?w=1060&amp;t=st=1688318871~exp=1688319471~hmac=fe437ce07bb23ea0d0200bd293a3df359f8b6ec5be1b23cf39dd9a0a19346b6b" TargetMode="External"/><Relationship Id="rId7" Type="http://schemas.openxmlformats.org/officeDocument/2006/relationships/hyperlink" Target="https://img.freepik.com/free-vector/plagiarism-concept-with-thief-stealing-ideas_23-2148690703.jpg?w=1060&amp;t=st=1688319207~exp=1688319807~hmac=df20e857b05bd05130f03cf272110346a393074dc3938dfcd8f01a6d91d46f7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mg.freepik.com/free-vector/realistic-wooden-brown-judge-gavel_88138-139.jpg?w=1380&amp;t=st=1688319115~exp=1688319715~hmac=54e04e24eae0f8f71bab46d25803a76020b32b2c4522776ca4852832e3a9f162" TargetMode="External"/><Relationship Id="rId5" Type="http://schemas.openxmlformats.org/officeDocument/2006/relationships/hyperlink" Target="https://img.freepik.com/free-photo/happy-soldier-wearing-americans-army-uniform-armour_651396-1645.jpg?w=1480&amp;t=st=1688319027~exp=1688319627~hmac=f22205fbdc2fe268caa512cebb323842a2b297bdb677db39d944277dee86047d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www.freepikcompany.com/legal?_gl=1*ezxrbf*fp_ga*NjI4NDc0NTUyLjE2ODIwMTA0NjU.*fp_ga_QWX66025LC*MTY4ODMxODg0NS4zMC4xLjE2ODgzMTk1ODIuNTkuMC4w*_ga*NjI4NDc0NTUyLjE2ODIwMTA0NjU.*_ga_18B6QPTJPC*MTY4ODMxODg0NS4zMC4xLjE2ODgzMTk1ODIuNTkuMC4w#nav-freepik-license" TargetMode="External"/><Relationship Id="rId9" Type="http://schemas.openxmlformats.org/officeDocument/2006/relationships/hyperlink" Target="https://cdn-icons-png.flaticon.com/512/261/261993.png?w=1060&amp;t=st=1688319545~exp=1688320145~hmac=308e4c74b52e536e5749222d06c9a9a2439c4e417a7aeee98cd0b5ab8c636fc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288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Pre-Vocabulary</a:t>
            </a:r>
            <a:endParaRPr sz="6000" b="1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3.12</a:t>
            </a:r>
            <a:endParaRPr sz="6000" b="1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3775" y="4740925"/>
            <a:ext cx="800425" cy="3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122" name="Google Shape;122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“</a:t>
            </a:r>
            <a:r>
              <a:rPr lang="en" sz="1300" u="sng">
                <a:solidFill>
                  <a:srgbClr val="2200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Vector money bag background design</a:t>
            </a:r>
            <a:r>
              <a:rPr lang="en" sz="1300">
                <a:solidFill>
                  <a:schemeClr val="dk1"/>
                </a:solidFill>
              </a:rPr>
              <a:t>” by cornucopia is licensed under the </a:t>
            </a:r>
            <a:r>
              <a:rPr lang="en" sz="1300" u="sng">
                <a:solidFill>
                  <a:srgbClr val="2200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 license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“</a:t>
            </a:r>
            <a:r>
              <a:rPr lang="en" sz="1300" u="sng">
                <a:solidFill>
                  <a:srgbClr val="2200CC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happy soldier wearing americans army uniform and armour</a:t>
            </a:r>
            <a:r>
              <a:rPr lang="en" sz="1300">
                <a:solidFill>
                  <a:schemeClr val="dk1"/>
                </a:solidFill>
              </a:rPr>
              <a:t>” by Artphoto_studio is licensed under the </a:t>
            </a:r>
            <a:r>
              <a:rPr lang="en" sz="1300" u="sng">
                <a:solidFill>
                  <a:srgbClr val="2200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 license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“</a:t>
            </a:r>
            <a:r>
              <a:rPr lang="en" sz="1300" u="sng">
                <a:solidFill>
                  <a:srgbClr val="2200CC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Realistic wooden brown judge gavel</a:t>
            </a:r>
            <a:r>
              <a:rPr lang="en" sz="1300">
                <a:solidFill>
                  <a:schemeClr val="dk1"/>
                </a:solidFill>
              </a:rPr>
              <a:t>” by redgreystock is licensed under the </a:t>
            </a:r>
            <a:r>
              <a:rPr lang="en" sz="1300" u="sng">
                <a:solidFill>
                  <a:srgbClr val="2200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 license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“</a:t>
            </a:r>
            <a:r>
              <a:rPr lang="en" sz="1300" u="sng">
                <a:solidFill>
                  <a:srgbClr val="2200CC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Plagiarism concept with thief stealing ideas</a:t>
            </a:r>
            <a:r>
              <a:rPr lang="en" sz="1300">
                <a:solidFill>
                  <a:schemeClr val="dk1"/>
                </a:solidFill>
              </a:rPr>
              <a:t>” by freepik is licensed under the </a:t>
            </a:r>
            <a:r>
              <a:rPr lang="en" sz="1300" u="sng">
                <a:solidFill>
                  <a:srgbClr val="2200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 license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“</a:t>
            </a:r>
            <a:r>
              <a:rPr lang="en" sz="1300" u="sng">
                <a:solidFill>
                  <a:srgbClr val="2200CC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USA territorial growth 1850</a:t>
            </a:r>
            <a:r>
              <a:rPr lang="en" sz="1300">
                <a:solidFill>
                  <a:schemeClr val="dk1"/>
                </a:solidFill>
              </a:rPr>
              <a:t>” from the University of Texas Libraries is under the public domain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AutoNum type="arabicPeriod"/>
            </a:pPr>
            <a:r>
              <a:rPr lang="en" sz="1300">
                <a:solidFill>
                  <a:schemeClr val="dk1"/>
                </a:solidFill>
              </a:rPr>
              <a:t>“</a:t>
            </a:r>
            <a:r>
              <a:rPr lang="en" sz="1300" u="sng">
                <a:solidFill>
                  <a:srgbClr val="2200CC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 less than</a:t>
            </a:r>
            <a:r>
              <a:rPr lang="en" sz="1300">
                <a:solidFill>
                  <a:schemeClr val="dk1"/>
                </a:solidFill>
              </a:rPr>
              <a:t>” by flat icon is licensed under the </a:t>
            </a:r>
            <a:r>
              <a:rPr lang="en" sz="1300" u="sng">
                <a:solidFill>
                  <a:srgbClr val="2200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 license</a:t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2" name="Google Shape;55;p13">
            <a:extLst>
              <a:ext uri="{FF2B5EF4-FFF2-40B4-BE49-F238E27FC236}">
                <a16:creationId xmlns:a16="http://schemas.microsoft.com/office/drawing/2014/main" id="{43C5389A-E42D-FA5A-DB1D-CC0D0737CEC2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233775" y="4740925"/>
            <a:ext cx="800425" cy="3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latin typeface="Times New Roman"/>
                <a:ea typeface="Times New Roman"/>
                <a:cs typeface="Times New Roman"/>
                <a:sym typeface="Times New Roman"/>
              </a:rPr>
              <a:t>abatement</a:t>
            </a:r>
            <a:endParaRPr sz="60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764125"/>
            <a:ext cx="8520600" cy="28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deduction or lessening of something </a:t>
            </a:r>
            <a:endParaRPr sz="5000"/>
          </a:p>
        </p:txBody>
      </p:sp>
      <p:sp>
        <p:nvSpPr>
          <p:cNvPr id="62" name="Google Shape;62;p14"/>
          <p:cNvSpPr/>
          <p:nvPr/>
        </p:nvSpPr>
        <p:spPr>
          <a:xfrm>
            <a:off x="4232850" y="3881350"/>
            <a:ext cx="678300" cy="6807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4"/>
          <p:cNvSpPr/>
          <p:nvPr/>
        </p:nvSpPr>
        <p:spPr>
          <a:xfrm>
            <a:off x="3908250" y="3604500"/>
            <a:ext cx="1306200" cy="120480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4"/>
          <p:cNvSpPr/>
          <p:nvPr/>
        </p:nvSpPr>
        <p:spPr>
          <a:xfrm rot="8470756" flipH="1">
            <a:off x="3677440" y="4639666"/>
            <a:ext cx="467071" cy="22297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4"/>
          <p:cNvSpPr/>
          <p:nvPr/>
        </p:nvSpPr>
        <p:spPr>
          <a:xfrm rot="-8470756">
            <a:off x="4999490" y="4639666"/>
            <a:ext cx="467071" cy="22297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4"/>
          <p:cNvSpPr/>
          <p:nvPr/>
        </p:nvSpPr>
        <p:spPr>
          <a:xfrm rot="2329244">
            <a:off x="3677440" y="3536616"/>
            <a:ext cx="467071" cy="22297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4"/>
          <p:cNvSpPr/>
          <p:nvPr/>
        </p:nvSpPr>
        <p:spPr>
          <a:xfrm rot="-2329244" flipH="1">
            <a:off x="4999490" y="3536616"/>
            <a:ext cx="467071" cy="22297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latin typeface="Times New Roman"/>
                <a:ea typeface="Times New Roman"/>
                <a:cs typeface="Times New Roman"/>
                <a:sym typeface="Times New Roman"/>
              </a:rPr>
              <a:t>abridging</a:t>
            </a:r>
            <a:endParaRPr sz="6000" b="1"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lessen or diminish</a:t>
            </a:r>
            <a:endParaRPr sz="5000"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5000" y="3422250"/>
            <a:ext cx="1538700" cy="15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latin typeface="Times New Roman"/>
                <a:ea typeface="Times New Roman"/>
                <a:cs typeface="Times New Roman"/>
                <a:sym typeface="Times New Roman"/>
              </a:rPr>
              <a:t>cession</a:t>
            </a:r>
            <a:endParaRPr sz="6000" b="1"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act of giving something up </a:t>
            </a:r>
            <a:endParaRPr sz="5000"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6188" y="3595346"/>
            <a:ext cx="2211625" cy="154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latin typeface="Times New Roman"/>
                <a:ea typeface="Times New Roman"/>
                <a:cs typeface="Times New Roman"/>
                <a:sym typeface="Times New Roman"/>
              </a:rPr>
              <a:t>infringe</a:t>
            </a:r>
            <a:endParaRPr sz="6000" b="1"/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advance beyond the usual limit, encroach</a:t>
            </a:r>
            <a:endParaRPr sz="5000"/>
          </a:p>
        </p:txBody>
      </p:sp>
      <p:pic>
        <p:nvPicPr>
          <p:cNvPr id="88" name="Google Shape;88;p17"/>
          <p:cNvPicPr preferRelativeResize="0"/>
          <p:nvPr/>
        </p:nvPicPr>
        <p:blipFill rotWithShape="1">
          <a:blip r:embed="rId3">
            <a:alphaModFix/>
          </a:blip>
          <a:srcRect t="15708" r="2771" b="9598"/>
          <a:stretch/>
        </p:blipFill>
        <p:spPr>
          <a:xfrm>
            <a:off x="3446500" y="3330350"/>
            <a:ext cx="2251001" cy="1729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1700" y="3386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latin typeface="Times New Roman"/>
                <a:ea typeface="Times New Roman"/>
                <a:cs typeface="Times New Roman"/>
                <a:sym typeface="Times New Roman"/>
              </a:rPr>
              <a:t>jurisdiction</a:t>
            </a:r>
            <a:endParaRPr sz="6000" b="1"/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311700" y="7031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territory within which power can be exercised</a:t>
            </a:r>
            <a:endParaRPr sz="5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 rotWithShape="1">
          <a:blip r:embed="rId3">
            <a:alphaModFix/>
          </a:blip>
          <a:srcRect t="14857" r="4095"/>
          <a:stretch/>
        </p:blipFill>
        <p:spPr>
          <a:xfrm>
            <a:off x="3518512" y="3517850"/>
            <a:ext cx="2106974" cy="14190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311700" y="2794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latin typeface="Times New Roman"/>
                <a:ea typeface="Times New Roman"/>
                <a:cs typeface="Times New Roman"/>
                <a:sym typeface="Times New Roman"/>
              </a:rPr>
              <a:t>militia</a:t>
            </a:r>
            <a:endParaRPr sz="6000" b="1"/>
          </a:p>
        </p:txBody>
      </p: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311700" y="982225"/>
            <a:ext cx="8520600" cy="27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entire body of physically fit civilians eligible by law for military service</a:t>
            </a:r>
            <a:endParaRPr sz="5000"/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3159" y="3640799"/>
            <a:ext cx="2177676" cy="1452274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latin typeface="Times New Roman"/>
                <a:ea typeface="Times New Roman"/>
                <a:cs typeface="Times New Roman"/>
                <a:sym typeface="Times New Roman"/>
              </a:rPr>
              <a:t>revenue</a:t>
            </a:r>
            <a:endParaRPr sz="6000" b="1"/>
          </a:p>
        </p:txBody>
      </p:sp>
      <p:sp>
        <p:nvSpPr>
          <p:cNvPr id="108" name="Google Shape;108;p20"/>
          <p:cNvSpPr txBox="1">
            <a:spLocks noGrp="1"/>
          </p:cNvSpPr>
          <p:nvPr>
            <p:ph type="body" idx="1"/>
          </p:nvPr>
        </p:nvSpPr>
        <p:spPr>
          <a:xfrm>
            <a:off x="311700" y="1699600"/>
            <a:ext cx="8520600" cy="18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money derived from income</a:t>
            </a:r>
            <a:endParaRPr sz="5000"/>
          </a:p>
        </p:txBody>
      </p:sp>
      <p:pic>
        <p:nvPicPr>
          <p:cNvPr id="109" name="Google Shape;109;p20"/>
          <p:cNvPicPr preferRelativeResize="0"/>
          <p:nvPr/>
        </p:nvPicPr>
        <p:blipFill rotWithShape="1">
          <a:blip r:embed="rId3">
            <a:alphaModFix/>
          </a:blip>
          <a:srcRect l="11327" t="9777" r="8679" b="11176"/>
          <a:stretch/>
        </p:blipFill>
        <p:spPr>
          <a:xfrm>
            <a:off x="3410825" y="2907199"/>
            <a:ext cx="2202301" cy="217602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000" b="1">
                <a:latin typeface="Times New Roman"/>
                <a:ea typeface="Times New Roman"/>
                <a:cs typeface="Times New Roman"/>
                <a:sym typeface="Times New Roman"/>
              </a:rPr>
              <a:t>vested</a:t>
            </a:r>
            <a:endParaRPr sz="6000" b="1"/>
          </a:p>
        </p:txBody>
      </p:sp>
      <p:sp>
        <p:nvSpPr>
          <p:cNvPr id="115" name="Google Shape;115;p21"/>
          <p:cNvSpPr txBox="1">
            <a:spLocks noGrp="1"/>
          </p:cNvSpPr>
          <p:nvPr>
            <p:ph type="body" idx="1"/>
          </p:nvPr>
        </p:nvSpPr>
        <p:spPr>
          <a:xfrm>
            <a:off x="353700" y="10685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absolute, fixed, unconditional</a:t>
            </a:r>
            <a:endParaRPr sz="5000"/>
          </a:p>
        </p:txBody>
      </p:sp>
      <p:sp>
        <p:nvSpPr>
          <p:cNvPr id="116" name="Google Shape;116;p21"/>
          <p:cNvSpPr/>
          <p:nvPr/>
        </p:nvSpPr>
        <p:spPr>
          <a:xfrm>
            <a:off x="1692775" y="3983643"/>
            <a:ext cx="5794089" cy="42793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1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accent4"/>
                </a:solidFill>
                <a:latin typeface="Arial"/>
              </a:rPr>
              <a:t>By the power vested in me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Macintosh PowerPoint</Application>
  <PresentationFormat>On-screen Show (16:9)</PresentationFormat>
  <Paragraphs>36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Simple Light</vt:lpstr>
      <vt:lpstr>Pre-Vocabulary 3.12</vt:lpstr>
      <vt:lpstr>abatement</vt:lpstr>
      <vt:lpstr>abridging</vt:lpstr>
      <vt:lpstr>cession</vt:lpstr>
      <vt:lpstr>infringe</vt:lpstr>
      <vt:lpstr>jurisdiction</vt:lpstr>
      <vt:lpstr>militia</vt:lpstr>
      <vt:lpstr>revenue</vt:lpstr>
      <vt:lpstr>vested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Pre-Vocabulary 3.12</dc:title>
  <cp:lastModifiedBy>Alison Cavicchi</cp:lastModifiedBy>
  <cp:revision>1</cp:revision>
  <dcterms:modified xsi:type="dcterms:W3CDTF">2023-08-20T12:05:05Z</dcterms:modified>
</cp:coreProperties>
</file>